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8"/>
  </p:notesMasterIdLst>
  <p:sldIdLst>
    <p:sldId id="256" r:id="rId3"/>
    <p:sldId id="257" r:id="rId4"/>
    <p:sldId id="258" r:id="rId5"/>
    <p:sldId id="259" r:id="rId6"/>
    <p:sldId id="267" r:id="rId7"/>
    <p:sldId id="268" r:id="rId8"/>
    <p:sldId id="269" r:id="rId9"/>
    <p:sldId id="270" r:id="rId10"/>
    <p:sldId id="260" r:id="rId11"/>
    <p:sldId id="271" r:id="rId12"/>
    <p:sldId id="264" r:id="rId13"/>
    <p:sldId id="266" r:id="rId14"/>
    <p:sldId id="262" r:id="rId15"/>
    <p:sldId id="263" r:id="rId16"/>
    <p:sldId id="261" r:id="rId1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j8LWvajMWiUS54QFYs+NM0C3fkM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6468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537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05259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2" name="Google Shape;18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4984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5803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9317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5264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u="none">
                <a:solidFill>
                  <a:schemeClr val="lt1"/>
                </a:solidFill>
                <a:latin typeface="Calibri"/>
                <a:ea typeface="Calibri"/>
                <a:cs typeface="Calibri"/>
                <a:sym typeface="Calibri"/>
              </a:defRPr>
            </a:lvl1pPr>
            <a:lvl2pPr marL="0" marR="0" lvl="1" indent="0" algn="r" rtl="0">
              <a:spcBef>
                <a:spcPts val="0"/>
              </a:spcBef>
              <a:buNone/>
              <a:defRPr sz="1200" b="0" u="none">
                <a:solidFill>
                  <a:schemeClr val="lt1"/>
                </a:solidFill>
                <a:latin typeface="Calibri"/>
                <a:ea typeface="Calibri"/>
                <a:cs typeface="Calibri"/>
                <a:sym typeface="Calibri"/>
              </a:defRPr>
            </a:lvl2pPr>
            <a:lvl3pPr marL="0" marR="0" lvl="2" indent="0" algn="r" rtl="0">
              <a:spcBef>
                <a:spcPts val="0"/>
              </a:spcBef>
              <a:buNone/>
              <a:defRPr sz="1200" b="0" u="none">
                <a:solidFill>
                  <a:schemeClr val="lt1"/>
                </a:solidFill>
                <a:latin typeface="Calibri"/>
                <a:ea typeface="Calibri"/>
                <a:cs typeface="Calibri"/>
                <a:sym typeface="Calibri"/>
              </a:defRPr>
            </a:lvl3pPr>
            <a:lvl4pPr marL="0" marR="0" lvl="3" indent="0" algn="r" rtl="0">
              <a:spcBef>
                <a:spcPts val="0"/>
              </a:spcBef>
              <a:buNone/>
              <a:defRPr sz="1200" b="0" u="none">
                <a:solidFill>
                  <a:schemeClr val="lt1"/>
                </a:solidFill>
                <a:latin typeface="Calibri"/>
                <a:ea typeface="Calibri"/>
                <a:cs typeface="Calibri"/>
                <a:sym typeface="Calibri"/>
              </a:defRPr>
            </a:lvl4pPr>
            <a:lvl5pPr marL="0" marR="0" lvl="4" indent="0" algn="r" rtl="0">
              <a:spcBef>
                <a:spcPts val="0"/>
              </a:spcBef>
              <a:buNone/>
              <a:defRPr sz="1200" b="0" u="none">
                <a:solidFill>
                  <a:schemeClr val="lt1"/>
                </a:solidFill>
                <a:latin typeface="Calibri"/>
                <a:ea typeface="Calibri"/>
                <a:cs typeface="Calibri"/>
                <a:sym typeface="Calibri"/>
              </a:defRPr>
            </a:lvl5pPr>
            <a:lvl6pPr marL="0" marR="0" lvl="5" indent="0" algn="r" rtl="0">
              <a:spcBef>
                <a:spcPts val="0"/>
              </a:spcBef>
              <a:buNone/>
              <a:defRPr sz="1200" b="0" u="none">
                <a:solidFill>
                  <a:schemeClr val="lt1"/>
                </a:solidFill>
                <a:latin typeface="Calibri"/>
                <a:ea typeface="Calibri"/>
                <a:cs typeface="Calibri"/>
                <a:sym typeface="Calibri"/>
              </a:defRPr>
            </a:lvl6pPr>
            <a:lvl7pPr marL="0" marR="0" lvl="6" indent="0" algn="r" rtl="0">
              <a:spcBef>
                <a:spcPts val="0"/>
              </a:spcBef>
              <a:buNone/>
              <a:defRPr sz="1200" b="0" u="none">
                <a:solidFill>
                  <a:schemeClr val="lt1"/>
                </a:solidFill>
                <a:latin typeface="Calibri"/>
                <a:ea typeface="Calibri"/>
                <a:cs typeface="Calibri"/>
                <a:sym typeface="Calibri"/>
              </a:defRPr>
            </a:lvl7pPr>
            <a:lvl8pPr marL="0" marR="0" lvl="7" indent="0" algn="r" rtl="0">
              <a:spcBef>
                <a:spcPts val="0"/>
              </a:spcBef>
              <a:buNone/>
              <a:defRPr sz="1200" b="0" u="none">
                <a:solidFill>
                  <a:schemeClr val="lt1"/>
                </a:solidFill>
                <a:latin typeface="Calibri"/>
                <a:ea typeface="Calibri"/>
                <a:cs typeface="Calibri"/>
                <a:sym typeface="Calibri"/>
              </a:defRPr>
            </a:lvl8pPr>
            <a:lvl9pPr marL="0" marR="0" lvl="8" indent="0" algn="r" rtl="0">
              <a:spcBef>
                <a:spcPts val="0"/>
              </a:spcBef>
              <a:buNone/>
              <a:defRPr sz="1200" b="0" u="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www.cipd.co.uk/knowledge/strategy/organisational-development/pestle-analysis-factsheet#gref"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corporatefinanceinstitute.com/resources/management/pestel-analysis/" TargetMode="External"/><Relationship Id="rId4" Type="http://schemas.openxmlformats.org/officeDocument/2006/relationships/hyperlink" Target="https://www.thepowermba.com/en/blog/pestle-analysi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ct val="100000"/>
              <a:buFont typeface="Calibri"/>
              <a:buNone/>
            </a:pPr>
            <a:r>
              <a:rPr lang="en-US" sz="4000" b="1" dirty="0">
                <a:solidFill>
                  <a:schemeClr val="lt1"/>
                </a:solidFill>
              </a:rPr>
              <a:t>Masterclass Lessons Learned Repository</a:t>
            </a:r>
            <a:br>
              <a:rPr lang="en-US" sz="4000" dirty="0">
                <a:solidFill>
                  <a:schemeClr val="lt1"/>
                </a:solidFill>
              </a:rPr>
            </a:br>
            <a:br>
              <a:rPr lang="en-US" sz="4000" dirty="0">
                <a:solidFill>
                  <a:schemeClr val="lt1"/>
                </a:solidFill>
              </a:rPr>
            </a:br>
            <a:r>
              <a:rPr lang="en-US" sz="4000" b="1" dirty="0">
                <a:solidFill>
                  <a:srgbClr val="FF0000"/>
                </a:solidFill>
              </a:rPr>
              <a:t>PESTLE analysis</a:t>
            </a:r>
            <a:endParaRPr sz="4000" b="1" dirty="0">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710066"/>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None/>
            </a:pPr>
            <a:r>
              <a:rPr lang="en-US" sz="1200" b="0" i="0" u="none" strike="noStrike" cap="none">
                <a:solidFill>
                  <a:srgbClr val="222222"/>
                </a:solidFill>
                <a:latin typeface="Calibri"/>
                <a:ea typeface="Calibri"/>
                <a:cs typeface="Calibri"/>
                <a:sym typeface="Calibri"/>
              </a:rPr>
              <a:t>This project result has been funded with support from the European Commission. This communication reflects the views only of the author, and the Commission cannot be held responsible for any use which may be made of the information contained therein. Submission Number: 2021-1-ES02-KA220-YOU-000028609</a:t>
            </a:r>
            <a:endParaRPr sz="1200" b="0" i="0" u="none" strike="noStrike" cap="non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46" name="Google Shape;146;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5"/>
          <p:cNvSpPr>
            <a:spLocks noGrp="1"/>
          </p:cNvSpPr>
          <p:nvPr>
            <p:ph type="title"/>
          </p:nvPr>
        </p:nvSpPr>
        <p:spPr>
          <a:xfrm>
            <a:off x="-292231" y="-79384"/>
            <a:ext cx="13546318" cy="5775963"/>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300"/>
              <a:buFont typeface="Calibri"/>
              <a:buNone/>
            </a:pPr>
            <a:r>
              <a:rPr lang="en-US" sz="2300" b="1" dirty="0">
                <a:solidFill>
                  <a:schemeClr val="dk1"/>
                </a:solidFill>
                <a:latin typeface="Calibri"/>
                <a:ea typeface="Calibri"/>
                <a:cs typeface="Calibri"/>
                <a:sym typeface="Calibri"/>
              </a:rPr>
              <a:t> </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200" dirty="0">
                <a:solidFill>
                  <a:schemeClr val="dk1"/>
                </a:solidFill>
                <a:latin typeface="Calibri"/>
                <a:ea typeface="Calibri"/>
                <a:cs typeface="Calibri"/>
                <a:sym typeface="Calibri"/>
              </a:rPr>
              <a:t>-It optimizes </a:t>
            </a:r>
            <a:r>
              <a:rPr lang="en-US" sz="2200" b="1" dirty="0">
                <a:solidFill>
                  <a:schemeClr val="dk1"/>
                </a:solidFill>
                <a:latin typeface="Calibri"/>
                <a:ea typeface="Calibri"/>
                <a:cs typeface="Calibri"/>
                <a:sym typeface="Calibri"/>
              </a:rPr>
              <a:t>management work</a:t>
            </a:r>
            <a:r>
              <a:rPr lang="en-US" sz="2200" dirty="0">
                <a:solidFill>
                  <a:schemeClr val="dk1"/>
                </a:solidFill>
                <a:latin typeface="Calibri"/>
                <a:ea typeface="Calibri"/>
                <a:cs typeface="Calibri"/>
                <a:sym typeface="Calibri"/>
              </a:rPr>
              <a:t>. Decision-making is much more effective when the characteristics of the business environment are known. Planning is much better, and, in the same sense, the impact of adverse external elements is foreseen and minimized. </a:t>
            </a:r>
            <a:br>
              <a:rPr lang="en-US" sz="2200" dirty="0">
                <a:solidFill>
                  <a:schemeClr val="dk1"/>
                </a:solidFill>
                <a:latin typeface="Calibri"/>
                <a:ea typeface="Calibri"/>
                <a:cs typeface="Calibri"/>
                <a:sym typeface="Calibri"/>
              </a:rPr>
            </a:br>
            <a:br>
              <a:rPr lang="en-US" sz="2200" dirty="0">
                <a:solidFill>
                  <a:schemeClr val="dk1"/>
                </a:solidFill>
                <a:latin typeface="Calibri"/>
                <a:ea typeface="Calibri"/>
                <a:cs typeface="Calibri"/>
                <a:sym typeface="Calibri"/>
              </a:rPr>
            </a:br>
            <a:r>
              <a:rPr lang="en-US" sz="2200" dirty="0">
                <a:solidFill>
                  <a:schemeClr val="dk1"/>
                </a:solidFill>
                <a:latin typeface="Calibri"/>
                <a:ea typeface="Calibri"/>
                <a:cs typeface="Calibri"/>
                <a:sym typeface="Calibri"/>
              </a:rPr>
              <a:t>-It helps to </a:t>
            </a:r>
            <a:r>
              <a:rPr lang="en-US" sz="2200" b="1" dirty="0">
                <a:solidFill>
                  <a:schemeClr val="dk1"/>
                </a:solidFill>
                <a:latin typeface="Calibri"/>
                <a:ea typeface="Calibri"/>
                <a:cs typeface="Calibri"/>
                <a:sym typeface="Calibri"/>
              </a:rPr>
              <a:t>assess external risks</a:t>
            </a:r>
            <a:r>
              <a:rPr lang="en-US" sz="2200" b="1" dirty="0"/>
              <a:t>: </a:t>
            </a:r>
            <a:r>
              <a:rPr lang="en-US" sz="2200" dirty="0"/>
              <a:t>i</a:t>
            </a:r>
            <a:r>
              <a:rPr lang="en-US" sz="2200" dirty="0">
                <a:solidFill>
                  <a:schemeClr val="dk1"/>
                </a:solidFill>
                <a:latin typeface="Calibri"/>
                <a:ea typeface="Calibri"/>
                <a:cs typeface="Calibri"/>
                <a:sym typeface="Calibri"/>
              </a:rPr>
              <a:t>t is key when assessing the possible present and future risks to be faced in the processes of internationalization of products and services, international negotiation processes, etc.</a:t>
            </a:r>
          </a:p>
        </p:txBody>
      </p:sp>
      <p:grpSp>
        <p:nvGrpSpPr>
          <p:cNvPr id="148" name="Google Shape;148;p5"/>
          <p:cNvGrpSpPr/>
          <p:nvPr/>
        </p:nvGrpSpPr>
        <p:grpSpPr>
          <a:xfrm>
            <a:off x="441960" y="561256"/>
            <a:ext cx="1128382" cy="847206"/>
            <a:chOff x="7393391" y="1075612"/>
            <a:chExt cx="1128382" cy="847206"/>
          </a:xfrm>
        </p:grpSpPr>
        <p:sp>
          <p:nvSpPr>
            <p:cNvPr id="149" name="Google Shape;149;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0" name="Google Shape;150;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51" name="Google Shape;151;p5"/>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dirty="0">
              <a:solidFill>
                <a:schemeClr val="lt1"/>
              </a:solidFill>
              <a:latin typeface="Calibri"/>
              <a:ea typeface="Calibri"/>
              <a:cs typeface="Calibri"/>
              <a:sym typeface="Calibri"/>
            </a:endParaRPr>
          </a:p>
        </p:txBody>
      </p:sp>
      <p:pic>
        <p:nvPicPr>
          <p:cNvPr id="152" name="Google Shape;152;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53" name="Google Shape;153;p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19114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Google Shape;15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59" name="Google Shape;159;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0" name="Google Shape;160;p6"/>
          <p:cNvSpPr>
            <a:spLocks noGrp="1"/>
          </p:cNvSpPr>
          <p:nvPr>
            <p:ph type="title"/>
          </p:nvPr>
        </p:nvSpPr>
        <p:spPr>
          <a:xfrm>
            <a:off x="279355" y="-33568"/>
            <a:ext cx="12720207" cy="5969126"/>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070"/>
              <a:buFont typeface="Calibri"/>
              <a:buNone/>
            </a:pPr>
            <a:r>
              <a:rPr lang="en-US" sz="2070" b="1" dirty="0">
                <a:solidFill>
                  <a:schemeClr val="dk1"/>
                </a:solidFill>
                <a:latin typeface="Calibri"/>
                <a:ea typeface="Calibri"/>
                <a:cs typeface="Calibri"/>
                <a:sym typeface="Calibri"/>
              </a:rPr>
              <a:t> </a:t>
            </a:r>
            <a:r>
              <a:rPr lang="en-US" sz="3100" b="1" dirty="0">
                <a:solidFill>
                  <a:srgbClr val="222222"/>
                </a:solidFill>
                <a:latin typeface="Calibri"/>
                <a:ea typeface="Calibri"/>
                <a:cs typeface="Calibri"/>
                <a:sym typeface="Calibri"/>
              </a:rPr>
              <a:t>Tips on how to carry it out the PESTLE analysis</a:t>
            </a:r>
            <a:br>
              <a:rPr lang="en-US" sz="3100" b="1" dirty="0">
                <a:solidFill>
                  <a:srgbClr val="222222"/>
                </a:solidFill>
                <a:latin typeface="Calibri"/>
                <a:ea typeface="Calibri"/>
                <a:cs typeface="Calibri"/>
                <a:sym typeface="Calibri"/>
              </a:rPr>
            </a:br>
            <a:br>
              <a:rPr lang="en-US" sz="2800" dirty="0">
                <a:latin typeface="Calibri"/>
                <a:ea typeface="Calibri"/>
                <a:cs typeface="Calibri"/>
                <a:sym typeface="Calibri"/>
              </a:rPr>
            </a:br>
            <a:r>
              <a:rPr lang="en-US" sz="2400" dirty="0">
                <a:latin typeface="Calibri"/>
                <a:ea typeface="Calibri"/>
                <a:cs typeface="Calibri"/>
                <a:sym typeface="Calibri"/>
              </a:rPr>
              <a:t>- Collaborate: multiple perspectives can identify more risks.</a:t>
            </a:r>
            <a:br>
              <a:rPr lang="en-US" sz="2400" dirty="0">
                <a:latin typeface="Calibri"/>
                <a:ea typeface="Calibri"/>
                <a:cs typeface="Calibri"/>
                <a:sym typeface="Calibri"/>
              </a:rPr>
            </a:br>
            <a:r>
              <a:rPr lang="en-US" sz="2400" dirty="0">
                <a:latin typeface="Calibri"/>
                <a:ea typeface="Calibri"/>
                <a:cs typeface="Calibri"/>
                <a:sym typeface="Calibri"/>
              </a:rPr>
              <a:t>- Use the organization's expertise and resources.</a:t>
            </a:r>
            <a:br>
              <a:rPr lang="en-US" sz="2400" dirty="0">
                <a:latin typeface="Calibri"/>
                <a:ea typeface="Calibri"/>
                <a:cs typeface="Calibri"/>
                <a:sym typeface="Calibri"/>
              </a:rPr>
            </a:br>
            <a:r>
              <a:rPr lang="en-US" sz="2400" dirty="0">
                <a:latin typeface="Calibri"/>
                <a:ea typeface="Calibri"/>
                <a:cs typeface="Calibri"/>
                <a:sym typeface="Calibri"/>
              </a:rPr>
              <a:t>- Use PESTLE analysis in combination with other techniques, such as SWOT analysis, competitive analysis or scenario planning. </a:t>
            </a:r>
            <a:br>
              <a:rPr lang="en-US" sz="2400" dirty="0">
                <a:latin typeface="Calibri"/>
                <a:ea typeface="Calibri"/>
                <a:cs typeface="Calibri"/>
                <a:sym typeface="Calibri"/>
              </a:rPr>
            </a:br>
            <a:r>
              <a:rPr lang="en-US" sz="2400" dirty="0">
                <a:latin typeface="Calibri"/>
                <a:ea typeface="Calibri"/>
                <a:cs typeface="Calibri"/>
                <a:sym typeface="Calibri"/>
              </a:rPr>
              <a:t>- Incorporate PESTLE analysis into a continuous process of monitoring changes in the business environment.</a:t>
            </a:r>
            <a:br>
              <a:rPr lang="en-US" sz="2400" dirty="0">
                <a:latin typeface="Calibri"/>
                <a:ea typeface="Calibri"/>
                <a:cs typeface="Calibri"/>
                <a:sym typeface="Calibri"/>
              </a:rPr>
            </a:br>
            <a:r>
              <a:rPr lang="en-US" sz="2400" dirty="0">
                <a:latin typeface="Calibri"/>
                <a:ea typeface="Calibri"/>
                <a:cs typeface="Calibri"/>
                <a:sym typeface="Calibri"/>
              </a:rPr>
              <a:t>- Avoid collecting large amounts of detailed information without properly analyzing and understanding your findings.</a:t>
            </a:r>
            <a:br>
              <a:rPr lang="en-US" sz="2400" dirty="0">
                <a:latin typeface="Calibri"/>
                <a:ea typeface="Calibri"/>
                <a:cs typeface="Calibri"/>
                <a:sym typeface="Calibri"/>
              </a:rPr>
            </a:br>
            <a:r>
              <a:rPr lang="en-US" sz="2400" dirty="0">
                <a:latin typeface="Calibri"/>
                <a:ea typeface="Calibri"/>
                <a:cs typeface="Calibri"/>
                <a:sym typeface="Calibri"/>
              </a:rPr>
              <a:t>- Do not jump to conclusions about the future based on the past or present.</a:t>
            </a:r>
            <a:br>
              <a:rPr lang="en-US" sz="2400" dirty="0">
                <a:latin typeface="Calibri"/>
                <a:ea typeface="Calibri"/>
                <a:cs typeface="Calibri"/>
                <a:sym typeface="Calibri"/>
              </a:rPr>
            </a:br>
            <a:r>
              <a:rPr lang="en-US" sz="2400" dirty="0">
                <a:latin typeface="Calibri"/>
                <a:ea typeface="Calibri"/>
                <a:cs typeface="Calibri"/>
                <a:sym typeface="Calibri"/>
              </a:rPr>
              <a:t>- It should be repeated regularly (at least every 6 months) to identify changes in the macro environment. Organizations that monitor and respond to changes in the macro environment can differentiate themselves from the competition and create a competitive advantage.</a:t>
            </a:r>
            <a:endParaRPr lang="en-US" sz="2400" dirty="0">
              <a:solidFill>
                <a:schemeClr val="dk1"/>
              </a:solidFill>
              <a:latin typeface="Calibri"/>
              <a:ea typeface="Calibri"/>
              <a:cs typeface="Calibri"/>
              <a:sym typeface="Calibri"/>
            </a:endParaRPr>
          </a:p>
        </p:txBody>
      </p:sp>
      <p:grpSp>
        <p:nvGrpSpPr>
          <p:cNvPr id="161" name="Google Shape;161;p6"/>
          <p:cNvGrpSpPr/>
          <p:nvPr/>
        </p:nvGrpSpPr>
        <p:grpSpPr>
          <a:xfrm>
            <a:off x="441960" y="561256"/>
            <a:ext cx="1128382" cy="847206"/>
            <a:chOff x="7393391" y="1075612"/>
            <a:chExt cx="1128382" cy="847206"/>
          </a:xfrm>
        </p:grpSpPr>
        <p:sp>
          <p:nvSpPr>
            <p:cNvPr id="162" name="Google Shape;162;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3" name="Google Shape;163;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64" name="Google Shape;164;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65" name="Google Shape;165;p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66" name="Google Shape;166;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6057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Google Shape;158;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9" name="Google Shape;159;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0" name="Google Shape;160;p6"/>
          <p:cNvSpPr>
            <a:spLocks noGrp="1"/>
          </p:cNvSpPr>
          <p:nvPr>
            <p:ph type="title"/>
          </p:nvPr>
        </p:nvSpPr>
        <p:spPr>
          <a:xfrm>
            <a:off x="279355" y="-33568"/>
            <a:ext cx="11912645" cy="5969126"/>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070"/>
              <a:buFont typeface="Calibri"/>
              <a:buNone/>
            </a:pPr>
            <a:r>
              <a:rPr lang="en-US" sz="2070" b="1" dirty="0">
                <a:solidFill>
                  <a:schemeClr val="dk1"/>
                </a:solidFill>
                <a:latin typeface="Calibri"/>
                <a:ea typeface="Calibri"/>
                <a:cs typeface="Calibri"/>
                <a:sym typeface="Calibri"/>
              </a:rPr>
              <a:t> </a:t>
            </a:r>
            <a:r>
              <a:rPr lang="en-US" sz="3100" b="1" dirty="0">
                <a:solidFill>
                  <a:srgbClr val="222222"/>
                </a:solidFill>
                <a:latin typeface="Calibri"/>
                <a:ea typeface="Calibri"/>
                <a:cs typeface="Calibri"/>
                <a:sym typeface="Calibri"/>
              </a:rPr>
              <a:t>Conclusions</a:t>
            </a:r>
            <a:br>
              <a:rPr lang="en-US" sz="2800" b="1" dirty="0">
                <a:solidFill>
                  <a:srgbClr val="222222"/>
                </a:solidFill>
                <a:latin typeface="Calibri"/>
                <a:ea typeface="Calibri"/>
                <a:cs typeface="Calibri"/>
                <a:sym typeface="Calibri"/>
              </a:rPr>
            </a:br>
            <a:br>
              <a:rPr lang="en-US" sz="2800" b="1" dirty="0">
                <a:solidFill>
                  <a:srgbClr val="222222"/>
                </a:solidFill>
                <a:latin typeface="Calibri"/>
                <a:ea typeface="Calibri"/>
                <a:cs typeface="Calibri"/>
                <a:sym typeface="Calibri"/>
              </a:rPr>
            </a:br>
            <a:r>
              <a:rPr lang="en-US" sz="2400" dirty="0">
                <a:latin typeface="Calibri"/>
                <a:ea typeface="Calibri"/>
                <a:cs typeface="Calibri"/>
                <a:sym typeface="Calibri"/>
              </a:rPr>
              <a:t>The PESTLE analysis is a strategic diagnostic tool, so it is necessary to keep it updated. You should always measure and readjust the business strategic plan, as this will allow you to be one step ahead of the situation that may arise, by analyzing the general environment of your project or business. Once this is done, opportunities and threats can be identified and incorporated into the SWOT matrix.</a:t>
            </a:r>
            <a:br>
              <a:rPr lang="en-US" sz="2400" dirty="0">
                <a:latin typeface="Calibri"/>
                <a:ea typeface="Calibri"/>
                <a:cs typeface="Calibri"/>
                <a:sym typeface="Calibri"/>
              </a:rPr>
            </a:br>
            <a:br>
              <a:rPr lang="en-US" sz="2400" dirty="0">
                <a:latin typeface="Calibri"/>
                <a:ea typeface="Calibri"/>
                <a:cs typeface="Calibri"/>
                <a:sym typeface="Calibri"/>
              </a:rPr>
            </a:br>
            <a:r>
              <a:rPr lang="en-US" sz="2400" dirty="0">
                <a:latin typeface="Calibri"/>
                <a:ea typeface="Calibri"/>
                <a:cs typeface="Calibri"/>
                <a:sym typeface="Calibri"/>
              </a:rPr>
              <a:t>All this has the purpose of providing information to identify how successful and viable is the business to be developed. The results obtained are integrated in an organic way to the rest of the analyses involved in the development of a Plan or Project. Therefore, they serve to have a referential picture of the strategies, directions and positions in which the business is moving.</a:t>
            </a:r>
            <a:br>
              <a:rPr lang="en-US" sz="2400" b="1" dirty="0">
                <a:solidFill>
                  <a:schemeClr val="dk1"/>
                </a:solidFill>
                <a:latin typeface="Calibri"/>
                <a:ea typeface="Calibri"/>
                <a:cs typeface="Calibri"/>
                <a:sym typeface="Calibri"/>
              </a:rPr>
            </a:br>
            <a:endParaRPr lang="en-US" sz="2400" b="1" dirty="0">
              <a:solidFill>
                <a:schemeClr val="dk1"/>
              </a:solidFill>
              <a:latin typeface="Calibri"/>
              <a:ea typeface="Calibri"/>
              <a:cs typeface="Calibri"/>
              <a:sym typeface="Calibri"/>
            </a:endParaRPr>
          </a:p>
        </p:txBody>
      </p:sp>
      <p:grpSp>
        <p:nvGrpSpPr>
          <p:cNvPr id="161" name="Google Shape;161;p6"/>
          <p:cNvGrpSpPr/>
          <p:nvPr/>
        </p:nvGrpSpPr>
        <p:grpSpPr>
          <a:xfrm>
            <a:off x="441960" y="561256"/>
            <a:ext cx="1128382" cy="847206"/>
            <a:chOff x="7393391" y="1075612"/>
            <a:chExt cx="1128382" cy="847206"/>
          </a:xfrm>
        </p:grpSpPr>
        <p:sp>
          <p:nvSpPr>
            <p:cNvPr id="162" name="Google Shape;162;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3" name="Google Shape;163;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64" name="Google Shape;164;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65" name="Google Shape;165;p6"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66" name="Google Shape;166;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10764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0"/>
        <p:cNvGrpSpPr/>
        <p:nvPr/>
      </p:nvGrpSpPr>
      <p:grpSpPr>
        <a:xfrm>
          <a:off x="0" y="0"/>
          <a:ext cx="0" cy="0"/>
          <a:chOff x="0" y="0"/>
          <a:chExt cx="0" cy="0"/>
        </a:xfrm>
      </p:grpSpPr>
      <p:sp>
        <p:nvSpPr>
          <p:cNvPr id="171" name="Google Shape;171;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2" name="Google Shape;172;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803"/>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3" name="Google Shape;173;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4" name="Google Shape;174;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n-US" sz="1400" b="1"/>
              <a:t> </a:t>
            </a:r>
            <a:br>
              <a:rPr lang="en-US" sz="1400" b="1"/>
            </a:br>
            <a:r>
              <a:rPr lang="en-US" sz="1400" b="1"/>
              <a:t> </a:t>
            </a:r>
            <a:br>
              <a:rPr lang="en-US" sz="1400" b="1"/>
            </a:br>
            <a:endParaRPr sz="1400" b="1"/>
          </a:p>
        </p:txBody>
      </p:sp>
      <p:sp>
        <p:nvSpPr>
          <p:cNvPr id="175" name="Google Shape;175;p7"/>
          <p:cNvSpPr txBox="1"/>
          <p:nvPr/>
        </p:nvSpPr>
        <p:spPr>
          <a:xfrm>
            <a:off x="6444519" y="2988819"/>
            <a:ext cx="5949037"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None/>
            </a:pPr>
            <a:r>
              <a:rPr lang="en-US" sz="3200" b="1" dirty="0">
                <a:solidFill>
                  <a:schemeClr val="dk1"/>
                </a:solidFill>
                <a:latin typeface="Calibri"/>
                <a:ea typeface="Calibri"/>
                <a:cs typeface="Calibri"/>
                <a:sym typeface="Calibri"/>
              </a:rPr>
              <a:t>PESTLE analysis template </a:t>
            </a:r>
          </a:p>
        </p:txBody>
      </p:sp>
      <p:pic>
        <p:nvPicPr>
          <p:cNvPr id="176" name="Google Shape;176;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177" name="Google Shape;177;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178" name="Google Shape;178;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a:solidFill>
                <a:schemeClr val="lt1"/>
              </a:solidFill>
              <a:latin typeface="Calibri"/>
              <a:ea typeface="Calibri"/>
              <a:cs typeface="Calibri"/>
              <a:sym typeface="Calibri"/>
            </a:endParaRPr>
          </a:p>
        </p:txBody>
      </p:sp>
      <p:sp>
        <p:nvSpPr>
          <p:cNvPr id="179" name="Google Shape;179;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3"/>
        <p:cNvGrpSpPr/>
        <p:nvPr/>
      </p:nvGrpSpPr>
      <p:grpSpPr>
        <a:xfrm>
          <a:off x="0" y="0"/>
          <a:ext cx="0" cy="0"/>
          <a:chOff x="0" y="0"/>
          <a:chExt cx="0" cy="0"/>
        </a:xfrm>
      </p:grpSpPr>
      <p:sp>
        <p:nvSpPr>
          <p:cNvPr id="184" name="Google Shape;184;p8"/>
          <p:cNvSpPr/>
          <p:nvPr/>
        </p:nvSpPr>
        <p:spPr>
          <a:xfrm>
            <a:off x="321564" y="320040"/>
            <a:ext cx="11548872" cy="6217920"/>
          </a:xfrm>
          <a:prstGeom prst="rect">
            <a:avLst/>
          </a:prstGeom>
          <a:solidFill>
            <a:schemeClr val="dk1">
              <a:alpha val="13725"/>
            </a:schemeClr>
          </a:solidFill>
          <a:ln w="127000" cap="sq" cmpd="thinThick">
            <a:solidFill>
              <a:srgbClr val="262626">
                <a:alpha val="14901"/>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85" name="Google Shape;185;p8"/>
          <p:cNvSpPr>
            <a:spLocks noGrp="1"/>
          </p:cNvSpPr>
          <p:nvPr>
            <p:ph type="title"/>
          </p:nvPr>
        </p:nvSpPr>
        <p:spPr>
          <a:xfrm>
            <a:off x="838200" y="631825"/>
            <a:ext cx="10515600" cy="1325563"/>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4800" b="1" dirty="0">
                <a:latin typeface="Calibri"/>
                <a:ea typeface="Calibri"/>
                <a:cs typeface="Calibri"/>
                <a:sym typeface="Calibri"/>
              </a:rPr>
              <a:t>PESTLE analysis</a:t>
            </a:r>
            <a:endParaRPr sz="4800" b="1" dirty="0">
              <a:latin typeface="Calibri"/>
              <a:ea typeface="Calibri"/>
              <a:cs typeface="Calibri"/>
              <a:sym typeface="Calibri"/>
            </a:endParaRPr>
          </a:p>
        </p:txBody>
      </p:sp>
      <p:cxnSp>
        <p:nvCxnSpPr>
          <p:cNvPr id="186" name="Google Shape;186;p8"/>
          <p:cNvCxnSpPr/>
          <p:nvPr/>
        </p:nvCxnSpPr>
        <p:spPr>
          <a:xfrm>
            <a:off x="897636" y="1957388"/>
            <a:ext cx="10396728" cy="0"/>
          </a:xfrm>
          <a:prstGeom prst="straightConnector1">
            <a:avLst/>
          </a:prstGeom>
          <a:noFill/>
          <a:ln w="22225" cap="flat" cmpd="sng">
            <a:solidFill>
              <a:srgbClr val="7F7F7F"/>
            </a:solidFill>
            <a:prstDash val="solid"/>
            <a:miter lim="800000"/>
            <a:headEnd type="none" w="sm" len="sm"/>
            <a:tailEnd type="none" w="sm" len="sm"/>
          </a:ln>
        </p:spPr>
      </p:cxnSp>
      <p:pic>
        <p:nvPicPr>
          <p:cNvPr id="188" name="Google Shape;188;p8"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791" cy="480384"/>
          </a:xfrm>
          <a:prstGeom prst="rect">
            <a:avLst/>
          </a:prstGeom>
          <a:noFill/>
          <a:ln>
            <a:noFill/>
          </a:ln>
        </p:spPr>
      </p:pic>
      <p:sp>
        <p:nvSpPr>
          <p:cNvPr id="189" name="Google Shape;189;p8"/>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pic>
        <p:nvPicPr>
          <p:cNvPr id="190" name="Google Shape;190;p8"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 name="Rectángulo: esquinas redondeadas 1">
            <a:extLst>
              <a:ext uri="{FF2B5EF4-FFF2-40B4-BE49-F238E27FC236}">
                <a16:creationId xmlns:a16="http://schemas.microsoft.com/office/drawing/2014/main" id="{138B478F-B10B-927B-A2B3-4144E4EABB3E}"/>
              </a:ext>
            </a:extLst>
          </p:cNvPr>
          <p:cNvSpPr/>
          <p:nvPr/>
        </p:nvSpPr>
        <p:spPr>
          <a:xfrm>
            <a:off x="1002909" y="2073899"/>
            <a:ext cx="1608317" cy="377712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3" name="Rectángulo: esquinas redondeadas 2">
            <a:extLst>
              <a:ext uri="{FF2B5EF4-FFF2-40B4-BE49-F238E27FC236}">
                <a16:creationId xmlns:a16="http://schemas.microsoft.com/office/drawing/2014/main" id="{D07878BF-568F-C73E-7821-5B8F58459D5D}"/>
              </a:ext>
            </a:extLst>
          </p:cNvPr>
          <p:cNvSpPr/>
          <p:nvPr/>
        </p:nvSpPr>
        <p:spPr>
          <a:xfrm>
            <a:off x="2704974" y="2073899"/>
            <a:ext cx="1608317" cy="3777121"/>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ES"/>
          </a:p>
        </p:txBody>
      </p:sp>
      <p:sp>
        <p:nvSpPr>
          <p:cNvPr id="4" name="Rectángulo: esquinas redondeadas 3">
            <a:extLst>
              <a:ext uri="{FF2B5EF4-FFF2-40B4-BE49-F238E27FC236}">
                <a16:creationId xmlns:a16="http://schemas.microsoft.com/office/drawing/2014/main" id="{555279DF-16CF-8A33-5707-CDC06DB213CD}"/>
              </a:ext>
            </a:extLst>
          </p:cNvPr>
          <p:cNvSpPr/>
          <p:nvPr/>
        </p:nvSpPr>
        <p:spPr>
          <a:xfrm>
            <a:off x="4407039" y="2073899"/>
            <a:ext cx="1608317" cy="3777120"/>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s-ES"/>
          </a:p>
        </p:txBody>
      </p:sp>
      <p:sp>
        <p:nvSpPr>
          <p:cNvPr id="5" name="Rectángulo: esquinas redondeadas 4">
            <a:extLst>
              <a:ext uri="{FF2B5EF4-FFF2-40B4-BE49-F238E27FC236}">
                <a16:creationId xmlns:a16="http://schemas.microsoft.com/office/drawing/2014/main" id="{57F011F4-04AF-3376-E8E9-4C58623C7E08}"/>
              </a:ext>
            </a:extLst>
          </p:cNvPr>
          <p:cNvSpPr/>
          <p:nvPr/>
        </p:nvSpPr>
        <p:spPr>
          <a:xfrm>
            <a:off x="6101768" y="2071499"/>
            <a:ext cx="1608317" cy="377711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6" name="Rectángulo: esquinas redondeadas 5">
            <a:extLst>
              <a:ext uri="{FF2B5EF4-FFF2-40B4-BE49-F238E27FC236}">
                <a16:creationId xmlns:a16="http://schemas.microsoft.com/office/drawing/2014/main" id="{CB8BB066-843C-58BD-2F11-47B089E58C58}"/>
              </a:ext>
            </a:extLst>
          </p:cNvPr>
          <p:cNvSpPr/>
          <p:nvPr/>
        </p:nvSpPr>
        <p:spPr>
          <a:xfrm>
            <a:off x="9493518" y="2071500"/>
            <a:ext cx="1608317" cy="377711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s-ES"/>
          </a:p>
        </p:txBody>
      </p:sp>
      <p:sp>
        <p:nvSpPr>
          <p:cNvPr id="7" name="Rectángulo: esquinas redondeadas 6">
            <a:extLst>
              <a:ext uri="{FF2B5EF4-FFF2-40B4-BE49-F238E27FC236}">
                <a16:creationId xmlns:a16="http://schemas.microsoft.com/office/drawing/2014/main" id="{46413FCC-F686-B86A-291C-720FC93564CE}"/>
              </a:ext>
            </a:extLst>
          </p:cNvPr>
          <p:cNvSpPr/>
          <p:nvPr/>
        </p:nvSpPr>
        <p:spPr>
          <a:xfrm>
            <a:off x="7796497" y="2071499"/>
            <a:ext cx="1608317" cy="377711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ES"/>
          </a:p>
        </p:txBody>
      </p:sp>
      <p:sp>
        <p:nvSpPr>
          <p:cNvPr id="9" name="Lágrima 8">
            <a:extLst>
              <a:ext uri="{FF2B5EF4-FFF2-40B4-BE49-F238E27FC236}">
                <a16:creationId xmlns:a16="http://schemas.microsoft.com/office/drawing/2014/main" id="{19E6F588-448B-D627-EF98-E777FB70AA54}"/>
              </a:ext>
            </a:extLst>
          </p:cNvPr>
          <p:cNvSpPr/>
          <p:nvPr/>
        </p:nvSpPr>
        <p:spPr>
          <a:xfrm>
            <a:off x="1420803" y="2208841"/>
            <a:ext cx="697386" cy="584461"/>
          </a:xfrm>
          <a:prstGeom prst="teardrop">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Lágrima 9">
            <a:extLst>
              <a:ext uri="{FF2B5EF4-FFF2-40B4-BE49-F238E27FC236}">
                <a16:creationId xmlns:a16="http://schemas.microsoft.com/office/drawing/2014/main" id="{0921A599-844C-3133-041E-9F4E29C970B8}"/>
              </a:ext>
            </a:extLst>
          </p:cNvPr>
          <p:cNvSpPr/>
          <p:nvPr/>
        </p:nvSpPr>
        <p:spPr>
          <a:xfrm>
            <a:off x="3162962" y="2208840"/>
            <a:ext cx="697386" cy="584461"/>
          </a:xfrm>
          <a:prstGeom prst="teardrop">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Lágrima 10">
            <a:extLst>
              <a:ext uri="{FF2B5EF4-FFF2-40B4-BE49-F238E27FC236}">
                <a16:creationId xmlns:a16="http://schemas.microsoft.com/office/drawing/2014/main" id="{AB9FE5C3-6640-1EAF-E106-7F0BDA185B34}"/>
              </a:ext>
            </a:extLst>
          </p:cNvPr>
          <p:cNvSpPr/>
          <p:nvPr/>
        </p:nvSpPr>
        <p:spPr>
          <a:xfrm>
            <a:off x="4862504" y="2208840"/>
            <a:ext cx="697386" cy="584461"/>
          </a:xfrm>
          <a:prstGeom prst="teardrop">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Lágrima 11">
            <a:extLst>
              <a:ext uri="{FF2B5EF4-FFF2-40B4-BE49-F238E27FC236}">
                <a16:creationId xmlns:a16="http://schemas.microsoft.com/office/drawing/2014/main" id="{B5FC06B2-7148-0250-DACF-4F8F7DEAA127}"/>
              </a:ext>
            </a:extLst>
          </p:cNvPr>
          <p:cNvSpPr/>
          <p:nvPr/>
        </p:nvSpPr>
        <p:spPr>
          <a:xfrm>
            <a:off x="6554711" y="2208840"/>
            <a:ext cx="697386" cy="584461"/>
          </a:xfrm>
          <a:prstGeom prst="teardrop">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Lágrima 12">
            <a:extLst>
              <a:ext uri="{FF2B5EF4-FFF2-40B4-BE49-F238E27FC236}">
                <a16:creationId xmlns:a16="http://schemas.microsoft.com/office/drawing/2014/main" id="{7D6DE909-01AB-8347-07A4-075B8172AF1F}"/>
              </a:ext>
            </a:extLst>
          </p:cNvPr>
          <p:cNvSpPr/>
          <p:nvPr/>
        </p:nvSpPr>
        <p:spPr>
          <a:xfrm>
            <a:off x="8232007" y="2208840"/>
            <a:ext cx="697386" cy="584461"/>
          </a:xfrm>
          <a:prstGeom prst="teardrop">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Lágrima 13">
            <a:extLst>
              <a:ext uri="{FF2B5EF4-FFF2-40B4-BE49-F238E27FC236}">
                <a16:creationId xmlns:a16="http://schemas.microsoft.com/office/drawing/2014/main" id="{0A280E77-4F59-17F2-5711-2FD166A153DE}"/>
              </a:ext>
            </a:extLst>
          </p:cNvPr>
          <p:cNvSpPr/>
          <p:nvPr/>
        </p:nvSpPr>
        <p:spPr>
          <a:xfrm>
            <a:off x="9948983" y="2196306"/>
            <a:ext cx="697386" cy="584461"/>
          </a:xfrm>
          <a:prstGeom prst="teardrop">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5" name="CuadroTexto 14">
            <a:extLst>
              <a:ext uri="{FF2B5EF4-FFF2-40B4-BE49-F238E27FC236}">
                <a16:creationId xmlns:a16="http://schemas.microsoft.com/office/drawing/2014/main" id="{6442317D-4D19-0A75-E226-29D99907100E}"/>
              </a:ext>
            </a:extLst>
          </p:cNvPr>
          <p:cNvSpPr txBox="1"/>
          <p:nvPr/>
        </p:nvSpPr>
        <p:spPr>
          <a:xfrm>
            <a:off x="1565836" y="2146970"/>
            <a:ext cx="244899" cy="646331"/>
          </a:xfrm>
          <a:prstGeom prst="rect">
            <a:avLst/>
          </a:prstGeom>
          <a:noFill/>
        </p:spPr>
        <p:txBody>
          <a:bodyPr wrap="square" rtlCol="0">
            <a:spAutoFit/>
          </a:bodyPr>
          <a:lstStyle/>
          <a:p>
            <a:r>
              <a:rPr lang="es-ES" sz="3600" b="1" dirty="0">
                <a:solidFill>
                  <a:schemeClr val="bg1"/>
                </a:solidFill>
              </a:rPr>
              <a:t>P</a:t>
            </a:r>
          </a:p>
        </p:txBody>
      </p:sp>
      <p:sp>
        <p:nvSpPr>
          <p:cNvPr id="16" name="CuadroTexto 15">
            <a:extLst>
              <a:ext uri="{FF2B5EF4-FFF2-40B4-BE49-F238E27FC236}">
                <a16:creationId xmlns:a16="http://schemas.microsoft.com/office/drawing/2014/main" id="{CCC270E9-94C4-1D5F-2BD5-C386A50D9CCF}"/>
              </a:ext>
            </a:extLst>
          </p:cNvPr>
          <p:cNvSpPr txBox="1"/>
          <p:nvPr/>
        </p:nvSpPr>
        <p:spPr>
          <a:xfrm>
            <a:off x="3292571" y="2134851"/>
            <a:ext cx="506431" cy="646331"/>
          </a:xfrm>
          <a:prstGeom prst="rect">
            <a:avLst/>
          </a:prstGeom>
          <a:noFill/>
        </p:spPr>
        <p:txBody>
          <a:bodyPr wrap="square" rtlCol="0">
            <a:spAutoFit/>
          </a:bodyPr>
          <a:lstStyle/>
          <a:p>
            <a:r>
              <a:rPr lang="es-ES" sz="3600" b="1" dirty="0">
                <a:solidFill>
                  <a:schemeClr val="bg1"/>
                </a:solidFill>
              </a:rPr>
              <a:t>E</a:t>
            </a:r>
          </a:p>
        </p:txBody>
      </p:sp>
      <p:sp>
        <p:nvSpPr>
          <p:cNvPr id="17" name="CuadroTexto 16">
            <a:extLst>
              <a:ext uri="{FF2B5EF4-FFF2-40B4-BE49-F238E27FC236}">
                <a16:creationId xmlns:a16="http://schemas.microsoft.com/office/drawing/2014/main" id="{981A2973-5D8E-B01A-C864-BF82ADF26948}"/>
              </a:ext>
            </a:extLst>
          </p:cNvPr>
          <p:cNvSpPr txBox="1"/>
          <p:nvPr/>
        </p:nvSpPr>
        <p:spPr>
          <a:xfrm>
            <a:off x="4967541" y="2165370"/>
            <a:ext cx="506431" cy="646331"/>
          </a:xfrm>
          <a:prstGeom prst="rect">
            <a:avLst/>
          </a:prstGeom>
          <a:noFill/>
        </p:spPr>
        <p:txBody>
          <a:bodyPr wrap="square" rtlCol="0">
            <a:spAutoFit/>
          </a:bodyPr>
          <a:lstStyle/>
          <a:p>
            <a:r>
              <a:rPr lang="es-ES" sz="3600" b="1" dirty="0">
                <a:solidFill>
                  <a:schemeClr val="bg1"/>
                </a:solidFill>
              </a:rPr>
              <a:t>S</a:t>
            </a:r>
          </a:p>
        </p:txBody>
      </p:sp>
      <p:sp>
        <p:nvSpPr>
          <p:cNvPr id="18" name="CuadroTexto 17">
            <a:extLst>
              <a:ext uri="{FF2B5EF4-FFF2-40B4-BE49-F238E27FC236}">
                <a16:creationId xmlns:a16="http://schemas.microsoft.com/office/drawing/2014/main" id="{3D189EBF-28E3-22DD-35DC-8D8313D6E174}"/>
              </a:ext>
            </a:extLst>
          </p:cNvPr>
          <p:cNvSpPr txBox="1"/>
          <p:nvPr/>
        </p:nvSpPr>
        <p:spPr>
          <a:xfrm>
            <a:off x="10093495" y="2146969"/>
            <a:ext cx="506431" cy="646331"/>
          </a:xfrm>
          <a:prstGeom prst="rect">
            <a:avLst/>
          </a:prstGeom>
          <a:noFill/>
        </p:spPr>
        <p:txBody>
          <a:bodyPr wrap="square" rtlCol="0">
            <a:spAutoFit/>
          </a:bodyPr>
          <a:lstStyle/>
          <a:p>
            <a:r>
              <a:rPr lang="es-ES" sz="3600" b="1" dirty="0">
                <a:solidFill>
                  <a:schemeClr val="bg1"/>
                </a:solidFill>
              </a:rPr>
              <a:t>E</a:t>
            </a:r>
          </a:p>
        </p:txBody>
      </p:sp>
      <p:sp>
        <p:nvSpPr>
          <p:cNvPr id="19" name="CuadroTexto 18">
            <a:extLst>
              <a:ext uri="{FF2B5EF4-FFF2-40B4-BE49-F238E27FC236}">
                <a16:creationId xmlns:a16="http://schemas.microsoft.com/office/drawing/2014/main" id="{3CE550A1-546D-AFA2-7ABE-FB23D66CE7D0}"/>
              </a:ext>
            </a:extLst>
          </p:cNvPr>
          <p:cNvSpPr txBox="1"/>
          <p:nvPr/>
        </p:nvSpPr>
        <p:spPr>
          <a:xfrm>
            <a:off x="8371324" y="2165370"/>
            <a:ext cx="506431" cy="646331"/>
          </a:xfrm>
          <a:prstGeom prst="rect">
            <a:avLst/>
          </a:prstGeom>
          <a:noFill/>
        </p:spPr>
        <p:txBody>
          <a:bodyPr wrap="square" rtlCol="0">
            <a:spAutoFit/>
          </a:bodyPr>
          <a:lstStyle/>
          <a:p>
            <a:r>
              <a:rPr lang="es-ES" sz="3600" b="1" dirty="0">
                <a:solidFill>
                  <a:schemeClr val="bg1"/>
                </a:solidFill>
              </a:rPr>
              <a:t>L</a:t>
            </a:r>
          </a:p>
        </p:txBody>
      </p:sp>
      <p:sp>
        <p:nvSpPr>
          <p:cNvPr id="20" name="CuadroTexto 19">
            <a:extLst>
              <a:ext uri="{FF2B5EF4-FFF2-40B4-BE49-F238E27FC236}">
                <a16:creationId xmlns:a16="http://schemas.microsoft.com/office/drawing/2014/main" id="{0C56C568-6050-62A0-38B9-003F32F6EB0D}"/>
              </a:ext>
            </a:extLst>
          </p:cNvPr>
          <p:cNvSpPr txBox="1"/>
          <p:nvPr/>
        </p:nvSpPr>
        <p:spPr>
          <a:xfrm>
            <a:off x="6676121" y="2146969"/>
            <a:ext cx="506431" cy="646331"/>
          </a:xfrm>
          <a:prstGeom prst="rect">
            <a:avLst/>
          </a:prstGeom>
          <a:noFill/>
        </p:spPr>
        <p:txBody>
          <a:bodyPr wrap="square" rtlCol="0">
            <a:spAutoFit/>
          </a:bodyPr>
          <a:lstStyle/>
          <a:p>
            <a:r>
              <a:rPr lang="es-ES" sz="3600" b="1" dirty="0">
                <a:solidFill>
                  <a:schemeClr val="bg1"/>
                </a:solidFill>
              </a:rPr>
              <a:t>T</a:t>
            </a:r>
          </a:p>
        </p:txBody>
      </p:sp>
      <p:sp>
        <p:nvSpPr>
          <p:cNvPr id="21" name="CuadroTexto 20">
            <a:extLst>
              <a:ext uri="{FF2B5EF4-FFF2-40B4-BE49-F238E27FC236}">
                <a16:creationId xmlns:a16="http://schemas.microsoft.com/office/drawing/2014/main" id="{39243F32-A759-5DC1-D0F9-9D397DC5DAFB}"/>
              </a:ext>
            </a:extLst>
          </p:cNvPr>
          <p:cNvSpPr txBox="1"/>
          <p:nvPr/>
        </p:nvSpPr>
        <p:spPr>
          <a:xfrm>
            <a:off x="1270218" y="2868769"/>
            <a:ext cx="1197255" cy="307777"/>
          </a:xfrm>
          <a:prstGeom prst="rect">
            <a:avLst/>
          </a:prstGeom>
          <a:noFill/>
        </p:spPr>
        <p:txBody>
          <a:bodyPr wrap="square" rtlCol="0">
            <a:spAutoFit/>
          </a:bodyPr>
          <a:lstStyle/>
          <a:p>
            <a:r>
              <a:rPr lang="es-ES" b="1" dirty="0">
                <a:solidFill>
                  <a:schemeClr val="accent1">
                    <a:lumMod val="75000"/>
                  </a:schemeClr>
                </a:solidFill>
              </a:rPr>
              <a:t>POLITICAL</a:t>
            </a:r>
          </a:p>
        </p:txBody>
      </p:sp>
      <p:sp>
        <p:nvSpPr>
          <p:cNvPr id="22" name="CuadroTexto 21">
            <a:extLst>
              <a:ext uri="{FF2B5EF4-FFF2-40B4-BE49-F238E27FC236}">
                <a16:creationId xmlns:a16="http://schemas.microsoft.com/office/drawing/2014/main" id="{5A36BA6C-2669-1668-844A-5A6403B36E21}"/>
              </a:ext>
            </a:extLst>
          </p:cNvPr>
          <p:cNvSpPr txBox="1"/>
          <p:nvPr/>
        </p:nvSpPr>
        <p:spPr>
          <a:xfrm>
            <a:off x="9598058" y="2869379"/>
            <a:ext cx="1628741" cy="307777"/>
          </a:xfrm>
          <a:prstGeom prst="rect">
            <a:avLst/>
          </a:prstGeom>
          <a:noFill/>
        </p:spPr>
        <p:txBody>
          <a:bodyPr wrap="square" rtlCol="0">
            <a:spAutoFit/>
          </a:bodyPr>
          <a:lstStyle/>
          <a:p>
            <a:r>
              <a:rPr lang="es-ES" b="1" dirty="0">
                <a:solidFill>
                  <a:schemeClr val="bg2"/>
                </a:solidFill>
              </a:rPr>
              <a:t>ENVIRONMENT</a:t>
            </a:r>
          </a:p>
        </p:txBody>
      </p:sp>
      <p:sp>
        <p:nvSpPr>
          <p:cNvPr id="23" name="CuadroTexto 22">
            <a:extLst>
              <a:ext uri="{FF2B5EF4-FFF2-40B4-BE49-F238E27FC236}">
                <a16:creationId xmlns:a16="http://schemas.microsoft.com/office/drawing/2014/main" id="{E893199D-167F-6A39-F61D-EEB4B2938751}"/>
              </a:ext>
            </a:extLst>
          </p:cNvPr>
          <p:cNvSpPr txBox="1"/>
          <p:nvPr/>
        </p:nvSpPr>
        <p:spPr>
          <a:xfrm>
            <a:off x="8232453" y="2860640"/>
            <a:ext cx="1197255" cy="307777"/>
          </a:xfrm>
          <a:prstGeom prst="rect">
            <a:avLst/>
          </a:prstGeom>
          <a:noFill/>
        </p:spPr>
        <p:txBody>
          <a:bodyPr wrap="square" rtlCol="0">
            <a:spAutoFit/>
          </a:bodyPr>
          <a:lstStyle/>
          <a:p>
            <a:r>
              <a:rPr lang="es-ES" b="1" dirty="0">
                <a:solidFill>
                  <a:schemeClr val="tx1"/>
                </a:solidFill>
              </a:rPr>
              <a:t>LEGAL</a:t>
            </a:r>
          </a:p>
        </p:txBody>
      </p:sp>
      <p:sp>
        <p:nvSpPr>
          <p:cNvPr id="24" name="CuadroTexto 23">
            <a:extLst>
              <a:ext uri="{FF2B5EF4-FFF2-40B4-BE49-F238E27FC236}">
                <a16:creationId xmlns:a16="http://schemas.microsoft.com/office/drawing/2014/main" id="{5835B44C-E36C-746E-A17A-B9A7BD98F368}"/>
              </a:ext>
            </a:extLst>
          </p:cNvPr>
          <p:cNvSpPr txBox="1"/>
          <p:nvPr/>
        </p:nvSpPr>
        <p:spPr>
          <a:xfrm>
            <a:off x="6230138" y="2849284"/>
            <a:ext cx="1460745" cy="307777"/>
          </a:xfrm>
          <a:prstGeom prst="rect">
            <a:avLst/>
          </a:prstGeom>
          <a:noFill/>
        </p:spPr>
        <p:txBody>
          <a:bodyPr wrap="square" rtlCol="0">
            <a:spAutoFit/>
          </a:bodyPr>
          <a:lstStyle/>
          <a:p>
            <a:r>
              <a:rPr lang="es-ES" b="1" dirty="0">
                <a:solidFill>
                  <a:schemeClr val="accent6"/>
                </a:solidFill>
              </a:rPr>
              <a:t>TECHNOLOGY</a:t>
            </a:r>
          </a:p>
        </p:txBody>
      </p:sp>
      <p:sp>
        <p:nvSpPr>
          <p:cNvPr id="25" name="CuadroTexto 24">
            <a:extLst>
              <a:ext uri="{FF2B5EF4-FFF2-40B4-BE49-F238E27FC236}">
                <a16:creationId xmlns:a16="http://schemas.microsoft.com/office/drawing/2014/main" id="{9E933D35-FC4C-CE3C-DD0E-BC44D2B838CD}"/>
              </a:ext>
            </a:extLst>
          </p:cNvPr>
          <p:cNvSpPr txBox="1"/>
          <p:nvPr/>
        </p:nvSpPr>
        <p:spPr>
          <a:xfrm>
            <a:off x="4778044" y="2849284"/>
            <a:ext cx="1197255" cy="307777"/>
          </a:xfrm>
          <a:prstGeom prst="rect">
            <a:avLst/>
          </a:prstGeom>
          <a:noFill/>
        </p:spPr>
        <p:txBody>
          <a:bodyPr wrap="square" rtlCol="0">
            <a:spAutoFit/>
          </a:bodyPr>
          <a:lstStyle/>
          <a:p>
            <a:r>
              <a:rPr lang="es-ES" b="1" dirty="0">
                <a:solidFill>
                  <a:schemeClr val="accent4"/>
                </a:solidFill>
              </a:rPr>
              <a:t>SOCIAL</a:t>
            </a:r>
          </a:p>
        </p:txBody>
      </p:sp>
      <p:sp>
        <p:nvSpPr>
          <p:cNvPr id="26" name="CuadroTexto 25">
            <a:extLst>
              <a:ext uri="{FF2B5EF4-FFF2-40B4-BE49-F238E27FC236}">
                <a16:creationId xmlns:a16="http://schemas.microsoft.com/office/drawing/2014/main" id="{5AFC6D88-45F9-106C-8D3A-8D565EFB8218}"/>
              </a:ext>
            </a:extLst>
          </p:cNvPr>
          <p:cNvSpPr txBox="1"/>
          <p:nvPr/>
        </p:nvSpPr>
        <p:spPr>
          <a:xfrm>
            <a:off x="2945885" y="2852829"/>
            <a:ext cx="1197255" cy="307777"/>
          </a:xfrm>
          <a:prstGeom prst="rect">
            <a:avLst/>
          </a:prstGeom>
          <a:noFill/>
        </p:spPr>
        <p:txBody>
          <a:bodyPr wrap="square" rtlCol="0">
            <a:spAutoFit/>
          </a:bodyPr>
          <a:lstStyle/>
          <a:p>
            <a:r>
              <a:rPr lang="es-ES" b="1" dirty="0">
                <a:solidFill>
                  <a:schemeClr val="accent2"/>
                </a:solidFill>
              </a:rPr>
              <a:t>ECONOMIC</a:t>
            </a:r>
          </a:p>
        </p:txBody>
      </p:sp>
      <p:sp>
        <p:nvSpPr>
          <p:cNvPr id="27" name="CuadroTexto 26">
            <a:extLst>
              <a:ext uri="{FF2B5EF4-FFF2-40B4-BE49-F238E27FC236}">
                <a16:creationId xmlns:a16="http://schemas.microsoft.com/office/drawing/2014/main" id="{3C758D0F-8725-F4C1-5530-C80E099E9DE3}"/>
              </a:ext>
            </a:extLst>
          </p:cNvPr>
          <p:cNvSpPr txBox="1"/>
          <p:nvPr/>
        </p:nvSpPr>
        <p:spPr>
          <a:xfrm>
            <a:off x="1181371" y="3863574"/>
            <a:ext cx="1374951" cy="1692771"/>
          </a:xfrm>
          <a:prstGeom prst="rect">
            <a:avLst/>
          </a:prstGeom>
          <a:noFill/>
        </p:spPr>
        <p:txBody>
          <a:bodyPr wrap="square" rtlCol="0">
            <a:spAutoFit/>
          </a:bodyPr>
          <a:lstStyle/>
          <a:p>
            <a:r>
              <a:rPr lang="en-US" sz="800" dirty="0">
                <a:solidFill>
                  <a:srgbClr val="FF0000"/>
                </a:solidFill>
              </a:rPr>
              <a:t>Examples of variables:</a:t>
            </a:r>
          </a:p>
          <a:p>
            <a:endParaRPr lang="en-US" sz="800" dirty="0">
              <a:solidFill>
                <a:srgbClr val="FF0000"/>
              </a:solidFill>
            </a:endParaRPr>
          </a:p>
          <a:p>
            <a:r>
              <a:rPr lang="en-US" sz="800" dirty="0">
                <a:solidFill>
                  <a:srgbClr val="FF0000"/>
                </a:solidFill>
              </a:rPr>
              <a:t>- Governmental change.</a:t>
            </a:r>
          </a:p>
          <a:p>
            <a:r>
              <a:rPr lang="en-US" sz="800" dirty="0">
                <a:solidFill>
                  <a:srgbClr val="FF0000"/>
                </a:solidFill>
              </a:rPr>
              <a:t>- Government policies for the business sector.  - International trade agreements.</a:t>
            </a:r>
          </a:p>
          <a:p>
            <a:r>
              <a:rPr lang="en-US" sz="800" dirty="0">
                <a:solidFill>
                  <a:srgbClr val="FF0000"/>
                </a:solidFill>
              </a:rPr>
              <a:t>- Current political system.</a:t>
            </a:r>
          </a:p>
          <a:p>
            <a:r>
              <a:rPr lang="en-US" sz="800" dirty="0">
                <a:solidFill>
                  <a:srgbClr val="FF0000"/>
                </a:solidFill>
              </a:rPr>
              <a:t>- Transparency, soundness and maturity of the political system.</a:t>
            </a:r>
          </a:p>
          <a:p>
            <a:r>
              <a:rPr lang="en-US" sz="800" dirty="0">
                <a:solidFill>
                  <a:srgbClr val="FF0000"/>
                </a:solidFill>
              </a:rPr>
              <a:t>- Level of government stability</a:t>
            </a:r>
            <a:endParaRPr lang="es-ES" sz="800" dirty="0">
              <a:solidFill>
                <a:srgbClr val="FF0000"/>
              </a:solidFill>
            </a:endParaRPr>
          </a:p>
        </p:txBody>
      </p:sp>
      <p:sp>
        <p:nvSpPr>
          <p:cNvPr id="28" name="CuadroTexto 27">
            <a:extLst>
              <a:ext uri="{FF2B5EF4-FFF2-40B4-BE49-F238E27FC236}">
                <a16:creationId xmlns:a16="http://schemas.microsoft.com/office/drawing/2014/main" id="{7E3D4514-1AB9-E3FA-D9C2-2C11C2498BD2}"/>
              </a:ext>
            </a:extLst>
          </p:cNvPr>
          <p:cNvSpPr txBox="1"/>
          <p:nvPr/>
        </p:nvSpPr>
        <p:spPr>
          <a:xfrm>
            <a:off x="2856323" y="4280836"/>
            <a:ext cx="1379962" cy="1323439"/>
          </a:xfrm>
          <a:prstGeom prst="rect">
            <a:avLst/>
          </a:prstGeom>
          <a:noFill/>
        </p:spPr>
        <p:txBody>
          <a:bodyPr wrap="square" rtlCol="0">
            <a:spAutoFit/>
          </a:bodyPr>
          <a:lstStyle/>
          <a:p>
            <a:r>
              <a:rPr lang="en-US" sz="800" dirty="0">
                <a:solidFill>
                  <a:srgbClr val="FF0000"/>
                </a:solidFill>
              </a:rPr>
              <a:t>Examples of variables:</a:t>
            </a:r>
          </a:p>
          <a:p>
            <a:endParaRPr lang="en-US" sz="800" dirty="0">
              <a:solidFill>
                <a:srgbClr val="FF0000"/>
              </a:solidFill>
            </a:endParaRPr>
          </a:p>
          <a:p>
            <a:r>
              <a:rPr lang="en-US" sz="800" dirty="0">
                <a:solidFill>
                  <a:srgbClr val="FF0000"/>
                </a:solidFill>
              </a:rPr>
              <a:t>- Exchange rates.- Inflation.</a:t>
            </a:r>
          </a:p>
          <a:p>
            <a:r>
              <a:rPr lang="en-US" sz="800" dirty="0">
                <a:solidFill>
                  <a:srgbClr val="FF0000"/>
                </a:solidFill>
              </a:rPr>
              <a:t>- Effect that the increase in the interest rate has or will have.</a:t>
            </a:r>
          </a:p>
          <a:p>
            <a:r>
              <a:rPr lang="en-US" sz="800" dirty="0">
                <a:solidFill>
                  <a:srgbClr val="FF0000"/>
                </a:solidFill>
              </a:rPr>
              <a:t>- Currency devaluation and revaluation.</a:t>
            </a:r>
          </a:p>
          <a:p>
            <a:r>
              <a:rPr lang="en-US" sz="800" dirty="0">
                <a:solidFill>
                  <a:srgbClr val="FF0000"/>
                </a:solidFill>
              </a:rPr>
              <a:t>- Tax policy.</a:t>
            </a:r>
            <a:endParaRPr lang="es-ES" sz="800" dirty="0">
              <a:solidFill>
                <a:srgbClr val="FF0000"/>
              </a:solidFill>
            </a:endParaRPr>
          </a:p>
        </p:txBody>
      </p:sp>
      <p:sp>
        <p:nvSpPr>
          <p:cNvPr id="29" name="CuadroTexto 28">
            <a:extLst>
              <a:ext uri="{FF2B5EF4-FFF2-40B4-BE49-F238E27FC236}">
                <a16:creationId xmlns:a16="http://schemas.microsoft.com/office/drawing/2014/main" id="{F05DC617-A19A-D9A3-528C-74176B1CD86E}"/>
              </a:ext>
            </a:extLst>
          </p:cNvPr>
          <p:cNvSpPr txBox="1"/>
          <p:nvPr/>
        </p:nvSpPr>
        <p:spPr>
          <a:xfrm>
            <a:off x="8019844" y="4219280"/>
            <a:ext cx="1315833" cy="1446550"/>
          </a:xfrm>
          <a:prstGeom prst="rect">
            <a:avLst/>
          </a:prstGeom>
          <a:noFill/>
        </p:spPr>
        <p:txBody>
          <a:bodyPr wrap="square" rtlCol="0">
            <a:spAutoFit/>
          </a:bodyPr>
          <a:lstStyle/>
          <a:p>
            <a:r>
              <a:rPr lang="en-US" sz="800" dirty="0">
                <a:solidFill>
                  <a:srgbClr val="FF0000"/>
                </a:solidFill>
              </a:rPr>
              <a:t>Examples of variables:</a:t>
            </a:r>
          </a:p>
          <a:p>
            <a:endParaRPr lang="en-US" sz="800" dirty="0">
              <a:solidFill>
                <a:srgbClr val="FF0000"/>
              </a:solidFill>
            </a:endParaRPr>
          </a:p>
          <a:p>
            <a:r>
              <a:rPr lang="en-US" sz="800" dirty="0">
                <a:solidFill>
                  <a:srgbClr val="FF0000"/>
                </a:solidFill>
              </a:rPr>
              <a:t>- Intellectual property regulations.</a:t>
            </a:r>
          </a:p>
          <a:p>
            <a:r>
              <a:rPr lang="en-US" sz="800" dirty="0">
                <a:solidFill>
                  <a:srgbClr val="FF0000"/>
                </a:solidFill>
              </a:rPr>
              <a:t> Occupational health and safety regulations.</a:t>
            </a:r>
          </a:p>
          <a:p>
            <a:r>
              <a:rPr lang="en-US" sz="800" dirty="0">
                <a:solidFill>
                  <a:srgbClr val="FF0000"/>
                </a:solidFill>
              </a:rPr>
              <a:t>- Employment protection laws.</a:t>
            </a:r>
          </a:p>
          <a:p>
            <a:r>
              <a:rPr lang="en-US" sz="800" dirty="0">
                <a:solidFill>
                  <a:srgbClr val="FF0000"/>
                </a:solidFill>
              </a:rPr>
              <a:t>- Tax regulations.</a:t>
            </a:r>
          </a:p>
          <a:p>
            <a:r>
              <a:rPr lang="en-US" sz="800" dirty="0">
                <a:solidFill>
                  <a:srgbClr val="FF0000"/>
                </a:solidFill>
              </a:rPr>
              <a:t>- Anti-discrimination laws.</a:t>
            </a:r>
            <a:endParaRPr lang="es-ES" sz="800" dirty="0">
              <a:solidFill>
                <a:srgbClr val="FF0000"/>
              </a:solidFill>
            </a:endParaRPr>
          </a:p>
        </p:txBody>
      </p:sp>
      <p:sp>
        <p:nvSpPr>
          <p:cNvPr id="30" name="CuadroTexto 29">
            <a:extLst>
              <a:ext uri="{FF2B5EF4-FFF2-40B4-BE49-F238E27FC236}">
                <a16:creationId xmlns:a16="http://schemas.microsoft.com/office/drawing/2014/main" id="{5BC4BA03-7924-C4A9-F83D-34C527F0699E}"/>
              </a:ext>
            </a:extLst>
          </p:cNvPr>
          <p:cNvSpPr txBox="1"/>
          <p:nvPr/>
        </p:nvSpPr>
        <p:spPr>
          <a:xfrm>
            <a:off x="6294555" y="3611232"/>
            <a:ext cx="1315833" cy="2062103"/>
          </a:xfrm>
          <a:prstGeom prst="rect">
            <a:avLst/>
          </a:prstGeom>
          <a:noFill/>
        </p:spPr>
        <p:txBody>
          <a:bodyPr wrap="square" rtlCol="0">
            <a:spAutoFit/>
          </a:bodyPr>
          <a:lstStyle/>
          <a:p>
            <a:r>
              <a:rPr lang="en-US" sz="800" dirty="0">
                <a:solidFill>
                  <a:srgbClr val="FF0000"/>
                </a:solidFill>
              </a:rPr>
              <a:t>Examples of variables:</a:t>
            </a:r>
          </a:p>
          <a:p>
            <a:endParaRPr lang="en-US" sz="800" dirty="0">
              <a:solidFill>
                <a:srgbClr val="FF0000"/>
              </a:solidFill>
            </a:endParaRPr>
          </a:p>
          <a:p>
            <a:r>
              <a:rPr lang="en-US" sz="800" dirty="0">
                <a:solidFill>
                  <a:srgbClr val="FF0000"/>
                </a:solidFill>
              </a:rPr>
              <a:t>- Evolution of technological innovations.</a:t>
            </a:r>
          </a:p>
          <a:p>
            <a:r>
              <a:rPr lang="en-US" sz="800" dirty="0">
                <a:solidFill>
                  <a:srgbClr val="FF0000"/>
                </a:solidFill>
              </a:rPr>
              <a:t>- Cost of technological investment.</a:t>
            </a:r>
          </a:p>
          <a:p>
            <a:r>
              <a:rPr lang="en-US" sz="800" dirty="0">
                <a:solidFill>
                  <a:srgbClr val="FF0000"/>
                </a:solidFill>
              </a:rPr>
              <a:t>- Production and distribution strategies.</a:t>
            </a:r>
          </a:p>
          <a:p>
            <a:r>
              <a:rPr lang="en-US" sz="800" dirty="0">
                <a:solidFill>
                  <a:srgbClr val="FF0000"/>
                </a:solidFill>
              </a:rPr>
              <a:t>- Energy use.</a:t>
            </a:r>
          </a:p>
          <a:p>
            <a:r>
              <a:rPr lang="en-US" sz="800" dirty="0">
                <a:solidFill>
                  <a:srgbClr val="FF0000"/>
                </a:solidFill>
              </a:rPr>
              <a:t>- Technology substitution.</a:t>
            </a:r>
          </a:p>
          <a:p>
            <a:r>
              <a:rPr lang="en-US" sz="800" dirty="0">
                <a:solidFill>
                  <a:srgbClr val="FF0000"/>
                </a:solidFill>
              </a:rPr>
              <a:t>- Internet permeation.</a:t>
            </a:r>
          </a:p>
          <a:p>
            <a:r>
              <a:rPr lang="en-US" sz="800" dirty="0">
                <a:solidFill>
                  <a:srgbClr val="FF0000"/>
                </a:solidFill>
              </a:rPr>
              <a:t>- New communication channels.</a:t>
            </a:r>
          </a:p>
          <a:p>
            <a:r>
              <a:rPr lang="en-US" sz="800" dirty="0">
                <a:solidFill>
                  <a:srgbClr val="FF0000"/>
                </a:solidFill>
              </a:rPr>
              <a:t>- E-commerce</a:t>
            </a:r>
            <a:endParaRPr lang="es-ES" sz="800" dirty="0">
              <a:solidFill>
                <a:srgbClr val="FF0000"/>
              </a:solidFill>
            </a:endParaRPr>
          </a:p>
        </p:txBody>
      </p:sp>
      <p:sp>
        <p:nvSpPr>
          <p:cNvPr id="31" name="CuadroTexto 30">
            <a:extLst>
              <a:ext uri="{FF2B5EF4-FFF2-40B4-BE49-F238E27FC236}">
                <a16:creationId xmlns:a16="http://schemas.microsoft.com/office/drawing/2014/main" id="{0AAE7AB2-E35C-54B6-EEB4-31F9C0E2E7E9}"/>
              </a:ext>
            </a:extLst>
          </p:cNvPr>
          <p:cNvSpPr txBox="1"/>
          <p:nvPr/>
        </p:nvSpPr>
        <p:spPr>
          <a:xfrm>
            <a:off x="4622146" y="4527057"/>
            <a:ext cx="1315833" cy="1077218"/>
          </a:xfrm>
          <a:prstGeom prst="rect">
            <a:avLst/>
          </a:prstGeom>
          <a:noFill/>
        </p:spPr>
        <p:txBody>
          <a:bodyPr wrap="square" rtlCol="0">
            <a:spAutoFit/>
          </a:bodyPr>
          <a:lstStyle/>
          <a:p>
            <a:r>
              <a:rPr lang="en-US" sz="800" dirty="0">
                <a:solidFill>
                  <a:srgbClr val="FF0000"/>
                </a:solidFill>
              </a:rPr>
              <a:t>Examples of variables:</a:t>
            </a:r>
          </a:p>
          <a:p>
            <a:endParaRPr lang="en-US" sz="800" dirty="0">
              <a:solidFill>
                <a:srgbClr val="FF0000"/>
              </a:solidFill>
            </a:endParaRPr>
          </a:p>
          <a:p>
            <a:r>
              <a:rPr lang="en-US" sz="800" dirty="0">
                <a:solidFill>
                  <a:srgbClr val="FF0000"/>
                </a:solidFill>
              </a:rPr>
              <a:t>- Cultural models.</a:t>
            </a:r>
          </a:p>
          <a:p>
            <a:r>
              <a:rPr lang="en-US" sz="800" dirty="0">
                <a:solidFill>
                  <a:srgbClr val="FF0000"/>
                </a:solidFill>
              </a:rPr>
              <a:t>- Family income (levels).</a:t>
            </a:r>
          </a:p>
          <a:p>
            <a:r>
              <a:rPr lang="en-US" sz="800" dirty="0">
                <a:solidFill>
                  <a:srgbClr val="FF0000"/>
                </a:solidFill>
              </a:rPr>
              <a:t>- Level of education.</a:t>
            </a:r>
          </a:p>
          <a:p>
            <a:r>
              <a:rPr lang="en-US" sz="800" dirty="0">
                <a:solidFill>
                  <a:srgbClr val="FF0000"/>
                </a:solidFill>
              </a:rPr>
              <a:t>- Age of the population.</a:t>
            </a:r>
          </a:p>
          <a:p>
            <a:r>
              <a:rPr lang="en-US" sz="800" dirty="0">
                <a:solidFill>
                  <a:srgbClr val="FF0000"/>
                </a:solidFill>
              </a:rPr>
              <a:t>- Family organization.</a:t>
            </a:r>
          </a:p>
          <a:p>
            <a:r>
              <a:rPr lang="en-US" sz="800" dirty="0">
                <a:solidFill>
                  <a:srgbClr val="FF0000"/>
                </a:solidFill>
              </a:rPr>
              <a:t>- Purchasing schemes.</a:t>
            </a:r>
            <a:endParaRPr lang="es-ES" sz="800" dirty="0">
              <a:solidFill>
                <a:srgbClr val="FF0000"/>
              </a:solidFill>
            </a:endParaRPr>
          </a:p>
        </p:txBody>
      </p:sp>
      <p:sp>
        <p:nvSpPr>
          <p:cNvPr id="32" name="CuadroTexto 31">
            <a:extLst>
              <a:ext uri="{FF2B5EF4-FFF2-40B4-BE49-F238E27FC236}">
                <a16:creationId xmlns:a16="http://schemas.microsoft.com/office/drawing/2014/main" id="{63C51F3D-5523-12A9-3CB1-4656A0E2CA31}"/>
              </a:ext>
            </a:extLst>
          </p:cNvPr>
          <p:cNvSpPr txBox="1"/>
          <p:nvPr/>
        </p:nvSpPr>
        <p:spPr>
          <a:xfrm>
            <a:off x="9655015" y="4197146"/>
            <a:ext cx="1315833" cy="1446550"/>
          </a:xfrm>
          <a:prstGeom prst="rect">
            <a:avLst/>
          </a:prstGeom>
          <a:noFill/>
        </p:spPr>
        <p:txBody>
          <a:bodyPr wrap="square" rtlCol="0">
            <a:spAutoFit/>
          </a:bodyPr>
          <a:lstStyle/>
          <a:p>
            <a:r>
              <a:rPr lang="en-US" sz="800" dirty="0">
                <a:solidFill>
                  <a:srgbClr val="FF0000"/>
                </a:solidFill>
              </a:rPr>
              <a:t>Examples of variables:</a:t>
            </a:r>
          </a:p>
          <a:p>
            <a:endParaRPr lang="en-US" sz="800" dirty="0">
              <a:solidFill>
                <a:srgbClr val="FF0000"/>
              </a:solidFill>
            </a:endParaRPr>
          </a:p>
          <a:p>
            <a:r>
              <a:rPr lang="en-US" sz="800" dirty="0">
                <a:solidFill>
                  <a:srgbClr val="FF0000"/>
                </a:solidFill>
              </a:rPr>
              <a:t>- Climate change.</a:t>
            </a:r>
          </a:p>
          <a:p>
            <a:r>
              <a:rPr lang="en-US" sz="800" dirty="0">
                <a:solidFill>
                  <a:srgbClr val="FF0000"/>
                </a:solidFill>
              </a:rPr>
              <a:t>- Use of non-renewable resources.</a:t>
            </a:r>
          </a:p>
          <a:p>
            <a:r>
              <a:rPr lang="en-US" sz="800" dirty="0">
                <a:solidFill>
                  <a:srgbClr val="FF0000"/>
                </a:solidFill>
              </a:rPr>
              <a:t>- Environmental regulations.</a:t>
            </a:r>
          </a:p>
          <a:p>
            <a:r>
              <a:rPr lang="en-US" sz="800" dirty="0">
                <a:solidFill>
                  <a:srgbClr val="FF0000"/>
                </a:solidFill>
              </a:rPr>
              <a:t>- Natural risks.</a:t>
            </a:r>
          </a:p>
          <a:p>
            <a:r>
              <a:rPr lang="en-US" sz="800" dirty="0">
                <a:solidFill>
                  <a:srgbClr val="FF0000"/>
                </a:solidFill>
              </a:rPr>
              <a:t>- Atmospheric emissions.</a:t>
            </a:r>
          </a:p>
          <a:p>
            <a:r>
              <a:rPr lang="en-US" sz="800" dirty="0">
                <a:solidFill>
                  <a:srgbClr val="FF0000"/>
                </a:solidFill>
              </a:rPr>
              <a:t>- Noise pollution.</a:t>
            </a:r>
            <a:endParaRPr lang="es-ES" sz="800"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7"/>
        <p:cNvGrpSpPr/>
        <p:nvPr/>
      </p:nvGrpSpPr>
      <p:grpSpPr>
        <a:xfrm>
          <a:off x="0" y="0"/>
          <a:ext cx="0" cy="0"/>
          <a:chOff x="0" y="0"/>
          <a:chExt cx="0" cy="0"/>
        </a:xfrm>
      </p:grpSpPr>
      <p:sp>
        <p:nvSpPr>
          <p:cNvPr id="158" name="Google Shape;158;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59" name="Google Shape;159;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0" name="Google Shape;160;p6"/>
          <p:cNvSpPr>
            <a:spLocks noGrp="1"/>
          </p:cNvSpPr>
          <p:nvPr>
            <p:ph type="title"/>
          </p:nvPr>
        </p:nvSpPr>
        <p:spPr>
          <a:xfrm>
            <a:off x="169682" y="-31867"/>
            <a:ext cx="11462994" cy="6296744"/>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070"/>
              <a:buFont typeface="Calibri"/>
              <a:buNone/>
            </a:pPr>
            <a:r>
              <a:rPr lang="en-US" sz="3100" b="1" dirty="0">
                <a:solidFill>
                  <a:schemeClr val="dk1"/>
                </a:solidFill>
                <a:latin typeface="Calibri"/>
                <a:ea typeface="Calibri"/>
                <a:cs typeface="Calibri"/>
                <a:sym typeface="Calibri"/>
              </a:rPr>
              <a:t>Bibliography:</a:t>
            </a:r>
            <a:br>
              <a:rPr lang="en-US" sz="2070" b="1" dirty="0">
                <a:solidFill>
                  <a:schemeClr val="dk1"/>
                </a:solidFill>
                <a:latin typeface="Calibri"/>
                <a:ea typeface="Calibri"/>
                <a:cs typeface="Calibri"/>
                <a:sym typeface="Calibri"/>
              </a:rPr>
            </a:br>
            <a:br>
              <a:rPr lang="en-US" sz="2070" b="1" dirty="0">
                <a:solidFill>
                  <a:schemeClr val="dk1"/>
                </a:solidFill>
                <a:latin typeface="Calibri"/>
                <a:ea typeface="Calibri"/>
                <a:cs typeface="Calibri"/>
                <a:sym typeface="Calibri"/>
              </a:rPr>
            </a:br>
            <a:br>
              <a:rPr lang="en-US" sz="2070" b="1" dirty="0">
                <a:solidFill>
                  <a:srgbClr val="FF0000"/>
                </a:solidFill>
              </a:rPr>
            </a:br>
            <a:r>
              <a:rPr lang="en-US" sz="2070" b="1" dirty="0">
                <a:solidFill>
                  <a:schemeClr val="tx1"/>
                </a:solidFill>
              </a:rPr>
              <a:t>- </a:t>
            </a:r>
            <a:r>
              <a:rPr lang="en-US" sz="2400" dirty="0">
                <a:solidFill>
                  <a:schemeClr val="tx1"/>
                </a:solidFill>
                <a:latin typeface="Calibri"/>
                <a:ea typeface="Calibri"/>
                <a:cs typeface="Calibri"/>
                <a:sym typeface="Calibri"/>
              </a:rPr>
              <a:t>CIPD</a:t>
            </a:r>
            <a:r>
              <a:rPr lang="en-US" sz="2400" dirty="0">
                <a:solidFill>
                  <a:schemeClr val="dk1"/>
                </a:solidFill>
                <a:latin typeface="Calibri"/>
                <a:ea typeface="Calibri"/>
                <a:cs typeface="Calibri"/>
                <a:sym typeface="Calibri"/>
              </a:rPr>
              <a:t>. (2021). PESTLE analysis. Available at CIPD: </a:t>
            </a:r>
            <a:r>
              <a:rPr lang="en-US" sz="2400" dirty="0">
                <a:solidFill>
                  <a:schemeClr val="dk1"/>
                </a:solidFill>
                <a:latin typeface="Calibri"/>
                <a:ea typeface="Calibri"/>
                <a:cs typeface="Calibri"/>
                <a:sym typeface="Calibri"/>
                <a:hlinkClick r:id="rId3"/>
              </a:rPr>
              <a:t>https://www.cipd.co.uk/knowledge/strategy/organisational-development/pestle-analysis-factsheet#gref</a:t>
            </a:r>
            <a:r>
              <a:rPr lang="en-US" sz="2400" dirty="0">
                <a:solidFill>
                  <a:schemeClr val="dk1"/>
                </a:solidFill>
                <a:latin typeface="Calibri"/>
                <a:ea typeface="Calibri"/>
                <a:cs typeface="Calibri"/>
                <a:sym typeface="Calibri"/>
              </a:rPr>
              <a:t> </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 Hart, D. (</a:t>
            </a:r>
            <a:r>
              <a:rPr lang="en-US" sz="2400" dirty="0" err="1">
                <a:solidFill>
                  <a:schemeClr val="dk1"/>
                </a:solidFill>
                <a:latin typeface="Calibri"/>
                <a:ea typeface="Calibri"/>
                <a:cs typeface="Calibri"/>
                <a:sym typeface="Calibri"/>
              </a:rPr>
              <a:t>s.f.</a:t>
            </a:r>
            <a:r>
              <a:rPr lang="en-US" sz="2400" dirty="0">
                <a:solidFill>
                  <a:schemeClr val="dk1"/>
                </a:solidFill>
                <a:latin typeface="Calibri"/>
                <a:ea typeface="Calibri"/>
                <a:cs typeface="Calibri"/>
                <a:sym typeface="Calibri"/>
              </a:rPr>
              <a:t>). What is a PESTLE Analysis? Understanding Macro-Environmental Factors. Available at The Power business school: </a:t>
            </a:r>
            <a:r>
              <a:rPr lang="en-US" sz="2400" dirty="0">
                <a:solidFill>
                  <a:schemeClr val="dk1"/>
                </a:solidFill>
                <a:latin typeface="Calibri"/>
                <a:ea typeface="Calibri"/>
                <a:cs typeface="Calibri"/>
                <a:sym typeface="Calibri"/>
                <a:hlinkClick r:id="rId4"/>
              </a:rPr>
              <a:t>https://www.thepowermba.com/en/blog/pestle-analysis</a:t>
            </a:r>
            <a:r>
              <a:rPr lang="en-US" sz="2400" dirty="0">
                <a:solidFill>
                  <a:schemeClr val="dk1"/>
                </a:solidFill>
                <a:latin typeface="Calibri"/>
                <a:ea typeface="Calibri"/>
                <a:cs typeface="Calibri"/>
                <a:sym typeface="Calibri"/>
              </a:rPr>
              <a:t> </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 </a:t>
            </a:r>
            <a:r>
              <a:rPr lang="en-US" sz="2400" dirty="0" err="1">
                <a:solidFill>
                  <a:schemeClr val="dk1"/>
                </a:solidFill>
                <a:latin typeface="Calibri"/>
                <a:ea typeface="Calibri"/>
                <a:cs typeface="Calibri"/>
                <a:sym typeface="Calibri"/>
              </a:rPr>
              <a:t>Peterdy</a:t>
            </a:r>
            <a:r>
              <a:rPr lang="en-US" sz="2400" dirty="0">
                <a:solidFill>
                  <a:schemeClr val="dk1"/>
                </a:solidFill>
                <a:latin typeface="Calibri"/>
                <a:ea typeface="Calibri"/>
                <a:cs typeface="Calibri"/>
                <a:sym typeface="Calibri"/>
              </a:rPr>
              <a:t>, K. (2022). PESTEL Analysis A framework to assess political, economic, social, technological, environmental, and legal factors. Available at CFI Educations: </a:t>
            </a:r>
            <a:r>
              <a:rPr lang="en-US" sz="2400" dirty="0">
                <a:solidFill>
                  <a:schemeClr val="dk1"/>
                </a:solidFill>
                <a:latin typeface="Calibri"/>
                <a:ea typeface="Calibri"/>
                <a:cs typeface="Calibri"/>
                <a:sym typeface="Calibri"/>
                <a:hlinkClick r:id="rId5"/>
              </a:rPr>
              <a:t>https://corporatefinanceinstitute.com/resources/management/pestel-analysis/</a:t>
            </a:r>
            <a:r>
              <a:rPr lang="en-US" sz="2400" dirty="0">
                <a:solidFill>
                  <a:schemeClr val="dk1"/>
                </a:solidFill>
                <a:latin typeface="Calibri"/>
                <a:ea typeface="Calibri"/>
                <a:cs typeface="Calibri"/>
                <a:sym typeface="Calibri"/>
              </a:rPr>
              <a:t> </a:t>
            </a:r>
            <a:br>
              <a:rPr lang="en-US" sz="2400" dirty="0">
                <a:solidFill>
                  <a:schemeClr val="dk1"/>
                </a:solidFill>
                <a:latin typeface="Calibri"/>
                <a:ea typeface="Calibri"/>
                <a:cs typeface="Calibri"/>
                <a:sym typeface="Calibri"/>
              </a:rPr>
            </a:b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p:txBody>
      </p:sp>
      <p:grpSp>
        <p:nvGrpSpPr>
          <p:cNvPr id="161" name="Google Shape;161;p6"/>
          <p:cNvGrpSpPr/>
          <p:nvPr/>
        </p:nvGrpSpPr>
        <p:grpSpPr>
          <a:xfrm>
            <a:off x="441960" y="561256"/>
            <a:ext cx="1128382" cy="847206"/>
            <a:chOff x="7393391" y="1075612"/>
            <a:chExt cx="1128382" cy="847206"/>
          </a:xfrm>
        </p:grpSpPr>
        <p:sp>
          <p:nvSpPr>
            <p:cNvPr id="162" name="Google Shape;162;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63" name="Google Shape;163;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64" name="Google Shape;164;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65" name="Google Shape;165;p6" descr="Logotipo&#10;&#10;Descripción generada automáticamente"/>
          <p:cNvPicPr preferRelativeResize="0">
            <a:picLocks noGrp="1"/>
          </p:cNvPicPr>
          <p:nvPr>
            <p:ph type="body" idx="1"/>
          </p:nvPr>
        </p:nvPicPr>
        <p:blipFill rotWithShape="1">
          <a:blip r:embed="rId6">
            <a:alphaModFix/>
          </a:blip>
          <a:srcRect/>
          <a:stretch/>
        </p:blipFill>
        <p:spPr>
          <a:xfrm>
            <a:off x="10469310" y="6024685"/>
            <a:ext cx="1362791" cy="480384"/>
          </a:xfrm>
          <a:prstGeom prst="rect">
            <a:avLst/>
          </a:prstGeom>
          <a:noFill/>
          <a:ln>
            <a:noFill/>
          </a:ln>
        </p:spPr>
      </p:pic>
      <p:sp>
        <p:nvSpPr>
          <p:cNvPr id="166" name="Google Shape;166;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Summary</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199" cy="3652241"/>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n-US" sz="2200" b="1" i="0" u="none" strike="noStrike" cap="none" dirty="0">
                <a:solidFill>
                  <a:srgbClr val="222222"/>
                </a:solidFill>
                <a:latin typeface="Calibri"/>
                <a:ea typeface="Calibri"/>
                <a:cs typeface="Calibri"/>
                <a:sym typeface="Calibri"/>
              </a:rPr>
              <a:t>Introduction</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a:solidFill>
                  <a:srgbClr val="222222"/>
                </a:solidFill>
                <a:latin typeface="Calibri"/>
                <a:ea typeface="Calibri"/>
                <a:cs typeface="Calibri"/>
                <a:sym typeface="Calibri"/>
              </a:rPr>
              <a:t>Characteristics</a:t>
            </a:r>
            <a:r>
              <a:rPr lang="es-ES" sz="2200" b="1" i="0" u="none" strike="noStrike" cap="none" dirty="0">
                <a:solidFill>
                  <a:srgbClr val="222222"/>
                </a:solidFill>
                <a:latin typeface="Calibri"/>
                <a:ea typeface="Calibri"/>
                <a:cs typeface="Calibri"/>
                <a:sym typeface="Calibri"/>
              </a:rPr>
              <a:t> </a:t>
            </a:r>
            <a:r>
              <a:rPr lang="es-ES" sz="2200" b="1" i="0" u="none" strike="noStrike" cap="none" dirty="0" err="1">
                <a:solidFill>
                  <a:srgbClr val="222222"/>
                </a:solidFill>
                <a:latin typeface="Calibri"/>
                <a:ea typeface="Calibri"/>
                <a:cs typeface="Calibri"/>
                <a:sym typeface="Calibri"/>
              </a:rPr>
              <a:t>of</a:t>
            </a:r>
            <a:r>
              <a:rPr lang="es-ES" sz="2200" b="1" i="0" u="none" strike="noStrike" cap="none" dirty="0">
                <a:solidFill>
                  <a:srgbClr val="222222"/>
                </a:solidFill>
                <a:latin typeface="Calibri"/>
                <a:ea typeface="Calibri"/>
                <a:cs typeface="Calibri"/>
                <a:sym typeface="Calibri"/>
              </a:rPr>
              <a:t> PESTLE </a:t>
            </a:r>
            <a:r>
              <a:rPr lang="es-ES" sz="2200" b="1" i="0" u="none" strike="noStrike" cap="none" dirty="0" err="1">
                <a:solidFill>
                  <a:srgbClr val="222222"/>
                </a:solidFill>
                <a:latin typeface="Calibri"/>
                <a:ea typeface="Calibri"/>
                <a:cs typeface="Calibri"/>
                <a:sym typeface="Calibri"/>
              </a:rPr>
              <a:t>analysis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a:solidFill>
                  <a:srgbClr val="222222"/>
                </a:solidFill>
                <a:latin typeface="Calibri"/>
                <a:ea typeface="Calibri"/>
                <a:cs typeface="Calibri"/>
                <a:sym typeface="Calibri"/>
              </a:rPr>
              <a:t>Relevance and uses </a:t>
            </a:r>
            <a:r>
              <a:rPr lang="es-ES" sz="2200" b="1" i="0" u="none" strike="noStrike" cap="none" dirty="0" err="1">
                <a:solidFill>
                  <a:srgbClr val="222222"/>
                </a:solidFill>
                <a:latin typeface="Calibri"/>
                <a:ea typeface="Calibri"/>
                <a:cs typeface="Calibri"/>
                <a:sym typeface="Calibri"/>
              </a:rPr>
              <a:t>of</a:t>
            </a:r>
            <a:r>
              <a:rPr lang="es-ES" sz="2200" b="1" i="0" u="none" strike="noStrike" cap="none" dirty="0">
                <a:solidFill>
                  <a:srgbClr val="222222"/>
                </a:solidFill>
                <a:latin typeface="Calibri"/>
                <a:ea typeface="Calibri"/>
                <a:cs typeface="Calibri"/>
                <a:sym typeface="Calibri"/>
              </a:rPr>
              <a:t> PESTLE </a:t>
            </a:r>
            <a:r>
              <a:rPr lang="es-ES" sz="2200" b="1" i="0" u="none" strike="noStrike" cap="none" dirty="0" err="1">
                <a:solidFill>
                  <a:srgbClr val="222222"/>
                </a:solidFill>
                <a:latin typeface="Calibri"/>
                <a:ea typeface="Calibri"/>
                <a:cs typeface="Calibri"/>
                <a:sym typeface="Calibri"/>
              </a:rPr>
              <a:t>analysis</a:t>
            </a:r>
            <a:endParaRPr lang="es-ES" sz="2200" b="1" i="0" u="none" strike="noStrike" cap="none" dirty="0">
              <a:solidFill>
                <a:schemeClr val="dk1"/>
              </a:solidFill>
              <a:latin typeface="Calibri"/>
              <a:ea typeface="Calibri"/>
              <a:cs typeface="Calibri"/>
              <a:sym typeface="Calibri"/>
            </a:endParaRPr>
          </a:p>
          <a:p>
            <a:pPr marL="342900" indent="-342900">
              <a:lnSpc>
                <a:spcPct val="150000"/>
              </a:lnSpc>
              <a:spcBef>
                <a:spcPts val="800"/>
              </a:spcBef>
              <a:buClr>
                <a:srgbClr val="222222"/>
              </a:buClr>
              <a:buSzPts val="1800"/>
              <a:buFont typeface="Calibri"/>
              <a:buAutoNum type="arabicPeriod"/>
            </a:pPr>
            <a:r>
              <a:rPr lang="en-US" sz="2200" b="1" i="0" u="none" strike="noStrike" cap="none" dirty="0">
                <a:solidFill>
                  <a:srgbClr val="222222"/>
                </a:solidFill>
                <a:latin typeface="Calibri"/>
                <a:ea typeface="Calibri"/>
                <a:cs typeface="Calibri"/>
                <a:sym typeface="Calibri"/>
              </a:rPr>
              <a:t>Tips on how to carry it out</a:t>
            </a:r>
            <a:r>
              <a:rPr lang="es-ES" sz="2200" b="1" dirty="0">
                <a:solidFill>
                  <a:srgbClr val="222222"/>
                </a:solidFill>
                <a:latin typeface="Calibri"/>
                <a:ea typeface="Calibri"/>
                <a:cs typeface="Calibri"/>
                <a:sym typeface="Calibri"/>
              </a:rPr>
              <a:t> </a:t>
            </a:r>
            <a:r>
              <a:rPr lang="es-ES" sz="2200" b="1" dirty="0" err="1">
                <a:solidFill>
                  <a:srgbClr val="222222"/>
                </a:solidFill>
                <a:latin typeface="Calibri"/>
                <a:ea typeface="Calibri"/>
                <a:cs typeface="Calibri"/>
                <a:sym typeface="Calibri"/>
              </a:rPr>
              <a:t>the</a:t>
            </a:r>
            <a:r>
              <a:rPr lang="es-ES" sz="2200" b="1" dirty="0">
                <a:solidFill>
                  <a:srgbClr val="222222"/>
                </a:solidFill>
                <a:latin typeface="Calibri"/>
                <a:ea typeface="Calibri"/>
                <a:cs typeface="Calibri"/>
                <a:sym typeface="Calibri"/>
              </a:rPr>
              <a:t> </a:t>
            </a:r>
            <a:r>
              <a:rPr lang="es-ES" sz="2200" b="1" i="0" u="none" strike="noStrike" cap="none" dirty="0">
                <a:solidFill>
                  <a:srgbClr val="222222"/>
                </a:solidFill>
                <a:latin typeface="Calibri"/>
                <a:ea typeface="Calibri"/>
                <a:cs typeface="Calibri"/>
                <a:sym typeface="Calibri"/>
              </a:rPr>
              <a:t>PESTLE </a:t>
            </a:r>
            <a:r>
              <a:rPr lang="es-ES" sz="2200" b="1" i="0" u="none" strike="noStrike" cap="none" dirty="0" err="1">
                <a:solidFill>
                  <a:srgbClr val="222222"/>
                </a:solidFill>
                <a:latin typeface="Calibri"/>
                <a:ea typeface="Calibri"/>
                <a:cs typeface="Calibri"/>
                <a:sym typeface="Calibri"/>
              </a:rPr>
              <a:t>analysis</a:t>
            </a:r>
            <a:endParaRPr sz="2200" b="1" i="0" u="none" strike="noStrike" cap="none" dirty="0">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dirty="0">
                <a:solidFill>
                  <a:srgbClr val="222222"/>
                </a:solidFill>
                <a:latin typeface="Calibri"/>
                <a:ea typeface="Calibri"/>
                <a:cs typeface="Calibri"/>
                <a:sym typeface="Calibri"/>
              </a:rPr>
              <a:t>Conclusions</a:t>
            </a:r>
            <a:endParaRPr sz="2200" b="1" i="0" u="none" strike="noStrike" cap="none" dirty="0">
              <a:solidFill>
                <a:schemeClr val="dk1"/>
              </a:solidFill>
              <a:latin typeface="Calibri"/>
              <a:ea typeface="Calibri"/>
              <a:cs typeface="Calibri"/>
              <a:sym typeface="Calibri"/>
            </a:endParaRPr>
          </a:p>
          <a:p>
            <a:pPr marL="342900" indent="-342900">
              <a:lnSpc>
                <a:spcPct val="150000"/>
              </a:lnSpc>
              <a:spcBef>
                <a:spcPts val="800"/>
              </a:spcBef>
              <a:buClr>
                <a:srgbClr val="222222"/>
              </a:buClr>
              <a:buSzPts val="1800"/>
              <a:buFont typeface="Calibri"/>
              <a:buAutoNum type="arabicPeriod"/>
            </a:pPr>
            <a:r>
              <a:rPr lang="es-ES" sz="2200" b="1" i="0" u="none" strike="noStrike" cap="none" dirty="0">
                <a:solidFill>
                  <a:srgbClr val="222222"/>
                </a:solidFill>
                <a:latin typeface="Calibri"/>
                <a:ea typeface="Calibri"/>
                <a:cs typeface="Calibri"/>
                <a:sym typeface="Calibri"/>
              </a:rPr>
              <a:t>PESTLE </a:t>
            </a:r>
            <a:r>
              <a:rPr lang="es-ES" sz="2200" b="1" i="0" u="none" strike="noStrike" cap="none" dirty="0" err="1">
                <a:solidFill>
                  <a:srgbClr val="222222"/>
                </a:solidFill>
                <a:latin typeface="Calibri"/>
                <a:ea typeface="Calibri"/>
                <a:cs typeface="Calibri"/>
                <a:sym typeface="Calibri"/>
              </a:rPr>
              <a:t>analysis</a:t>
            </a:r>
            <a:r>
              <a:rPr lang="en-US" sz="2200" b="1" i="0" u="none" strike="noStrike" cap="none" dirty="0">
                <a:solidFill>
                  <a:srgbClr val="222222"/>
                </a:solidFill>
                <a:latin typeface="Calibri"/>
                <a:ea typeface="Calibri"/>
                <a:cs typeface="Calibri"/>
                <a:sym typeface="Calibri"/>
              </a:rPr>
              <a:t> template</a:t>
            </a:r>
            <a:endParaRPr sz="2200" b="1"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150829" y="-101896"/>
            <a:ext cx="12483131" cy="577365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300"/>
              <a:buFont typeface="Calibri"/>
              <a:buNone/>
            </a:pPr>
            <a:r>
              <a:rPr lang="en-US" sz="2300" b="1" dirty="0">
                <a:solidFill>
                  <a:schemeClr val="dk1"/>
                </a:solidFill>
                <a:latin typeface="Calibri"/>
                <a:ea typeface="Calibri"/>
                <a:cs typeface="Calibri"/>
                <a:sym typeface="Calibri"/>
              </a:rPr>
              <a:t> </a:t>
            </a:r>
            <a:r>
              <a:rPr lang="en-US" sz="3100" b="1" dirty="0">
                <a:solidFill>
                  <a:srgbClr val="222222"/>
                </a:solidFill>
                <a:latin typeface="Calibri"/>
                <a:ea typeface="Calibri"/>
                <a:cs typeface="Calibri"/>
                <a:sym typeface="Calibri"/>
              </a:rPr>
              <a:t>Introduction</a:t>
            </a:r>
            <a:br>
              <a:rPr lang="en-US" sz="2400" dirty="0">
                <a:latin typeface="Calibri"/>
                <a:ea typeface="Calibri"/>
                <a:cs typeface="Calibri"/>
                <a:sym typeface="Calibri"/>
              </a:rPr>
            </a:br>
            <a:br>
              <a:rPr lang="en-US" sz="2400" dirty="0">
                <a:latin typeface="Calibri"/>
                <a:ea typeface="Calibri"/>
                <a:cs typeface="Calibri"/>
                <a:sym typeface="Calibri"/>
              </a:rPr>
            </a:br>
            <a:r>
              <a:rPr lang="en-US" sz="2400" dirty="0">
                <a:solidFill>
                  <a:schemeClr val="dk1"/>
                </a:solidFill>
                <a:latin typeface="Calibri"/>
                <a:ea typeface="Calibri"/>
                <a:cs typeface="Calibri"/>
                <a:sym typeface="Calibri"/>
              </a:rPr>
              <a:t>PESTLE analysis is a tool used to identify the external forces at the macro level that influence a business and can determine its evolution, both in economic and reputational terms. The acronym PESTLE refers to the factors that are analyzed: Political, Economic, Social, Technological, Legal and Ecological. It is a basic tool for strategically defining the path to be taken by businesses and projects. </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It constitutes an instrument for the strategic analysis of the global economic environment in which the company develops. Its application and use makes it possible to evaluate the perspective, growth and direction of the organization's operations and to identify the external elements that may affect the company in the present or in the future. It is carried out before the SWOT in the framework of Strategic Planning. The PESTLE analysis is crucial for the formulation of immediate, short, medium and even, paradoxically enough, long-term strategies.</a:t>
            </a:r>
            <a:endParaRPr sz="2400" dirty="0">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26" name="Google Shape;126;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301658" y="-76001"/>
            <a:ext cx="13866829" cy="6372745"/>
          </a:xfrm>
          <a:prstGeom prst="ellipse">
            <a:avLst/>
          </a:prstGeom>
          <a:noFill/>
          <a:ln>
            <a:noFill/>
          </a:ln>
        </p:spPr>
        <p:txBody>
          <a:bodyPr spcFirstLastPara="1" wrap="square" lIns="91425" tIns="45700" rIns="91425" bIns="45700" anchor="t" anchorCtr="0">
            <a:normAutofit fontScale="90000"/>
          </a:bodyPr>
          <a:lstStyle/>
          <a:p>
            <a:pPr>
              <a:lnSpc>
                <a:spcPct val="107000"/>
              </a:lnSpc>
              <a:spcAft>
                <a:spcPts val="800"/>
              </a:spcAft>
            </a:pPr>
            <a:r>
              <a:rPr lang="en-US" sz="2300" b="1" dirty="0">
                <a:solidFill>
                  <a:schemeClr val="dk1"/>
                </a:solidFill>
                <a:latin typeface="Calibri"/>
                <a:ea typeface="Calibri"/>
                <a:cs typeface="Calibri"/>
                <a:sym typeface="Calibri"/>
              </a:rPr>
              <a:t> </a:t>
            </a:r>
            <a:r>
              <a:rPr lang="en-US" sz="3100" b="1" dirty="0">
                <a:solidFill>
                  <a:srgbClr val="222222"/>
                </a:solidFill>
                <a:latin typeface="Calibri"/>
                <a:ea typeface="Calibri"/>
                <a:cs typeface="Calibri"/>
                <a:sym typeface="Calibri"/>
              </a:rPr>
              <a:t>Characteristics of PESTLE analysis</a:t>
            </a:r>
            <a:br>
              <a:rPr lang="en-US" sz="3100" b="1" dirty="0">
                <a:solidFill>
                  <a:srgbClr val="222222"/>
                </a:solidFill>
                <a:latin typeface="Calibri"/>
                <a:ea typeface="Calibri"/>
                <a:cs typeface="Calibri"/>
                <a:sym typeface="Calibri"/>
              </a:rPr>
            </a:br>
            <a:r>
              <a:rPr lang="en-US" sz="3100" b="1" dirty="0">
                <a:solidFill>
                  <a:srgbClr val="222222"/>
                </a:solidFill>
              </a:rPr>
              <a:t> </a:t>
            </a:r>
            <a:br>
              <a:rPr lang="en-US" sz="22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At the time of starting a business, it is necessary to analyze and study the market, nearby competitors, investment, technological innovations, among others, therefore a PESTLE analysis must be done constantly and can be done:</a:t>
            </a: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-Quarterly: for those companies that are starting up.</a:t>
            </a: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-Semiannual or annual: for companies that are already consolidated.</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When can you use a PESTLE analysis?</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Strategic business planning: </a:t>
            </a:r>
            <a:r>
              <a:rPr lang="en-US" sz="2400" dirty="0">
                <a:effectLst/>
                <a:latin typeface="Calibri" panose="020F0502020204030204" pitchFamily="34" charset="0"/>
                <a:ea typeface="Calibri" panose="020F0502020204030204" pitchFamily="34" charset="0"/>
                <a:cs typeface="Times New Roman" panose="02020603050405020304" pitchFamily="18" charset="0"/>
              </a:rPr>
              <a:t>A PESTLE analysis provides contextual information about the business direction, its brand positioning, growth targets, and risks (such as another pandemic) to productivity.</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endParaRPr sz="2400" dirty="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643902" y="5378640"/>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301658" y="-76001"/>
            <a:ext cx="14149633" cy="6372745"/>
          </a:xfrm>
          <a:prstGeom prst="ellipse">
            <a:avLst/>
          </a:prstGeom>
          <a:noFill/>
          <a:ln>
            <a:noFill/>
          </a:ln>
        </p:spPr>
        <p:txBody>
          <a:bodyPr spcFirstLastPara="1" wrap="square" lIns="91425" tIns="45700" rIns="91425" bIns="45700" anchor="t" anchorCtr="0">
            <a:normAutofit fontScale="90000"/>
          </a:bodyPr>
          <a:lstStyle/>
          <a:p>
            <a:pPr>
              <a:lnSpc>
                <a:spcPct val="107000"/>
              </a:lnSpc>
              <a:spcAft>
                <a:spcPts val="80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Workforce planning: </a:t>
            </a:r>
            <a:r>
              <a:rPr lang="en-US" sz="2400" dirty="0">
                <a:effectLst/>
                <a:latin typeface="Calibri" panose="020F0502020204030204" pitchFamily="34" charset="0"/>
                <a:ea typeface="Calibri" panose="020F0502020204030204" pitchFamily="34" charset="0"/>
                <a:cs typeface="Times New Roman" panose="02020603050405020304" pitchFamily="18" charset="0"/>
              </a:rPr>
              <a:t>A PESTLE analysis can help to identify disruptive changes to business models that may profoundly affect the future employment landscape. It can identify skills gaps, new job roles, job reductions or displacements.</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b="1"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Marketing planning: </a:t>
            </a:r>
            <a:r>
              <a:rPr lang="en-US" sz="2400" dirty="0">
                <a:effectLst/>
                <a:latin typeface="Calibri" panose="020F0502020204030204" pitchFamily="34" charset="0"/>
                <a:ea typeface="Calibri" panose="020F0502020204030204" pitchFamily="34" charset="0"/>
                <a:cs typeface="Times New Roman" panose="02020603050405020304" pitchFamily="18" charset="0"/>
              </a:rPr>
              <a:t>A PESTLE analysis provides the ‘climate’ element in the situation analysis phase of the marketing planning process. It can help prioritize business activities to accomplish specific marketing objectives within a set timeframe.</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b="1"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a:effectLst/>
                <a:latin typeface="Calibri" panose="020F0502020204030204" pitchFamily="34" charset="0"/>
                <a:ea typeface="Calibri" panose="020F0502020204030204" pitchFamily="34" charset="0"/>
                <a:cs typeface="Times New Roman" panose="02020603050405020304" pitchFamily="18" charset="0"/>
              </a:rPr>
              <a:t>Product development: </a:t>
            </a:r>
            <a:r>
              <a:rPr lang="en-US" sz="2400" dirty="0">
                <a:effectLst/>
                <a:latin typeface="Calibri" panose="020F0502020204030204" pitchFamily="34" charset="0"/>
                <a:ea typeface="Calibri" panose="020F0502020204030204" pitchFamily="34" charset="0"/>
                <a:cs typeface="Times New Roman" panose="02020603050405020304" pitchFamily="18" charset="0"/>
              </a:rPr>
              <a:t>By monitoring external activity, a PESTLE analysis can help inform whether to enter or leave a route to market, determine if a product or service still fulfils a need in the marketplace, or when to launch a new product.</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s-E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b="1" dirty="0" err="1">
                <a:effectLst/>
                <a:latin typeface="Calibri" panose="020F0502020204030204" pitchFamily="34" charset="0"/>
                <a:ea typeface="Calibri" panose="020F0502020204030204" pitchFamily="34" charset="0"/>
                <a:cs typeface="Times New Roman" panose="02020603050405020304" pitchFamily="18" charset="0"/>
              </a:rPr>
              <a:t>Organisational</a:t>
            </a:r>
            <a:r>
              <a:rPr lang="en-US" sz="2400" b="1" dirty="0">
                <a:effectLst/>
                <a:latin typeface="Calibri" panose="020F0502020204030204" pitchFamily="34" charset="0"/>
                <a:ea typeface="Calibri" panose="020F0502020204030204" pitchFamily="34" charset="0"/>
                <a:cs typeface="Times New Roman" panose="02020603050405020304" pitchFamily="18" charset="0"/>
              </a:rPr>
              <a:t> change: </a:t>
            </a:r>
            <a:r>
              <a:rPr lang="en-US" sz="2400" dirty="0">
                <a:effectLst/>
                <a:latin typeface="Calibri" panose="020F0502020204030204" pitchFamily="34" charset="0"/>
                <a:ea typeface="Calibri" panose="020F0502020204030204" pitchFamily="34" charset="0"/>
                <a:cs typeface="Times New Roman" panose="02020603050405020304" pitchFamily="18" charset="0"/>
              </a:rPr>
              <a:t>A PESTLE analysis helps understand the context for change, and is most effective when used in association with a SWOT analysis to understand opportunities and threats around labor changes.</a:t>
            </a:r>
            <a:br>
              <a:rPr lang="es-ES" sz="2400" dirty="0">
                <a:effectLst/>
                <a:latin typeface="Calibri" panose="020F0502020204030204" pitchFamily="34" charset="0"/>
                <a:ea typeface="Calibri" panose="020F0502020204030204" pitchFamily="34" charset="0"/>
                <a:cs typeface="Times New Roman" panose="02020603050405020304" pitchFamily="18" charset="0"/>
              </a:rPr>
            </a:br>
            <a:endParaRPr sz="2400" dirty="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902479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301658" y="-76001"/>
            <a:ext cx="13866829" cy="6372745"/>
          </a:xfrm>
          <a:prstGeom prst="ellipse">
            <a:avLst/>
          </a:prstGeom>
          <a:noFill/>
          <a:ln>
            <a:noFill/>
          </a:ln>
        </p:spPr>
        <p:txBody>
          <a:bodyPr spcFirstLastPara="1" wrap="square" lIns="91425" tIns="45700" rIns="91425" bIns="45700" anchor="t" anchorCtr="0">
            <a:normAutofit fontScale="90000"/>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In order to analyze the external environment of a business in a PESTLE analysis, it is necessary to ask how macro factors may affect the activity, and the following questions should be answered:</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-What is the political situation in the country and how can it affect the industry?</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-What are the predominant economic factors?</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-How important is culture in the market and what are its determinants?</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-What technological innovations may appear and affect the market structure?</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-Is there existing legislation regulating the industry or are there likely to be any changes in this regulation?</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-What are the environmental concerns for the industry?</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sz="2400" dirty="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62711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301658" y="-76001"/>
            <a:ext cx="13866829" cy="6372745"/>
          </a:xfrm>
          <a:prstGeom prst="ellipse">
            <a:avLst/>
          </a:prstGeom>
          <a:noFill/>
          <a:ln>
            <a:noFill/>
          </a:ln>
        </p:spPr>
        <p:txBody>
          <a:bodyPr spcFirstLastPara="1" wrap="square" lIns="91425" tIns="45700" rIns="91425" bIns="45700" anchor="t" anchorCtr="0">
            <a:normAutofit fontScale="90000"/>
          </a:bodyPr>
          <a:lstStyle/>
          <a:p>
            <a:pPr>
              <a:lnSpc>
                <a:spcPct val="107000"/>
              </a:lnSpc>
              <a:spcAft>
                <a:spcPts val="8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For the analysis, the following six factors should be considered and applied to the context where the strategic plan will be implemented:</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Political factors.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 policies of the country where the company operates, governmental stability and changes in international agreements are analyzed.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Economic factors</a:t>
            </a:r>
            <a:r>
              <a:rPr lang="en-US" sz="2400" dirty="0">
                <a:effectLst/>
                <a:latin typeface="Calibri" panose="020F0502020204030204" pitchFamily="34" charset="0"/>
                <a:ea typeface="Calibri" panose="020F0502020204030204" pitchFamily="34" charset="0"/>
                <a:cs typeface="Times New Roman" panose="02020603050405020304" pitchFamily="18" charset="0"/>
              </a:rPr>
              <a:t>. Changes in tax regulations, economic crises, inflation, exchange and interest rates, as well as the employment rate, are also external factors that affect a company.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Social factors. </a:t>
            </a:r>
            <a:r>
              <a:rPr lang="en-US" sz="2400" dirty="0">
                <a:effectLst/>
                <a:latin typeface="Calibri" panose="020F0502020204030204" pitchFamily="34" charset="0"/>
                <a:ea typeface="Calibri" panose="020F0502020204030204" pitchFamily="34" charset="0"/>
                <a:cs typeface="Times New Roman" panose="02020603050405020304" pitchFamily="18" charset="0"/>
              </a:rPr>
              <a:t>PESTLE analysis includes an assessment of cultural patterns, shared values, geographical movements of consumers and changes in their consumption habits.</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sz="2400" dirty="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12819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33" name="Google Shape;133;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 name="Google Shape;134;p4"/>
          <p:cNvSpPr>
            <a:spLocks noGrp="1"/>
          </p:cNvSpPr>
          <p:nvPr>
            <p:ph type="title"/>
          </p:nvPr>
        </p:nvSpPr>
        <p:spPr>
          <a:xfrm>
            <a:off x="-301658" y="-76001"/>
            <a:ext cx="13866829" cy="6372745"/>
          </a:xfrm>
          <a:prstGeom prst="ellipse">
            <a:avLst/>
          </a:prstGeom>
          <a:noFill/>
          <a:ln>
            <a:noFill/>
          </a:ln>
        </p:spPr>
        <p:txBody>
          <a:bodyPr spcFirstLastPara="1" wrap="square" lIns="91425" tIns="45700" rIns="91425" bIns="45700" anchor="t" anchorCtr="0">
            <a:normAutofit fontScale="90000"/>
          </a:bodyPr>
          <a:lstStyle/>
          <a:p>
            <a:pPr>
              <a:lnSpc>
                <a:spcPct val="107000"/>
              </a:lnSpc>
              <a:spcAft>
                <a:spcPts val="800"/>
              </a:spcAft>
            </a:pPr>
            <a:br>
              <a:rPr lang="en-US" sz="2200" dirty="0">
                <a:effectLst/>
                <a:latin typeface="Calibri" panose="020F0502020204030204" pitchFamily="34" charset="0"/>
                <a:ea typeface="Calibri" panose="020F0502020204030204" pitchFamily="34" charset="0"/>
                <a:cs typeface="Times New Roman" panose="02020603050405020304" pitchFamily="18" charset="0"/>
              </a:rPr>
            </a:br>
            <a:br>
              <a:rPr lang="en-US" sz="22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Technological factors.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 cost of access to technology, R&amp;D investments, and technological upgrades are essential aspects for the external analysis of a business.</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Legal factors.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These include the laws that affect the business and limit its performance, from employment regulations to those governing occupational safety, intellectual property, consumer protection and/or energy consumption. </a:t>
            </a:r>
            <a:br>
              <a:rPr lang="en-US" sz="2400" dirty="0">
                <a:effectLst/>
                <a:latin typeface="Calibri" panose="020F0502020204030204" pitchFamily="34" charset="0"/>
                <a:ea typeface="Calibri" panose="020F0502020204030204" pitchFamily="34" charset="0"/>
                <a:cs typeface="Times New Roman" panose="02020603050405020304" pitchFamily="18" charset="0"/>
              </a:rPr>
            </a:br>
            <a:br>
              <a:rPr lang="en-US" sz="2400" dirty="0">
                <a:effectLst/>
                <a:latin typeface="Calibri" panose="020F0502020204030204" pitchFamily="34" charset="0"/>
                <a:ea typeface="Calibri" panose="020F0502020204030204" pitchFamily="34" charset="0"/>
                <a:cs typeface="Times New Roman" panose="02020603050405020304" pitchFamily="18" charset="0"/>
              </a:rPr>
            </a:br>
            <a:r>
              <a:rPr lang="en-US" sz="2400" dirty="0">
                <a:effectLst/>
                <a:latin typeface="Calibri" panose="020F0502020204030204" pitchFamily="34" charset="0"/>
                <a:ea typeface="Calibri" panose="020F0502020204030204" pitchFamily="34" charset="0"/>
                <a:cs typeface="Times New Roman" panose="02020603050405020304" pitchFamily="18" charset="0"/>
              </a:rPr>
              <a:t>-</a:t>
            </a:r>
            <a:r>
              <a:rPr lang="en-US" sz="2400" b="1" dirty="0">
                <a:effectLst/>
                <a:latin typeface="Calibri" panose="020F0502020204030204" pitchFamily="34" charset="0"/>
                <a:ea typeface="Calibri" panose="020F0502020204030204" pitchFamily="34" charset="0"/>
                <a:cs typeface="Times New Roman" panose="02020603050405020304" pitchFamily="18" charset="0"/>
              </a:rPr>
              <a:t>Ecological factors.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These are all aspects related to the preservation of the environment, from the pollution emitted by the business activity, the use of natural resources and waste management.</a:t>
            </a:r>
            <a:br>
              <a:rPr lang="en-US" sz="2400" b="1" dirty="0">
                <a:effectLst/>
                <a:latin typeface="Calibri" panose="020F0502020204030204" pitchFamily="34" charset="0"/>
                <a:ea typeface="Calibri" panose="020F0502020204030204" pitchFamily="34" charset="0"/>
                <a:cs typeface="Times New Roman" panose="02020603050405020304" pitchFamily="18" charset="0"/>
              </a:rPr>
            </a:br>
            <a:br>
              <a:rPr lang="en-US" sz="2400" b="1" dirty="0">
                <a:effectLst/>
                <a:latin typeface="Calibri" panose="020F0502020204030204" pitchFamily="34" charset="0"/>
                <a:ea typeface="Calibri" panose="020F0502020204030204" pitchFamily="34" charset="0"/>
                <a:cs typeface="Times New Roman" panose="02020603050405020304" pitchFamily="18" charset="0"/>
              </a:rPr>
            </a:br>
            <a:endParaRPr sz="2400" dirty="0">
              <a:solidFill>
                <a:schemeClr val="dk1"/>
              </a:solidFill>
              <a:latin typeface="Calibri"/>
              <a:ea typeface="Calibri"/>
              <a:cs typeface="Calibri"/>
              <a:sym typeface="Calibri"/>
            </a:endParaRPr>
          </a:p>
        </p:txBody>
      </p:sp>
      <p:grpSp>
        <p:nvGrpSpPr>
          <p:cNvPr id="135" name="Google Shape;135;p4"/>
          <p:cNvGrpSpPr/>
          <p:nvPr/>
        </p:nvGrpSpPr>
        <p:grpSpPr>
          <a:xfrm>
            <a:off x="441960" y="561256"/>
            <a:ext cx="1128382" cy="847206"/>
            <a:chOff x="7393391" y="1075612"/>
            <a:chExt cx="1128382" cy="847206"/>
          </a:xfrm>
        </p:grpSpPr>
        <p:sp>
          <p:nvSpPr>
            <p:cNvPr id="136" name="Google Shape;136;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7" name="Google Shape;137;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38" name="Google Shape;138;p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a:solidFill>
                <a:schemeClr val="lt1"/>
              </a:solidFill>
              <a:latin typeface="Calibri"/>
              <a:ea typeface="Calibri"/>
              <a:cs typeface="Calibri"/>
              <a:sym typeface="Calibri"/>
            </a:endParaRPr>
          </a:p>
        </p:txBody>
      </p:sp>
      <p:pic>
        <p:nvPicPr>
          <p:cNvPr id="139" name="Google Shape;139;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40" name="Google Shape;140;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04285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4"/>
        <p:cNvGrpSpPr/>
        <p:nvPr/>
      </p:nvGrpSpPr>
      <p:grpSpPr>
        <a:xfrm>
          <a:off x="0" y="0"/>
          <a:ext cx="0" cy="0"/>
          <a:chOff x="0" y="0"/>
          <a:chExt cx="0" cy="0"/>
        </a:xfrm>
      </p:grpSpPr>
      <p:sp>
        <p:nvSpPr>
          <p:cNvPr id="145" name="Google Shape;145;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46" name="Google Shape;146;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901"/>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5"/>
          <p:cNvSpPr>
            <a:spLocks noGrp="1"/>
          </p:cNvSpPr>
          <p:nvPr>
            <p:ph type="title"/>
          </p:nvPr>
        </p:nvSpPr>
        <p:spPr>
          <a:xfrm>
            <a:off x="-292231" y="-79384"/>
            <a:ext cx="13546318" cy="5775963"/>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ts val="2300"/>
              <a:buFont typeface="Calibri"/>
              <a:buNone/>
            </a:pPr>
            <a:r>
              <a:rPr lang="en-US" sz="2300" b="1" dirty="0">
                <a:solidFill>
                  <a:schemeClr val="dk1"/>
                </a:solidFill>
                <a:latin typeface="Calibri"/>
                <a:ea typeface="Calibri"/>
                <a:cs typeface="Calibri"/>
                <a:sym typeface="Calibri"/>
              </a:rPr>
              <a:t> </a:t>
            </a:r>
            <a:r>
              <a:rPr lang="en-US" sz="3100" b="1" dirty="0">
                <a:solidFill>
                  <a:srgbClr val="222222"/>
                </a:solidFill>
                <a:latin typeface="Calibri"/>
                <a:ea typeface="Calibri"/>
                <a:cs typeface="Calibri"/>
                <a:sym typeface="Calibri"/>
              </a:rPr>
              <a:t>Relevance and uses of PESTLE analysis</a:t>
            </a:r>
            <a:br>
              <a:rPr lang="en-US" sz="3100" b="1" dirty="0">
                <a:solidFill>
                  <a:srgbClr val="222222"/>
                </a:solidFill>
                <a:latin typeface="Calibri"/>
                <a:ea typeface="Calibri"/>
                <a:cs typeface="Calibri"/>
                <a:sym typeface="Calibri"/>
              </a:rPr>
            </a:br>
            <a:br>
              <a:rPr lang="en-US" sz="3100" dirty="0">
                <a:latin typeface="Calibri"/>
                <a:ea typeface="Calibri"/>
                <a:cs typeface="Calibri"/>
                <a:sym typeface="Calibri"/>
              </a:rPr>
            </a:br>
            <a:r>
              <a:rPr lang="en-US" sz="2400" dirty="0">
                <a:solidFill>
                  <a:schemeClr val="dk1"/>
                </a:solidFill>
                <a:latin typeface="Calibri"/>
                <a:ea typeface="Calibri"/>
                <a:cs typeface="Calibri"/>
                <a:sym typeface="Calibri"/>
              </a:rPr>
              <a:t>The main advantages of performing a PESTLE analysis are:</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a:t>
            </a:r>
            <a:r>
              <a:rPr lang="en-US" sz="2400" b="1" dirty="0">
                <a:solidFill>
                  <a:schemeClr val="dk1"/>
                </a:solidFill>
                <a:latin typeface="Calibri"/>
                <a:ea typeface="Calibri"/>
                <a:cs typeface="Calibri"/>
                <a:sym typeface="Calibri"/>
              </a:rPr>
              <a:t>Anticipation: </a:t>
            </a:r>
            <a:r>
              <a:rPr lang="en-US" sz="2400" dirty="0">
                <a:solidFill>
                  <a:schemeClr val="dk1"/>
                </a:solidFill>
                <a:latin typeface="Calibri"/>
                <a:ea typeface="Calibri"/>
                <a:cs typeface="Calibri"/>
                <a:sym typeface="Calibri"/>
              </a:rPr>
              <a:t>it allows the members of the business to see and study the trends that exist within the market, and thus, to be able to anticipate and devise a strategy that allows to act immediately.</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a:t>
            </a:r>
            <a:r>
              <a:rPr lang="en-US" sz="2400" b="1" dirty="0">
                <a:solidFill>
                  <a:schemeClr val="dk1"/>
                </a:solidFill>
                <a:latin typeface="Calibri"/>
                <a:ea typeface="Calibri"/>
                <a:cs typeface="Calibri"/>
                <a:sym typeface="Calibri"/>
              </a:rPr>
              <a:t>Adaptation: </a:t>
            </a:r>
            <a:r>
              <a:rPr lang="en-US" sz="2400" dirty="0">
                <a:solidFill>
                  <a:schemeClr val="dk1"/>
                </a:solidFill>
                <a:latin typeface="Calibri"/>
                <a:ea typeface="Calibri"/>
                <a:cs typeface="Calibri"/>
                <a:sym typeface="Calibri"/>
              </a:rPr>
              <a:t>it can be adapted to any situation, since once the factors (opportunities and threats) have been identified, they can be integrated, and a work plan can be established according to the business needs.</a:t>
            </a:r>
            <a:br>
              <a:rPr lang="en-US" sz="2400" dirty="0">
                <a:solidFill>
                  <a:schemeClr val="dk1"/>
                </a:solidFill>
                <a:latin typeface="Calibri"/>
                <a:ea typeface="Calibri"/>
                <a:cs typeface="Calibri"/>
                <a:sym typeface="Calibri"/>
              </a:rPr>
            </a:br>
            <a:br>
              <a:rPr lang="en-US" sz="2400" dirty="0">
                <a:solidFill>
                  <a:schemeClr val="dk1"/>
                </a:solidFill>
                <a:latin typeface="Calibri"/>
                <a:ea typeface="Calibri"/>
                <a:cs typeface="Calibri"/>
                <a:sym typeface="Calibri"/>
              </a:rPr>
            </a:br>
            <a:r>
              <a:rPr lang="en-US" sz="2400" dirty="0">
                <a:solidFill>
                  <a:schemeClr val="dk1"/>
                </a:solidFill>
                <a:latin typeface="Calibri"/>
                <a:ea typeface="Calibri"/>
                <a:cs typeface="Calibri"/>
                <a:sym typeface="Calibri"/>
              </a:rPr>
              <a:t>-</a:t>
            </a:r>
            <a:r>
              <a:rPr lang="en-US" sz="2400" b="1" dirty="0">
                <a:solidFill>
                  <a:schemeClr val="dk1"/>
                </a:solidFill>
                <a:latin typeface="Calibri"/>
                <a:ea typeface="Calibri"/>
                <a:cs typeface="Calibri"/>
                <a:sym typeface="Calibri"/>
              </a:rPr>
              <a:t>Decision-making: </a:t>
            </a:r>
            <a:r>
              <a:rPr lang="en-US" sz="2400" dirty="0">
                <a:solidFill>
                  <a:schemeClr val="dk1"/>
                </a:solidFill>
                <a:latin typeface="Calibri"/>
                <a:ea typeface="Calibri"/>
                <a:cs typeface="Calibri"/>
                <a:sym typeface="Calibri"/>
              </a:rPr>
              <a:t>it favors decision making, since once the opportunities and threats are established, the strategic business plan can be adapted.</a:t>
            </a:r>
            <a:br>
              <a:rPr lang="en-US" sz="2400" dirty="0">
                <a:solidFill>
                  <a:schemeClr val="dk1"/>
                </a:solidFill>
                <a:latin typeface="Calibri"/>
                <a:ea typeface="Calibri"/>
                <a:cs typeface="Calibri"/>
                <a:sym typeface="Calibri"/>
              </a:rPr>
            </a:br>
            <a:endParaRPr lang="en-US" sz="2400" dirty="0">
              <a:solidFill>
                <a:schemeClr val="dk1"/>
              </a:solidFill>
              <a:latin typeface="Calibri"/>
              <a:ea typeface="Calibri"/>
              <a:cs typeface="Calibri"/>
              <a:sym typeface="Calibri"/>
            </a:endParaRPr>
          </a:p>
        </p:txBody>
      </p:sp>
      <p:grpSp>
        <p:nvGrpSpPr>
          <p:cNvPr id="148" name="Google Shape;148;p5"/>
          <p:cNvGrpSpPr/>
          <p:nvPr/>
        </p:nvGrpSpPr>
        <p:grpSpPr>
          <a:xfrm>
            <a:off x="441960" y="561256"/>
            <a:ext cx="1128382" cy="847206"/>
            <a:chOff x="7393391" y="1075612"/>
            <a:chExt cx="1128382" cy="847206"/>
          </a:xfrm>
        </p:grpSpPr>
        <p:sp>
          <p:nvSpPr>
            <p:cNvPr id="149" name="Google Shape;149;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50" name="Google Shape;150;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51" name="Google Shape;151;p5"/>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dirty="0">
              <a:solidFill>
                <a:schemeClr val="lt1"/>
              </a:solidFill>
              <a:latin typeface="Calibri"/>
              <a:ea typeface="Calibri"/>
              <a:cs typeface="Calibri"/>
              <a:sym typeface="Calibri"/>
            </a:endParaRPr>
          </a:p>
        </p:txBody>
      </p:sp>
      <p:pic>
        <p:nvPicPr>
          <p:cNvPr id="152" name="Google Shape;152;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53" name="Google Shape;153;p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TotalTime>
  <Words>1783</Words>
  <Application>Microsoft Office PowerPoint</Application>
  <PresentationFormat>Panorámica</PresentationFormat>
  <Paragraphs>81</Paragraphs>
  <Slides>15</Slides>
  <Notes>15</Notes>
  <HiddenSlides>0</HiddenSlides>
  <MMClips>0</MMClips>
  <ScaleCrop>false</ScaleCrop>
  <HeadingPairs>
    <vt:vector size="6" baseType="variant">
      <vt:variant>
        <vt:lpstr>Fuentes usadas</vt:lpstr>
      </vt:variant>
      <vt:variant>
        <vt:i4>2</vt:i4>
      </vt:variant>
      <vt:variant>
        <vt:lpstr>Tema</vt:lpstr>
      </vt:variant>
      <vt:variant>
        <vt:i4>2</vt:i4>
      </vt:variant>
      <vt:variant>
        <vt:lpstr>Títulos de diapositiva</vt:lpstr>
      </vt:variant>
      <vt:variant>
        <vt:i4>15</vt:i4>
      </vt:variant>
    </vt:vector>
  </HeadingPairs>
  <TitlesOfParts>
    <vt:vector size="19" baseType="lpstr">
      <vt:lpstr>Arial</vt:lpstr>
      <vt:lpstr>Calibri</vt:lpstr>
      <vt:lpstr>Tema de Office</vt:lpstr>
      <vt:lpstr>Tema de Office</vt:lpstr>
      <vt:lpstr>Masterclass Lessons Learned Repository  PESTLE analysis</vt:lpstr>
      <vt:lpstr>    Summary </vt:lpstr>
      <vt:lpstr> Introduction  PESTLE analysis is a tool used to identify the external forces at the macro level that influence a business and can determine its evolution, both in economic and reputational terms. The acronym PESTLE refers to the factors that are analyzed: Political, Economic, Social, Technological, Legal and Ecological. It is a basic tool for strategically defining the path to be taken by businesses and projects.   It constitutes an instrument for the strategic analysis of the global economic environment in which the company develops. Its application and use makes it possible to evaluate the perspective, growth and direction of the organization's operations and to identify the external elements that may affect the company in the present or in the future. It is carried out before the SWOT in the framework of Strategic Planning. The PESTLE analysis is crucial for the formulation of immediate, short, medium and even, paradoxically enough, long-term strategies.</vt:lpstr>
      <vt:lpstr> Characteristics of PESTLE analysis   At the time of starting a business, it is necessary to analyze and study the market, nearby competitors, investment, technological innovations, among others, therefore a PESTLE analysis must be done constantly and can be done: -Quarterly: for those companies that are starting up. -Semiannual or annual: for companies that are already consolidated.  When can you use a PESTLE analysis?  Strategic business planning: A PESTLE analysis provides contextual information about the business direction, its brand positioning, growth targets, and risks (such as another pandemic) to productivity.     </vt:lpstr>
      <vt:lpstr>Workforce planning: A PESTLE analysis can help to identify disruptive changes to business models that may profoundly affect the future employment landscape. It can identify skills gaps, new job roles, job reductions or displacements.  Marketing planning: A PESTLE analysis provides the ‘climate’ element in the situation analysis phase of the marketing planning process. It can help prioritize business activities to accomplish specific marketing objectives within a set timeframe.  Product development: By monitoring external activity, a PESTLE analysis can help inform whether to enter or leave a route to market, determine if a product or service still fulfils a need in the marketplace, or when to launch a new product.  Organisational change: A PESTLE analysis helps understand the context for change, and is most effective when used in association with a SWOT analysis to understand opportunities and threats around labor changes. </vt:lpstr>
      <vt:lpstr>In order to analyze the external environment of a business in a PESTLE analysis, it is necessary to ask how macro factors may affect the activity, and the following questions should be answered:  -What is the political situation in the country and how can it affect the industry? -What are the predominant economic factors? -How important is culture in the market and what are its determinants? -What technological innovations may appear and affect the market structure? -Is there existing legislation regulating the industry or are there likely to be any changes in this regulation? -What are the environmental concerns for the industry?  </vt:lpstr>
      <vt:lpstr>For the analysis, the following six factors should be considered and applied to the context where the strategic plan will be implemented:  -Political factors. The policies of the country where the company operates, governmental stability and changes in international agreements are analyzed.   -Economic factors. Changes in tax regulations, economic crises, inflation, exchange and interest rates, as well as the employment rate, are also external factors that affect a company.   -Social factors. PESTLE analysis includes an assessment of cultural patterns, shared values, geographical movements of consumers and changes in their consumption habits.  </vt:lpstr>
      <vt:lpstr>  -Technological factors. The cost of access to technology, R&amp;D investments, and technological upgrades are essential aspects for the external analysis of a business.  -Legal factors. These include the laws that affect the business and limit its performance, from employment regulations to those governing occupational safety, intellectual property, consumer protection and/or energy consumption.   -Ecological factors. These are all aspects related to the preservation of the environment, from the pollution emitted by the business activity, the use of natural resources and waste management.  </vt:lpstr>
      <vt:lpstr> Relevance and uses of PESTLE analysis  The main advantages of performing a PESTLE analysis are:  -Anticipation: it allows the members of the business to see and study the trends that exist within the market, and thus, to be able to anticipate and devise a strategy that allows to act immediately.  -Adaptation: it can be adapted to any situation, since once the factors (opportunities and threats) have been identified, they can be integrated, and a work plan can be established according to the business needs.  -Decision-making: it favors decision making, since once the opportunities and threats are established, the strategic business plan can be adapted. </vt:lpstr>
      <vt:lpstr>    -It optimizes management work. Decision-making is much more effective when the characteristics of the business environment are known. Planning is much better, and, in the same sense, the impact of adverse external elements is foreseen and minimized.   -It helps to assess external risks: it is key when assessing the possible present and future risks to be faced in the processes of internationalization of products and services, international negotiation processes, etc.</vt:lpstr>
      <vt:lpstr> Tips on how to carry it out the PESTLE analysis  - Collaborate: multiple perspectives can identify more risks. - Use the organization's expertise and resources. - Use PESTLE analysis in combination with other techniques, such as SWOT analysis, competitive analysis or scenario planning.  - Incorporate PESTLE analysis into a continuous process of monitoring changes in the business environment. - Avoid collecting large amounts of detailed information without properly analyzing and understanding your findings. - Do not jump to conclusions about the future based on the past or present. - It should be repeated regularly (at least every 6 months) to identify changes in the macro environment. Organizations that monitor and respond to changes in the macro environment can differentiate themselves from the competition and create a competitive advantage.</vt:lpstr>
      <vt:lpstr> Conclusions  The PESTLE analysis is a strategic diagnostic tool, so it is necessary to keep it updated. You should always measure and readjust the business strategic plan, as this will allow you to be one step ahead of the situation that may arise, by analyzing the general environment of your project or business. Once this is done, opportunities and threats can be identified and incorporated into the SWOT matrix.  All this has the purpose of providing information to identify how successful and viable is the business to be developed. The results obtained are integrated in an organic way to the rest of the analyses involved in the development of a Plan or Project. Therefore, they serve to have a referential picture of the strategies, directions and positions in which the business is moving. </vt:lpstr>
      <vt:lpstr>     </vt:lpstr>
      <vt:lpstr>PESTLE analysis</vt:lpstr>
      <vt:lpstr>Bibliography:   - CIPD. (2021). PESTLE analysis. Available at CIPD: https://www.cipd.co.uk/knowledge/strategy/organisational-development/pestle-analysis-factsheet#gref   - Hart, D. (s.f.). What is a PESTLE Analysis? Understanding Macro-Environmental Factors. Available at The Power business school: https://www.thepowermba.com/en/blog/pestle-analysis   - Peterdy, K. (2022). PESTEL Analysis A framework to assess political, economic, social, technological, environmental, and legal factors. Available at CFI Educations: https://corporatefinanceinstitute.com/resources/management/pestel-analysis/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Masterclass Lessons Learned Repository  Content template name</dc:title>
  <dc:creator>Dideas Group</dc:creator>
  <cp:lastModifiedBy>Dideas Group</cp:lastModifiedBy>
  <cp:revision>25</cp:revision>
  <dcterms:created xsi:type="dcterms:W3CDTF">2022-09-21T07:19:16Z</dcterms:created>
  <dcterms:modified xsi:type="dcterms:W3CDTF">2022-11-17T11:40:20Z</dcterms:modified>
</cp:coreProperties>
</file>