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jIk9Z1ASpI/mr/+NLAAU+1YxoY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8BDC02-2858-4643-99BD-4EA31E28D2A5}">
  <a:tblStyle styleId="{628BDC02-2858-4643-99BD-4EA31E28D2A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https://www.techtarget.com/searchcio/definition/SWOT-analysis-strengths-weaknesses-opportunities-and-threats-analysis</a:t>
            </a:r>
            <a:endParaRPr/>
          </a:p>
          <a:p>
            <a:pPr indent="0" lvl="0" marL="0" rtl="0" algn="l">
              <a:lnSpc>
                <a:spcPct val="100000"/>
              </a:lnSpc>
              <a:spcBef>
                <a:spcPts val="0"/>
              </a:spcBef>
              <a:spcAft>
                <a:spcPts val="0"/>
              </a:spcAft>
              <a:buSzPts val="1100"/>
              <a:buNone/>
            </a:pPr>
            <a:r>
              <a:rPr lang="en-US"/>
              <a:t>https://asana.com/resources/swot-analysis</a:t>
            </a:r>
            <a:endParaRPr/>
          </a:p>
        </p:txBody>
      </p:sp>
      <p:sp>
        <p:nvSpPr>
          <p:cNvPr id="132" name="Google Shape;13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6504f5b86f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6504f5b86f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 name="Shape 11"/>
        <p:cNvGrpSpPr/>
        <p:nvPr/>
      </p:nvGrpSpPr>
      <p:grpSpPr>
        <a:xfrm>
          <a:off x="0" y="0"/>
          <a:ext cx="0" cy="0"/>
          <a:chOff x="0" y="0"/>
          <a:chExt cx="0" cy="0"/>
        </a:xfrm>
      </p:grpSpPr>
      <p:sp>
        <p:nvSpPr>
          <p:cNvPr id="12" name="Google Shape;1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86" name="Shape 86"/>
        <p:cNvGrpSpPr/>
        <p:nvPr/>
      </p:nvGrpSpPr>
      <p:grpSpPr>
        <a:xfrm>
          <a:off x="0" y="0"/>
          <a:ext cx="0" cy="0"/>
          <a:chOff x="0" y="0"/>
          <a:chExt cx="0" cy="0"/>
        </a:xfrm>
      </p:grpSpPr>
      <p:sp>
        <p:nvSpPr>
          <p:cNvPr id="87" name="Google Shape;8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 name="Shape 17"/>
        <p:cNvGrpSpPr/>
        <p:nvPr/>
      </p:nvGrpSpPr>
      <p:grpSpPr>
        <a:xfrm>
          <a:off x="0" y="0"/>
          <a:ext cx="0" cy="0"/>
          <a:chOff x="0" y="0"/>
          <a:chExt cx="0" cy="0"/>
        </a:xfrm>
      </p:grpSpPr>
      <p:sp>
        <p:nvSpPr>
          <p:cNvPr id="18" name="Google Shape;18;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p:nvPr>
            <p:ph idx="2" type="pic"/>
          </p:nvPr>
        </p:nvSpPr>
        <p:spPr>
          <a:xfrm>
            <a:off x="5183188" y="987425"/>
            <a:ext cx="6172200" cy="4873625"/>
          </a:xfrm>
          <a:prstGeom prst="rect">
            <a:avLst/>
          </a:prstGeom>
          <a:noFill/>
          <a:ln>
            <a:noFill/>
          </a:ln>
        </p:spPr>
      </p:sp>
      <p:sp>
        <p:nvSpPr>
          <p:cNvPr id="64" name="Google Shape;64;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4" name="Google Shape;8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5" name="Google Shape;8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0" y="0"/>
            <a:ext cx="9415165" cy="6858000"/>
          </a:xfrm>
          <a:custGeom>
            <a:rect b="b" l="l" r="r" t="t"/>
            <a:pathLst>
              <a:path extrusionOk="0" h="6858000" w="9415165">
                <a:moveTo>
                  <a:pt x="0" y="5940102"/>
                </a:moveTo>
                <a:lnTo>
                  <a:pt x="201903" y="5940608"/>
                </a:lnTo>
                <a:cubicBezTo>
                  <a:pt x="552894" y="5941488"/>
                  <a:pt x="968883" y="5942531"/>
                  <a:pt x="1461907" y="5943766"/>
                </a:cubicBezTo>
                <a:cubicBezTo>
                  <a:pt x="1662934" y="5938113"/>
                  <a:pt x="1852841" y="6049291"/>
                  <a:pt x="1951874" y="6220822"/>
                </a:cubicBezTo>
                <a:cubicBezTo>
                  <a:pt x="1951874" y="6220822"/>
                  <a:pt x="1951874" y="6220822"/>
                  <a:pt x="2282833" y="6794059"/>
                </a:cubicBezTo>
                <a:lnTo>
                  <a:pt x="2319750" y="6858000"/>
                </a:lnTo>
                <a:lnTo>
                  <a:pt x="0" y="6858000"/>
                </a:lnTo>
                <a:close/>
                <a:moveTo>
                  <a:pt x="751947" y="3830686"/>
                </a:moveTo>
                <a:cubicBezTo>
                  <a:pt x="751947" y="3830686"/>
                  <a:pt x="751947" y="3830686"/>
                  <a:pt x="1719258" y="3833112"/>
                </a:cubicBezTo>
                <a:cubicBezTo>
                  <a:pt x="1780885" y="3831380"/>
                  <a:pt x="1839102" y="3865462"/>
                  <a:pt x="1869462" y="3918046"/>
                </a:cubicBezTo>
                <a:cubicBezTo>
                  <a:pt x="1869462" y="3918046"/>
                  <a:pt x="1869462" y="3918046"/>
                  <a:pt x="2354170" y="4757586"/>
                </a:cubicBezTo>
                <a:cubicBezTo>
                  <a:pt x="2385577" y="4811983"/>
                  <a:pt x="2384937" y="4877630"/>
                  <a:pt x="2353672" y="4931947"/>
                </a:cubicBezTo>
                <a:cubicBezTo>
                  <a:pt x="2353672" y="4931947"/>
                  <a:pt x="2353672" y="4931947"/>
                  <a:pt x="1871068" y="5769061"/>
                </a:cubicBezTo>
                <a:cubicBezTo>
                  <a:pt x="1841608" y="5822336"/>
                  <a:pt x="1783799" y="5855711"/>
                  <a:pt x="1722931" y="5854589"/>
                </a:cubicBezTo>
                <a:cubicBezTo>
                  <a:pt x="1722931" y="5854589"/>
                  <a:pt x="1722931" y="5854589"/>
                  <a:pt x="756668" y="5853977"/>
                </a:cubicBezTo>
                <a:cubicBezTo>
                  <a:pt x="693994" y="5853896"/>
                  <a:pt x="636823" y="5821628"/>
                  <a:pt x="605416" y="5767228"/>
                </a:cubicBezTo>
                <a:cubicBezTo>
                  <a:pt x="605416" y="5767228"/>
                  <a:pt x="605416" y="5767228"/>
                  <a:pt x="120708" y="4927690"/>
                </a:cubicBezTo>
                <a:cubicBezTo>
                  <a:pt x="90348" y="4875106"/>
                  <a:pt x="89942" y="4807646"/>
                  <a:pt x="122255" y="4755141"/>
                </a:cubicBezTo>
                <a:cubicBezTo>
                  <a:pt x="122255" y="4755141"/>
                  <a:pt x="122255" y="4755141"/>
                  <a:pt x="603810" y="3916214"/>
                </a:cubicBezTo>
                <a:cubicBezTo>
                  <a:pt x="633271" y="3862939"/>
                  <a:pt x="691080" y="3829563"/>
                  <a:pt x="751947" y="3830686"/>
                </a:cubicBezTo>
                <a:close/>
                <a:moveTo>
                  <a:pt x="2140871" y="3416093"/>
                </a:moveTo>
                <a:cubicBezTo>
                  <a:pt x="2140871" y="3416093"/>
                  <a:pt x="2140871" y="3416093"/>
                  <a:pt x="2485012" y="3416957"/>
                </a:cubicBezTo>
                <a:cubicBezTo>
                  <a:pt x="2506938" y="3416340"/>
                  <a:pt x="2527650" y="3428466"/>
                  <a:pt x="2538451" y="3447174"/>
                </a:cubicBezTo>
                <a:cubicBezTo>
                  <a:pt x="2538451" y="3447174"/>
                  <a:pt x="2538451" y="3447174"/>
                  <a:pt x="2710898" y="3745860"/>
                </a:cubicBezTo>
                <a:cubicBezTo>
                  <a:pt x="2722072" y="3765213"/>
                  <a:pt x="2721844" y="3788568"/>
                  <a:pt x="2710720" y="3807893"/>
                </a:cubicBezTo>
                <a:cubicBezTo>
                  <a:pt x="2710720" y="3807893"/>
                  <a:pt x="2710720" y="3807893"/>
                  <a:pt x="2539024" y="4105714"/>
                </a:cubicBezTo>
                <a:cubicBezTo>
                  <a:pt x="2528542" y="4124669"/>
                  <a:pt x="2507974" y="4136543"/>
                  <a:pt x="2486319" y="4136144"/>
                </a:cubicBezTo>
                <a:cubicBezTo>
                  <a:pt x="2486319" y="4136144"/>
                  <a:pt x="2486319" y="4136144"/>
                  <a:pt x="2142549" y="4135926"/>
                </a:cubicBezTo>
                <a:cubicBezTo>
                  <a:pt x="2120252" y="4135898"/>
                  <a:pt x="2099911" y="4124417"/>
                  <a:pt x="2088738" y="4105063"/>
                </a:cubicBezTo>
                <a:cubicBezTo>
                  <a:pt x="2088738" y="4105063"/>
                  <a:pt x="2088738" y="4105063"/>
                  <a:pt x="1916292" y="3806378"/>
                </a:cubicBezTo>
                <a:cubicBezTo>
                  <a:pt x="1905490" y="3787669"/>
                  <a:pt x="1905346" y="3763670"/>
                  <a:pt x="1916843" y="3744990"/>
                </a:cubicBezTo>
                <a:cubicBezTo>
                  <a:pt x="1916843" y="3744990"/>
                  <a:pt x="1916843" y="3744990"/>
                  <a:pt x="2088166" y="3446523"/>
                </a:cubicBezTo>
                <a:cubicBezTo>
                  <a:pt x="2098648" y="3427568"/>
                  <a:pt x="2119216" y="3415695"/>
                  <a:pt x="2140871" y="3416093"/>
                </a:cubicBezTo>
                <a:close/>
                <a:moveTo>
                  <a:pt x="2309207" y="2943824"/>
                </a:moveTo>
                <a:cubicBezTo>
                  <a:pt x="2309207" y="2943824"/>
                  <a:pt x="2309207" y="2943824"/>
                  <a:pt x="2490927" y="2944279"/>
                </a:cubicBezTo>
                <a:cubicBezTo>
                  <a:pt x="2502505" y="2943955"/>
                  <a:pt x="2513441" y="2950357"/>
                  <a:pt x="2519144" y="2960236"/>
                </a:cubicBezTo>
                <a:cubicBezTo>
                  <a:pt x="2519144" y="2960236"/>
                  <a:pt x="2519144" y="2960236"/>
                  <a:pt x="2610202" y="3117952"/>
                </a:cubicBezTo>
                <a:cubicBezTo>
                  <a:pt x="2616102" y="3128172"/>
                  <a:pt x="2615982" y="3140504"/>
                  <a:pt x="2610107" y="3150708"/>
                </a:cubicBezTo>
                <a:cubicBezTo>
                  <a:pt x="2610107" y="3150708"/>
                  <a:pt x="2610107" y="3150708"/>
                  <a:pt x="2519446" y="3307968"/>
                </a:cubicBezTo>
                <a:cubicBezTo>
                  <a:pt x="2513912" y="3317976"/>
                  <a:pt x="2503051" y="3324246"/>
                  <a:pt x="2491617" y="3324035"/>
                </a:cubicBezTo>
                <a:cubicBezTo>
                  <a:pt x="2491617" y="3324035"/>
                  <a:pt x="2491617" y="3324035"/>
                  <a:pt x="2310094" y="3323920"/>
                </a:cubicBezTo>
                <a:cubicBezTo>
                  <a:pt x="2298321" y="3323905"/>
                  <a:pt x="2287579" y="3317843"/>
                  <a:pt x="2281679" y="3307623"/>
                </a:cubicBezTo>
                <a:cubicBezTo>
                  <a:pt x="2281679" y="3307623"/>
                  <a:pt x="2281679" y="3307623"/>
                  <a:pt x="2190623" y="3149908"/>
                </a:cubicBezTo>
                <a:cubicBezTo>
                  <a:pt x="2184919" y="3140029"/>
                  <a:pt x="2184843" y="3127357"/>
                  <a:pt x="2190913" y="3117492"/>
                </a:cubicBezTo>
                <a:cubicBezTo>
                  <a:pt x="2190913" y="3117492"/>
                  <a:pt x="2190913" y="3117492"/>
                  <a:pt x="2281378" y="2959891"/>
                </a:cubicBezTo>
                <a:cubicBezTo>
                  <a:pt x="2286913" y="2949884"/>
                  <a:pt x="2297773" y="2943613"/>
                  <a:pt x="2309207" y="2943824"/>
                </a:cubicBezTo>
                <a:close/>
                <a:moveTo>
                  <a:pt x="4112874" y="2635904"/>
                </a:moveTo>
                <a:cubicBezTo>
                  <a:pt x="4112874" y="2635904"/>
                  <a:pt x="4112874" y="2635904"/>
                  <a:pt x="7268230" y="2643815"/>
                </a:cubicBezTo>
                <a:cubicBezTo>
                  <a:pt x="7469258" y="2638162"/>
                  <a:pt x="7659163" y="2749340"/>
                  <a:pt x="7758196" y="2920870"/>
                </a:cubicBezTo>
                <a:cubicBezTo>
                  <a:pt x="7758196" y="2920870"/>
                  <a:pt x="7758196" y="2920870"/>
                  <a:pt x="9339309" y="5659439"/>
                </a:cubicBezTo>
                <a:cubicBezTo>
                  <a:pt x="9441758" y="5836884"/>
                  <a:pt x="9439672" y="6051021"/>
                  <a:pt x="9337678" y="6228205"/>
                </a:cubicBezTo>
                <a:cubicBezTo>
                  <a:pt x="9337678" y="6228205"/>
                  <a:pt x="9337678" y="6228205"/>
                  <a:pt x="9008157" y="6799787"/>
                </a:cubicBezTo>
                <a:lnTo>
                  <a:pt x="8974598" y="6858000"/>
                </a:lnTo>
                <a:lnTo>
                  <a:pt x="2425403" y="6858000"/>
                </a:lnTo>
                <a:lnTo>
                  <a:pt x="2332089" y="6696379"/>
                </a:lnTo>
                <a:cubicBezTo>
                  <a:pt x="2245236" y="6545945"/>
                  <a:pt x="2152593" y="6385482"/>
                  <a:pt x="2053773" y="6214321"/>
                </a:cubicBezTo>
                <a:cubicBezTo>
                  <a:pt x="1954740" y="6042790"/>
                  <a:pt x="1953410" y="5822737"/>
                  <a:pt x="2058819" y="5651469"/>
                </a:cubicBezTo>
                <a:cubicBezTo>
                  <a:pt x="2058819" y="5651469"/>
                  <a:pt x="2058819" y="5651469"/>
                  <a:pt x="3629647" y="2914896"/>
                </a:cubicBezTo>
                <a:cubicBezTo>
                  <a:pt x="3725749" y="2741114"/>
                  <a:pt x="3914325" y="2632240"/>
                  <a:pt x="4112874" y="2635904"/>
                </a:cubicBezTo>
                <a:close/>
                <a:moveTo>
                  <a:pt x="688133" y="2474638"/>
                </a:moveTo>
                <a:cubicBezTo>
                  <a:pt x="688133" y="2474638"/>
                  <a:pt x="688133" y="2474638"/>
                  <a:pt x="1287544" y="2476142"/>
                </a:cubicBezTo>
                <a:cubicBezTo>
                  <a:pt x="1325733" y="2475067"/>
                  <a:pt x="1361809" y="2496187"/>
                  <a:pt x="1380621" y="2528772"/>
                </a:cubicBezTo>
                <a:cubicBezTo>
                  <a:pt x="1380621" y="2528772"/>
                  <a:pt x="1380621" y="2528772"/>
                  <a:pt x="1680979" y="3049008"/>
                </a:cubicBezTo>
                <a:cubicBezTo>
                  <a:pt x="1700441" y="3082716"/>
                  <a:pt x="1700045" y="3123395"/>
                  <a:pt x="1680670" y="3157054"/>
                </a:cubicBezTo>
                <a:cubicBezTo>
                  <a:pt x="1680670" y="3157054"/>
                  <a:pt x="1680670" y="3157054"/>
                  <a:pt x="1381617" y="3675787"/>
                </a:cubicBezTo>
                <a:cubicBezTo>
                  <a:pt x="1363361" y="3708799"/>
                  <a:pt x="1327537" y="3729482"/>
                  <a:pt x="1289821" y="3728785"/>
                </a:cubicBezTo>
                <a:cubicBezTo>
                  <a:pt x="1289821" y="3728785"/>
                  <a:pt x="1289821" y="3728785"/>
                  <a:pt x="691058" y="3728407"/>
                </a:cubicBezTo>
                <a:cubicBezTo>
                  <a:pt x="652221" y="3728357"/>
                  <a:pt x="616793" y="3708360"/>
                  <a:pt x="597332" y="3674651"/>
                </a:cubicBezTo>
                <a:cubicBezTo>
                  <a:pt x="597332" y="3674651"/>
                  <a:pt x="597332" y="3674651"/>
                  <a:pt x="296974" y="3154416"/>
                </a:cubicBezTo>
                <a:cubicBezTo>
                  <a:pt x="278161" y="3121831"/>
                  <a:pt x="277908" y="3080029"/>
                  <a:pt x="297933" y="3047494"/>
                </a:cubicBezTo>
                <a:cubicBezTo>
                  <a:pt x="297933" y="3047494"/>
                  <a:pt x="297933" y="3047494"/>
                  <a:pt x="596337" y="2527637"/>
                </a:cubicBezTo>
                <a:cubicBezTo>
                  <a:pt x="614593" y="2494625"/>
                  <a:pt x="650416" y="2473943"/>
                  <a:pt x="688133" y="2474638"/>
                </a:cubicBezTo>
                <a:close/>
                <a:moveTo>
                  <a:pt x="2732571" y="2020011"/>
                </a:moveTo>
                <a:cubicBezTo>
                  <a:pt x="2732571" y="2020011"/>
                  <a:pt x="2732571" y="2020011"/>
                  <a:pt x="3236024" y="2021272"/>
                </a:cubicBezTo>
                <a:cubicBezTo>
                  <a:pt x="3268098" y="2020370"/>
                  <a:pt x="3298399" y="2038110"/>
                  <a:pt x="3314200" y="2065479"/>
                </a:cubicBezTo>
                <a:cubicBezTo>
                  <a:pt x="3314200" y="2065479"/>
                  <a:pt x="3314200" y="2065479"/>
                  <a:pt x="3566473" y="2502430"/>
                </a:cubicBezTo>
                <a:cubicBezTo>
                  <a:pt x="3582820" y="2530741"/>
                  <a:pt x="3582487" y="2564907"/>
                  <a:pt x="3566214" y="2593179"/>
                </a:cubicBezTo>
                <a:cubicBezTo>
                  <a:pt x="3566214" y="2593179"/>
                  <a:pt x="3566214" y="2593179"/>
                  <a:pt x="3315036" y="3028868"/>
                </a:cubicBezTo>
                <a:cubicBezTo>
                  <a:pt x="3299702" y="3056596"/>
                  <a:pt x="3269615" y="3073966"/>
                  <a:pt x="3237935" y="3073382"/>
                </a:cubicBezTo>
                <a:cubicBezTo>
                  <a:pt x="3237935" y="3073382"/>
                  <a:pt x="3237935" y="3073382"/>
                  <a:pt x="2735028" y="3073064"/>
                </a:cubicBezTo>
                <a:cubicBezTo>
                  <a:pt x="2702409" y="3073021"/>
                  <a:pt x="2672652" y="3056226"/>
                  <a:pt x="2656307" y="3027915"/>
                </a:cubicBezTo>
                <a:cubicBezTo>
                  <a:pt x="2656307" y="3027915"/>
                  <a:pt x="2656307" y="3027915"/>
                  <a:pt x="2404033" y="2590963"/>
                </a:cubicBezTo>
                <a:cubicBezTo>
                  <a:pt x="2388231" y="2563595"/>
                  <a:pt x="2388020" y="2528484"/>
                  <a:pt x="2404839" y="2501157"/>
                </a:cubicBezTo>
                <a:cubicBezTo>
                  <a:pt x="2404839" y="2501157"/>
                  <a:pt x="2404839" y="2501157"/>
                  <a:pt x="2655471" y="2064525"/>
                </a:cubicBezTo>
                <a:cubicBezTo>
                  <a:pt x="2670804" y="2036797"/>
                  <a:pt x="2700892" y="2019426"/>
                  <a:pt x="2732571" y="2020011"/>
                </a:cubicBezTo>
                <a:close/>
                <a:moveTo>
                  <a:pt x="3662925" y="0"/>
                </a:moveTo>
                <a:lnTo>
                  <a:pt x="5336547" y="0"/>
                </a:lnTo>
                <a:lnTo>
                  <a:pt x="5342959" y="11106"/>
                </a:lnTo>
                <a:cubicBezTo>
                  <a:pt x="5372852" y="62881"/>
                  <a:pt x="5492421" y="269982"/>
                  <a:pt x="5970700" y="1098387"/>
                </a:cubicBezTo>
                <a:cubicBezTo>
                  <a:pt x="6012021" y="1169956"/>
                  <a:pt x="6011183" y="1256322"/>
                  <a:pt x="5970044" y="1327785"/>
                </a:cubicBezTo>
                <a:cubicBezTo>
                  <a:pt x="5970044" y="1327785"/>
                  <a:pt x="5970044" y="1327785"/>
                  <a:pt x="5335110" y="2429135"/>
                </a:cubicBezTo>
                <a:cubicBezTo>
                  <a:pt x="5296350" y="2499226"/>
                  <a:pt x="5220291" y="2543137"/>
                  <a:pt x="5140211" y="2541659"/>
                </a:cubicBezTo>
                <a:cubicBezTo>
                  <a:pt x="5140211" y="2541659"/>
                  <a:pt x="5140211" y="2541659"/>
                  <a:pt x="3868947" y="2540855"/>
                </a:cubicBezTo>
                <a:cubicBezTo>
                  <a:pt x="3786490" y="2540750"/>
                  <a:pt x="3711273" y="2498294"/>
                  <a:pt x="3669952" y="2426726"/>
                </a:cubicBezTo>
                <a:cubicBezTo>
                  <a:pt x="3669952" y="2426726"/>
                  <a:pt x="3669952" y="2426726"/>
                  <a:pt x="3032246" y="1322186"/>
                </a:cubicBezTo>
                <a:cubicBezTo>
                  <a:pt x="2992303" y="1253003"/>
                  <a:pt x="2991768" y="1164250"/>
                  <a:pt x="3034282" y="1095172"/>
                </a:cubicBezTo>
                <a:cubicBezTo>
                  <a:pt x="3034282" y="1095172"/>
                  <a:pt x="3034282" y="1095172"/>
                  <a:pt x="3556318" y="185723"/>
                </a:cubicBezTo>
                <a:close/>
              </a:path>
            </a:pathLst>
          </a:custGeom>
          <a:solidFill>
            <a:srgbClr val="7F7F7F">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98" name="Google Shape;98;p1"/>
          <p:cNvGrpSpPr/>
          <p:nvPr/>
        </p:nvGrpSpPr>
        <p:grpSpPr>
          <a:xfrm>
            <a:off x="6169039" y="1090549"/>
            <a:ext cx="5581001" cy="4278755"/>
            <a:chOff x="6169039" y="142050"/>
            <a:chExt cx="5581001" cy="4278755"/>
          </a:xfrm>
        </p:grpSpPr>
        <p:sp>
          <p:nvSpPr>
            <p:cNvPr id="99" name="Google Shape;99;p1"/>
            <p:cNvSpPr/>
            <p:nvPr/>
          </p:nvSpPr>
          <p:spPr>
            <a:xfrm rot="-5400000">
              <a:off x="6820162" y="-509073"/>
              <a:ext cx="4278755" cy="5581001"/>
            </a:xfrm>
            <a:custGeom>
              <a:rect b="b" l="l" r="r" t="t"/>
              <a:pathLst>
                <a:path extrusionOk="0" h="5581001" w="4278755">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1"/>
            <p:cNvSpPr/>
            <p:nvPr/>
          </p:nvSpPr>
          <p:spPr>
            <a:xfrm rot="-5400000">
              <a:off x="6902139" y="-425197"/>
              <a:ext cx="4114800" cy="5413248"/>
            </a:xfrm>
            <a:custGeom>
              <a:rect b="b" l="l" r="r" t="t"/>
              <a:pathLst>
                <a:path extrusionOk="0" h="5581001" w="4278755">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no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1" name="Google Shape;101;p1"/>
          <p:cNvSpPr txBox="1"/>
          <p:nvPr>
            <p:ph type="title"/>
          </p:nvPr>
        </p:nvSpPr>
        <p:spPr>
          <a:xfrm>
            <a:off x="6569715" y="1812202"/>
            <a:ext cx="4779647" cy="282194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alibri"/>
              <a:buNone/>
            </a:pPr>
            <a:r>
              <a:rPr b="1" lang="en-US" sz="4000">
                <a:solidFill>
                  <a:schemeClr val="lt1"/>
                </a:solidFill>
              </a:rPr>
              <a:t>Repositório de Lições Masterclass</a:t>
            </a:r>
            <a:br>
              <a:rPr lang="en-US" sz="4000">
                <a:solidFill>
                  <a:schemeClr val="lt1"/>
                </a:solidFill>
              </a:rPr>
            </a:br>
            <a:br>
              <a:rPr lang="en-US" sz="4000">
                <a:solidFill>
                  <a:schemeClr val="lt1"/>
                </a:solidFill>
              </a:rPr>
            </a:br>
            <a:r>
              <a:rPr b="1" lang="en-US" sz="4000">
                <a:solidFill>
                  <a:srgbClr val="FF0000"/>
                </a:solidFill>
              </a:rPr>
              <a:t>Análise SWOT</a:t>
            </a:r>
            <a:endParaRPr b="1" sz="4000">
              <a:solidFill>
                <a:srgbClr val="FF0000"/>
              </a:solidFill>
            </a:endParaRPr>
          </a:p>
        </p:txBody>
      </p:sp>
      <p:pic>
        <p:nvPicPr>
          <p:cNvPr descr="Logotipo&#10;&#10;Descripción generada automáticamente" id="102" name="Google Shape;102;p1"/>
          <p:cNvPicPr preferRelativeResize="0"/>
          <p:nvPr>
            <p:ph idx="1" type="body"/>
          </p:nvPr>
        </p:nvPicPr>
        <p:blipFill rotWithShape="1">
          <a:blip r:embed="rId3">
            <a:alphaModFix/>
          </a:blip>
          <a:srcRect b="0" l="0" r="0" t="0"/>
          <a:stretch/>
        </p:blipFill>
        <p:spPr>
          <a:xfrm>
            <a:off x="0" y="772505"/>
            <a:ext cx="2953443" cy="1039697"/>
          </a:xfrm>
          <a:prstGeom prst="rect">
            <a:avLst/>
          </a:prstGeom>
          <a:noFill/>
          <a:ln>
            <a:noFill/>
          </a:ln>
        </p:spPr>
      </p:pic>
      <p:pic>
        <p:nvPicPr>
          <p:cNvPr descr="Interfaz de usuario gráfica, Texto&#10;&#10;Descripción generada automáticamente" id="103" name="Google Shape;103;p1"/>
          <p:cNvPicPr preferRelativeResize="0"/>
          <p:nvPr/>
        </p:nvPicPr>
        <p:blipFill rotWithShape="1">
          <a:blip r:embed="rId4">
            <a:alphaModFix/>
          </a:blip>
          <a:srcRect b="0" l="0" r="0" t="0"/>
          <a:stretch/>
        </p:blipFill>
        <p:spPr>
          <a:xfrm>
            <a:off x="9905122" y="235318"/>
            <a:ext cx="1864311" cy="505694"/>
          </a:xfrm>
          <a:prstGeom prst="rect">
            <a:avLst/>
          </a:prstGeom>
          <a:noFill/>
          <a:ln>
            <a:noFill/>
          </a:ln>
        </p:spPr>
      </p:pic>
      <p:sp>
        <p:nvSpPr>
          <p:cNvPr id="104" name="Google Shape;104;p1"/>
          <p:cNvSpPr txBox="1"/>
          <p:nvPr/>
        </p:nvSpPr>
        <p:spPr>
          <a:xfrm>
            <a:off x="2341413" y="5932268"/>
            <a:ext cx="6525600" cy="634800"/>
          </a:xfrm>
          <a:prstGeom prst="rect">
            <a:avLst/>
          </a:prstGeom>
          <a:noFill/>
          <a:ln>
            <a:noFill/>
          </a:ln>
        </p:spPr>
        <p:txBody>
          <a:bodyPr anchorCtr="0" anchor="t" bIns="45700" lIns="91425" spcFirstLastPara="1" rIns="91425" wrap="square" tIns="45700">
            <a:spAutoFit/>
          </a:bodyPr>
          <a:lstStyle/>
          <a:p>
            <a:pPr indent="0" lvl="0" marL="0" rtl="0" algn="just">
              <a:lnSpc>
                <a:spcPct val="97916"/>
              </a:lnSpc>
              <a:spcBef>
                <a:spcPts val="0"/>
              </a:spcBef>
              <a:spcAft>
                <a:spcPts val="0"/>
              </a:spcAft>
              <a:buClr>
                <a:schemeClr val="dk1"/>
              </a:buClr>
              <a:buSzPts val="1200"/>
              <a:buFont typeface="Arial"/>
              <a:buNone/>
            </a:pPr>
            <a:r>
              <a:rPr lang="en-US" sz="1200">
                <a:solidFill>
                  <a:srgbClr val="222222"/>
                </a:solidFill>
                <a:latin typeface="Calibri"/>
                <a:ea typeface="Calibri"/>
                <a:cs typeface="Calibri"/>
                <a:sym typeface="Calibri"/>
              </a:rPr>
              <a:t>O resultado deste projeto foi financiado com o apoio da Comissão Europeia. Esta comunicação reflete apenas as opiniões do autor, e a Comissão não pode ser responsabilizada por qualquer uso que possa ser feito das informações nela contidas. Número de submissão: 2021-1-ES02-KA220-YOU-000028609</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6"/>
          <p:cNvSpPr/>
          <p:nvPr/>
        </p:nvSpPr>
        <p:spPr>
          <a:xfrm>
            <a:off x="-169682" y="-50721"/>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6"/>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28" name="Google Shape;228;p6"/>
          <p:cNvGrpSpPr/>
          <p:nvPr/>
        </p:nvGrpSpPr>
        <p:grpSpPr>
          <a:xfrm>
            <a:off x="441960" y="561256"/>
            <a:ext cx="1128382" cy="847206"/>
            <a:chOff x="7393391" y="1075612"/>
            <a:chExt cx="1128382" cy="847206"/>
          </a:xfrm>
        </p:grpSpPr>
        <p:sp>
          <p:nvSpPr>
            <p:cNvPr id="229" name="Google Shape;229;p6"/>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6"/>
            <p:cNvSpPr/>
            <p:nvPr/>
          </p:nvSpPr>
          <p:spPr>
            <a:xfrm>
              <a:off x="7971281"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1" name="Google Shape;231;p6"/>
          <p:cNvSpPr txBox="1"/>
          <p:nvPr/>
        </p:nvSpPr>
        <p:spPr>
          <a:xfrm>
            <a:off x="4945336" y="506727"/>
            <a:ext cx="6609921" cy="1526741"/>
          </a:xfrm>
          <a:prstGeom prst="rect">
            <a:avLst/>
          </a:prstGeom>
          <a:noFill/>
          <a:ln>
            <a:noFill/>
          </a:ln>
        </p:spPr>
        <p:txBody>
          <a:bodyPr anchorCtr="0" anchor="ctr" bIns="45700" lIns="91425" spcFirstLastPara="1" rIns="91425" wrap="square" tIns="45700">
            <a:normAutofit/>
          </a:bodyPr>
          <a:lstStyle/>
          <a:p>
            <a:pPr indent="-165100" lvl="0" marL="342900" marR="0" rtl="0" algn="l">
              <a:lnSpc>
                <a:spcPct val="90000"/>
              </a:lnSpc>
              <a:spcBef>
                <a:spcPts val="0"/>
              </a:spcBef>
              <a:spcAft>
                <a:spcPts val="0"/>
              </a:spcAft>
              <a:buClr>
                <a:schemeClr val="dk1"/>
              </a:buClr>
              <a:buSzPts val="1000"/>
              <a:buFont typeface="Arial"/>
              <a:buNone/>
            </a:pPr>
            <a:r>
              <a:t/>
            </a:r>
            <a:endParaRPr b="0" i="0" sz="1000" u="none" cap="none" strike="noStrike">
              <a:solidFill>
                <a:schemeClr val="lt1"/>
              </a:solidFill>
              <a:latin typeface="Calibri"/>
              <a:ea typeface="Calibri"/>
              <a:cs typeface="Calibri"/>
              <a:sym typeface="Calibri"/>
            </a:endParaRPr>
          </a:p>
        </p:txBody>
      </p:sp>
      <p:pic>
        <p:nvPicPr>
          <p:cNvPr descr="Logotipo&#10;&#10;Descripción generada automáticamente" id="232" name="Google Shape;232;p6"/>
          <p:cNvPicPr preferRelativeResize="0"/>
          <p:nvPr>
            <p:ph idx="1" type="body"/>
          </p:nvPr>
        </p:nvPicPr>
        <p:blipFill rotWithShape="1">
          <a:blip r:embed="rId3">
            <a:alphaModFix/>
          </a:blip>
          <a:srcRect b="0" l="0" r="0" t="0"/>
          <a:stretch/>
        </p:blipFill>
        <p:spPr>
          <a:xfrm>
            <a:off x="10469310" y="6024685"/>
            <a:ext cx="1362791" cy="480384"/>
          </a:xfrm>
          <a:prstGeom prst="rect">
            <a:avLst/>
          </a:prstGeom>
          <a:noFill/>
          <a:ln>
            <a:noFill/>
          </a:ln>
        </p:spPr>
      </p:pic>
      <p:sp>
        <p:nvSpPr>
          <p:cNvPr id="233" name="Google Shape;233;p6"/>
          <p:cNvSpPr txBox="1"/>
          <p:nvPr/>
        </p:nvSpPr>
        <p:spPr>
          <a:xfrm>
            <a:off x="4038600" y="4884873"/>
            <a:ext cx="7188199" cy="1292090"/>
          </a:xfrm>
          <a:prstGeom prst="rect">
            <a:avLst/>
          </a:prstGeom>
          <a:noFill/>
          <a:ln>
            <a:noFill/>
          </a:ln>
        </p:spPr>
        <p:txBody>
          <a:bodyPr anchorCtr="0" anchor="t" bIns="45700" lIns="91425" spcFirstLastPara="1" rIns="91425" wrap="square" tIns="45700">
            <a:normAutofit/>
          </a:bodyPr>
          <a:lstStyle/>
          <a:p>
            <a:pPr indent="107950" lvl="0" marL="0" marR="0" rtl="0" algn="l">
              <a:lnSpc>
                <a:spcPct val="90000"/>
              </a:lnSpc>
              <a:spcBef>
                <a:spcPts val="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sp>
        <p:nvSpPr>
          <p:cNvPr id="234" name="Google Shape;234;p6"/>
          <p:cNvSpPr/>
          <p:nvPr>
            <p:ph type="title"/>
          </p:nvPr>
        </p:nvSpPr>
        <p:spPr>
          <a:xfrm>
            <a:off x="703082" y="-108067"/>
            <a:ext cx="10260900" cy="6296700"/>
          </a:xfrm>
          <a:prstGeom prst="ellipse">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70"/>
              <a:buFont typeface="Calibri"/>
              <a:buNone/>
            </a:pPr>
            <a:r>
              <a:rPr b="1" lang="en-US" sz="2400">
                <a:solidFill>
                  <a:schemeClr val="dk1"/>
                </a:solidFill>
                <a:latin typeface="Calibri"/>
                <a:ea typeface="Calibri"/>
                <a:cs typeface="Calibri"/>
                <a:sym typeface="Calibri"/>
              </a:rPr>
              <a:t>Biblio</a:t>
            </a:r>
            <a:r>
              <a:rPr b="1" lang="en-US" sz="2400"/>
              <a:t>grafia:</a:t>
            </a:r>
            <a:br>
              <a:rPr b="1" lang="en-US" sz="2070">
                <a:solidFill>
                  <a:schemeClr val="dk1"/>
                </a:solidFill>
                <a:latin typeface="Calibri"/>
                <a:ea typeface="Calibri"/>
                <a:cs typeface="Calibri"/>
                <a:sym typeface="Calibri"/>
              </a:rPr>
            </a:br>
            <a:br>
              <a:rPr lang="en-US" sz="2160">
                <a:latin typeface="Calibri"/>
                <a:ea typeface="Calibri"/>
                <a:cs typeface="Calibri"/>
                <a:sym typeface="Calibri"/>
              </a:rPr>
            </a:br>
            <a:br>
              <a:rPr lang="en-US" sz="2070"/>
            </a:br>
            <a:r>
              <a:rPr lang="en-US" sz="1800"/>
              <a:t>Bigelow, S.; Pratt, M.; Tucci,L. (2022). SWOT analysis (strengths, weaknesses, opportunities and threats analysis). </a:t>
            </a:r>
            <a:r>
              <a:rPr i="1" lang="en-US" sz="1800"/>
              <a:t>Tech Target</a:t>
            </a:r>
            <a:r>
              <a:rPr lang="en-US" sz="1800"/>
              <a:t>.</a:t>
            </a:r>
            <a:endParaRPr sz="1800"/>
          </a:p>
          <a:p>
            <a:pPr indent="0" lvl="0" marL="0" rtl="0" algn="l">
              <a:lnSpc>
                <a:spcPct val="90000"/>
              </a:lnSpc>
              <a:spcBef>
                <a:spcPts val="0"/>
              </a:spcBef>
              <a:spcAft>
                <a:spcPts val="0"/>
              </a:spcAft>
              <a:buClr>
                <a:schemeClr val="dk1"/>
              </a:buClr>
              <a:buSzPts val="2070"/>
              <a:buFont typeface="Calibri"/>
              <a:buNone/>
            </a:pPr>
            <a:r>
              <a:t/>
            </a:r>
            <a:endParaRPr sz="1800"/>
          </a:p>
          <a:p>
            <a:pPr indent="0" lvl="0" marL="0" rtl="0" algn="l">
              <a:lnSpc>
                <a:spcPct val="90000"/>
              </a:lnSpc>
              <a:spcBef>
                <a:spcPts val="0"/>
              </a:spcBef>
              <a:spcAft>
                <a:spcPts val="0"/>
              </a:spcAft>
              <a:buClr>
                <a:schemeClr val="dk1"/>
              </a:buClr>
              <a:buSzPts val="2070"/>
              <a:buFont typeface="Calibri"/>
              <a:buNone/>
            </a:pPr>
            <a:r>
              <a:rPr lang="en-US" sz="1800"/>
              <a:t>Raeburn, A. (2022). SWOT analysis: What it is and how to use it (with examples). </a:t>
            </a:r>
            <a:r>
              <a:rPr i="1" lang="en-US" sz="1800"/>
              <a:t>Asana.</a:t>
            </a:r>
            <a:endParaRPr sz="1800"/>
          </a:p>
          <a:p>
            <a:pPr indent="0" lvl="0" marL="0" rtl="0" algn="l">
              <a:lnSpc>
                <a:spcPct val="90000"/>
              </a:lnSpc>
              <a:spcBef>
                <a:spcPts val="0"/>
              </a:spcBef>
              <a:spcAft>
                <a:spcPts val="0"/>
              </a:spcAft>
              <a:buClr>
                <a:schemeClr val="dk1"/>
              </a:buClr>
              <a:buSzPts val="2070"/>
              <a:buFont typeface="Calibri"/>
              <a:buNone/>
            </a:pPr>
            <a:r>
              <a:t/>
            </a:r>
            <a:endParaRPr sz="1800"/>
          </a:p>
          <a:p>
            <a:pPr indent="0" lvl="0" marL="0" rtl="0" algn="l">
              <a:lnSpc>
                <a:spcPct val="90000"/>
              </a:lnSpc>
              <a:spcBef>
                <a:spcPts val="0"/>
              </a:spcBef>
              <a:spcAft>
                <a:spcPts val="0"/>
              </a:spcAft>
              <a:buClr>
                <a:schemeClr val="dk1"/>
              </a:buClr>
              <a:buSzPts val="2070"/>
              <a:buFont typeface="Calibri"/>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2"/>
          <p:cNvSpPr/>
          <p:nvPr/>
        </p:nvSpPr>
        <p:spPr>
          <a:xfrm>
            <a:off x="0" y="0"/>
            <a:ext cx="2013557" cy="6858000"/>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 name="Google Shape;110;p2"/>
          <p:cNvSpPr/>
          <p:nvPr>
            <p:ph type="title"/>
          </p:nvPr>
        </p:nvSpPr>
        <p:spPr>
          <a:xfrm>
            <a:off x="874454" y="599504"/>
            <a:ext cx="2743200" cy="2743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36718"/>
              </a:lnSpc>
              <a:spcBef>
                <a:spcPts val="0"/>
              </a:spcBef>
              <a:spcAft>
                <a:spcPts val="0"/>
              </a:spcAft>
              <a:buClr>
                <a:schemeClr val="lt1"/>
              </a:buClr>
              <a:buSzPts val="3200"/>
              <a:buFont typeface="Calibri"/>
              <a:buNone/>
            </a:pPr>
            <a:br>
              <a:rPr b="1" lang="en-US" sz="3200">
                <a:solidFill>
                  <a:schemeClr val="lt1"/>
                </a:solidFill>
                <a:latin typeface="Calibri"/>
                <a:ea typeface="Calibri"/>
                <a:cs typeface="Calibri"/>
                <a:sym typeface="Calibri"/>
              </a:rPr>
            </a:br>
            <a:r>
              <a:rPr b="1" lang="en-US" sz="3200">
                <a:solidFill>
                  <a:schemeClr val="lt1"/>
                </a:solidFill>
                <a:latin typeface="Calibri"/>
                <a:ea typeface="Calibri"/>
                <a:cs typeface="Calibri"/>
                <a:sym typeface="Calibri"/>
              </a:rPr>
              <a:t> </a:t>
            </a:r>
            <a:br>
              <a:rPr b="1" lang="en-US" sz="3200">
                <a:solidFill>
                  <a:schemeClr val="lt1"/>
                </a:solidFill>
                <a:latin typeface="Calibri"/>
                <a:ea typeface="Calibri"/>
                <a:cs typeface="Calibri"/>
                <a:sym typeface="Calibri"/>
              </a:rPr>
            </a:br>
            <a:r>
              <a:rPr b="1" lang="en-US" sz="3200">
                <a:solidFill>
                  <a:schemeClr val="lt1"/>
                </a:solidFill>
                <a:latin typeface="Calibri"/>
                <a:ea typeface="Calibri"/>
                <a:cs typeface="Calibri"/>
                <a:sym typeface="Calibri"/>
              </a:rPr>
              <a:t> Sum</a:t>
            </a:r>
            <a:r>
              <a:rPr b="1" lang="en-US" sz="3200">
                <a:solidFill>
                  <a:schemeClr val="lt1"/>
                </a:solidFill>
              </a:rPr>
              <a:t>ário</a:t>
            </a:r>
            <a:br>
              <a:rPr b="1" lang="en-US" sz="3200">
                <a:solidFill>
                  <a:schemeClr val="lt1"/>
                </a:solidFill>
                <a:latin typeface="Calibri"/>
                <a:ea typeface="Calibri"/>
                <a:cs typeface="Calibri"/>
                <a:sym typeface="Calibri"/>
              </a:rPr>
            </a:br>
            <a:endParaRPr b="1" sz="3200">
              <a:solidFill>
                <a:schemeClr val="lt1"/>
              </a:solidFill>
              <a:latin typeface="Calibri"/>
              <a:ea typeface="Calibri"/>
              <a:cs typeface="Calibri"/>
              <a:sym typeface="Calibri"/>
            </a:endParaRPr>
          </a:p>
        </p:txBody>
      </p:sp>
      <p:pic>
        <p:nvPicPr>
          <p:cNvPr descr="Logotipo&#10;&#10;Descripción generada automáticamente" id="111" name="Google Shape;111;p2"/>
          <p:cNvPicPr preferRelativeResize="0"/>
          <p:nvPr>
            <p:ph idx="1" type="body"/>
          </p:nvPr>
        </p:nvPicPr>
        <p:blipFill rotWithShape="1">
          <a:blip r:embed="rId3">
            <a:alphaModFix/>
          </a:blip>
          <a:srcRect b="0" l="0" r="0" t="0"/>
          <a:stretch/>
        </p:blipFill>
        <p:spPr>
          <a:xfrm>
            <a:off x="2450920" y="5992047"/>
            <a:ext cx="1587680" cy="532897"/>
          </a:xfrm>
          <a:prstGeom prst="rect">
            <a:avLst/>
          </a:prstGeom>
          <a:noFill/>
          <a:ln>
            <a:noFill/>
          </a:ln>
        </p:spPr>
      </p:pic>
      <p:sp>
        <p:nvSpPr>
          <p:cNvPr id="112" name="Google Shape;112;p2"/>
          <p:cNvSpPr txBox="1"/>
          <p:nvPr/>
        </p:nvSpPr>
        <p:spPr>
          <a:xfrm>
            <a:off x="4038600" y="4884873"/>
            <a:ext cx="7188199" cy="1292090"/>
          </a:xfrm>
          <a:prstGeom prst="rect">
            <a:avLst/>
          </a:prstGeom>
          <a:noFill/>
          <a:ln>
            <a:noFill/>
          </a:ln>
        </p:spPr>
        <p:txBody>
          <a:bodyPr anchorCtr="0" anchor="t" bIns="45700" lIns="91425" spcFirstLastPara="1" rIns="91425" wrap="square" tIns="45700">
            <a:normAutofit/>
          </a:bodyPr>
          <a:lstStyle/>
          <a:p>
            <a:pPr indent="107950" lvl="0" marL="0" marR="0" rtl="0" algn="l">
              <a:lnSpc>
                <a:spcPct val="90000"/>
              </a:lnSpc>
              <a:spcBef>
                <a:spcPts val="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pic>
        <p:nvPicPr>
          <p:cNvPr descr="Interfaz de usuario gráfica, Texto&#10;&#10;Descripción generada automáticamente" id="113" name="Google Shape;113;p2"/>
          <p:cNvPicPr preferRelativeResize="0"/>
          <p:nvPr/>
        </p:nvPicPr>
        <p:blipFill rotWithShape="1">
          <a:blip r:embed="rId4">
            <a:alphaModFix/>
          </a:blip>
          <a:srcRect b="0" l="0" r="0" t="0"/>
          <a:stretch/>
        </p:blipFill>
        <p:spPr>
          <a:xfrm>
            <a:off x="9319183" y="5919434"/>
            <a:ext cx="2532506" cy="686942"/>
          </a:xfrm>
          <a:prstGeom prst="rect">
            <a:avLst/>
          </a:prstGeom>
          <a:noFill/>
          <a:ln>
            <a:noFill/>
          </a:ln>
        </p:spPr>
      </p:pic>
      <p:sp>
        <p:nvSpPr>
          <p:cNvPr id="114" name="Google Shape;114;p2"/>
          <p:cNvSpPr txBox="1"/>
          <p:nvPr/>
        </p:nvSpPr>
        <p:spPr>
          <a:xfrm>
            <a:off x="4509856" y="736847"/>
            <a:ext cx="7188300" cy="3483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800"/>
              </a:spcBef>
              <a:spcAft>
                <a:spcPts val="0"/>
              </a:spcAft>
              <a:buClr>
                <a:srgbClr val="222222"/>
              </a:buClr>
              <a:buSzPts val="1800"/>
              <a:buFont typeface="Calibri"/>
              <a:buAutoNum type="arabicPeriod"/>
            </a:pPr>
            <a:r>
              <a:rPr b="1" lang="en-US" sz="2200">
                <a:solidFill>
                  <a:srgbClr val="222222"/>
                </a:solidFill>
                <a:latin typeface="Calibri"/>
                <a:ea typeface="Calibri"/>
                <a:cs typeface="Calibri"/>
                <a:sym typeface="Calibri"/>
              </a:rPr>
              <a:t>Introdução</a:t>
            </a:r>
            <a:endParaRPr b="1" sz="2200">
              <a:solidFill>
                <a:srgbClr val="222222"/>
              </a:solidFill>
              <a:latin typeface="Calibri"/>
              <a:ea typeface="Calibri"/>
              <a:cs typeface="Calibri"/>
              <a:sym typeface="Calibri"/>
            </a:endParaRPr>
          </a:p>
          <a:p>
            <a:pPr indent="-342900" lvl="0" marL="342900" marR="0" rtl="0" algn="l">
              <a:lnSpc>
                <a:spcPct val="150000"/>
              </a:lnSpc>
              <a:spcBef>
                <a:spcPts val="800"/>
              </a:spcBef>
              <a:spcAft>
                <a:spcPts val="0"/>
              </a:spcAft>
              <a:buClr>
                <a:srgbClr val="222222"/>
              </a:buClr>
              <a:buSzPts val="1800"/>
              <a:buFont typeface="Calibri"/>
              <a:buAutoNum type="arabicPeriod"/>
            </a:pPr>
            <a:r>
              <a:rPr b="1" lang="en-US" sz="2200">
                <a:solidFill>
                  <a:srgbClr val="222222"/>
                </a:solidFill>
                <a:latin typeface="Calibri"/>
                <a:ea typeface="Calibri"/>
                <a:cs typeface="Calibri"/>
                <a:sym typeface="Calibri"/>
              </a:rPr>
              <a:t>Características da análise SWOT</a:t>
            </a:r>
            <a:endParaRPr b="1" sz="2200">
              <a:solidFill>
                <a:srgbClr val="222222"/>
              </a:solidFill>
              <a:latin typeface="Calibri"/>
              <a:ea typeface="Calibri"/>
              <a:cs typeface="Calibri"/>
              <a:sym typeface="Calibri"/>
            </a:endParaRPr>
          </a:p>
          <a:p>
            <a:pPr indent="-342900" lvl="0" marL="342900" marR="0" rtl="0" algn="l">
              <a:lnSpc>
                <a:spcPct val="150000"/>
              </a:lnSpc>
              <a:spcBef>
                <a:spcPts val="800"/>
              </a:spcBef>
              <a:spcAft>
                <a:spcPts val="0"/>
              </a:spcAft>
              <a:buClr>
                <a:srgbClr val="222222"/>
              </a:buClr>
              <a:buSzPts val="1800"/>
              <a:buFont typeface="Calibri"/>
              <a:buAutoNum type="arabicPeriod"/>
            </a:pPr>
            <a:r>
              <a:rPr b="1" lang="en-US" sz="2200">
                <a:solidFill>
                  <a:srgbClr val="222222"/>
                </a:solidFill>
                <a:latin typeface="Calibri"/>
                <a:ea typeface="Calibri"/>
                <a:cs typeface="Calibri"/>
                <a:sym typeface="Calibri"/>
              </a:rPr>
              <a:t>Relevância e usos da análise SWOT</a:t>
            </a:r>
            <a:endParaRPr b="1" sz="2200">
              <a:solidFill>
                <a:srgbClr val="222222"/>
              </a:solidFill>
              <a:latin typeface="Calibri"/>
              <a:ea typeface="Calibri"/>
              <a:cs typeface="Calibri"/>
              <a:sym typeface="Calibri"/>
            </a:endParaRPr>
          </a:p>
          <a:p>
            <a:pPr indent="-342900" lvl="0" marL="342900" marR="0" rtl="0" algn="l">
              <a:lnSpc>
                <a:spcPct val="150000"/>
              </a:lnSpc>
              <a:spcBef>
                <a:spcPts val="800"/>
              </a:spcBef>
              <a:spcAft>
                <a:spcPts val="0"/>
              </a:spcAft>
              <a:buClr>
                <a:srgbClr val="222222"/>
              </a:buClr>
              <a:buSzPts val="1800"/>
              <a:buFont typeface="Calibri"/>
              <a:buAutoNum type="arabicPeriod"/>
            </a:pPr>
            <a:r>
              <a:rPr b="1" lang="en-US" sz="2200">
                <a:solidFill>
                  <a:srgbClr val="222222"/>
                </a:solidFill>
                <a:latin typeface="Calibri"/>
                <a:ea typeface="Calibri"/>
                <a:cs typeface="Calibri"/>
                <a:sym typeface="Calibri"/>
              </a:rPr>
              <a:t>Dicas de como realizar a análise SWOT</a:t>
            </a:r>
            <a:endParaRPr b="1" sz="2200">
              <a:solidFill>
                <a:srgbClr val="222222"/>
              </a:solidFill>
              <a:latin typeface="Calibri"/>
              <a:ea typeface="Calibri"/>
              <a:cs typeface="Calibri"/>
              <a:sym typeface="Calibri"/>
            </a:endParaRPr>
          </a:p>
          <a:p>
            <a:pPr indent="-342900" lvl="0" marL="342900" marR="0" rtl="0" algn="l">
              <a:lnSpc>
                <a:spcPct val="150000"/>
              </a:lnSpc>
              <a:spcBef>
                <a:spcPts val="800"/>
              </a:spcBef>
              <a:spcAft>
                <a:spcPts val="0"/>
              </a:spcAft>
              <a:buClr>
                <a:srgbClr val="222222"/>
              </a:buClr>
              <a:buSzPts val="1800"/>
              <a:buFont typeface="Calibri"/>
              <a:buAutoNum type="arabicPeriod"/>
            </a:pPr>
            <a:r>
              <a:rPr b="1" lang="en-US" sz="2200">
                <a:solidFill>
                  <a:srgbClr val="222222"/>
                </a:solidFill>
                <a:latin typeface="Calibri"/>
                <a:ea typeface="Calibri"/>
                <a:cs typeface="Calibri"/>
                <a:sym typeface="Calibri"/>
              </a:rPr>
              <a:t>Conclusões</a:t>
            </a:r>
            <a:endParaRPr b="1" sz="2200">
              <a:solidFill>
                <a:srgbClr val="222222"/>
              </a:solidFill>
              <a:latin typeface="Calibri"/>
              <a:ea typeface="Calibri"/>
              <a:cs typeface="Calibri"/>
              <a:sym typeface="Calibri"/>
            </a:endParaRPr>
          </a:p>
          <a:p>
            <a:pPr indent="-342900" lvl="0" marL="342900" marR="0" rtl="0" algn="l">
              <a:lnSpc>
                <a:spcPct val="150000"/>
              </a:lnSpc>
              <a:spcBef>
                <a:spcPts val="800"/>
              </a:spcBef>
              <a:spcAft>
                <a:spcPts val="0"/>
              </a:spcAft>
              <a:buClr>
                <a:srgbClr val="222222"/>
              </a:buClr>
              <a:buSzPts val="1800"/>
              <a:buFont typeface="Calibri"/>
              <a:buAutoNum type="arabicPeriod"/>
            </a:pPr>
            <a:r>
              <a:rPr b="1" lang="en-US" sz="2200">
                <a:solidFill>
                  <a:srgbClr val="222222"/>
                </a:solidFill>
                <a:latin typeface="Calibri"/>
                <a:ea typeface="Calibri"/>
                <a:cs typeface="Calibri"/>
                <a:sym typeface="Calibri"/>
              </a:rPr>
              <a:t>Modelo editável</a:t>
            </a:r>
            <a:endParaRPr b="1" sz="2200">
              <a:solidFill>
                <a:srgbClr val="22222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3"/>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21" name="Google Shape;121;p3"/>
          <p:cNvGrpSpPr/>
          <p:nvPr/>
        </p:nvGrpSpPr>
        <p:grpSpPr>
          <a:xfrm>
            <a:off x="441960" y="561256"/>
            <a:ext cx="1128382" cy="847206"/>
            <a:chOff x="7393391" y="1075612"/>
            <a:chExt cx="1128382" cy="847206"/>
          </a:xfrm>
        </p:grpSpPr>
        <p:sp>
          <p:nvSpPr>
            <p:cNvPr id="122" name="Google Shape;122;p3"/>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 name="Google Shape;123;p3"/>
            <p:cNvSpPr/>
            <p:nvPr/>
          </p:nvSpPr>
          <p:spPr>
            <a:xfrm>
              <a:off x="7971281"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4" name="Google Shape;124;p3"/>
          <p:cNvSpPr txBox="1"/>
          <p:nvPr/>
        </p:nvSpPr>
        <p:spPr>
          <a:xfrm>
            <a:off x="4945336" y="506727"/>
            <a:ext cx="6609921" cy="1526741"/>
          </a:xfrm>
          <a:prstGeom prst="rect">
            <a:avLst/>
          </a:prstGeom>
          <a:noFill/>
          <a:ln>
            <a:noFill/>
          </a:ln>
        </p:spPr>
        <p:txBody>
          <a:bodyPr anchorCtr="0" anchor="ctr" bIns="45700" lIns="91425" spcFirstLastPara="1" rIns="91425" wrap="square" tIns="45700">
            <a:normAutofit/>
          </a:bodyPr>
          <a:lstStyle/>
          <a:p>
            <a:pPr indent="-165100" lvl="0" marL="342900" marR="0" rtl="0" algn="l">
              <a:lnSpc>
                <a:spcPct val="90000"/>
              </a:lnSpc>
              <a:spcBef>
                <a:spcPts val="0"/>
              </a:spcBef>
              <a:spcAft>
                <a:spcPts val="0"/>
              </a:spcAft>
              <a:buClr>
                <a:schemeClr val="dk1"/>
              </a:buClr>
              <a:buSzPts val="1000"/>
              <a:buFont typeface="Arial"/>
              <a:buNone/>
            </a:pPr>
            <a:r>
              <a:t/>
            </a:r>
            <a:endParaRPr b="0" i="0" sz="1000" u="none" cap="none" strike="noStrike">
              <a:solidFill>
                <a:schemeClr val="lt1"/>
              </a:solidFill>
              <a:latin typeface="Calibri"/>
              <a:ea typeface="Calibri"/>
              <a:cs typeface="Calibri"/>
              <a:sym typeface="Calibri"/>
            </a:endParaRPr>
          </a:p>
        </p:txBody>
      </p:sp>
      <p:pic>
        <p:nvPicPr>
          <p:cNvPr descr="Logotipo&#10;&#10;Descripción generada automáticamente" id="125" name="Google Shape;125;p3"/>
          <p:cNvPicPr preferRelativeResize="0"/>
          <p:nvPr>
            <p:ph idx="1" type="body"/>
          </p:nvPr>
        </p:nvPicPr>
        <p:blipFill rotWithShape="1">
          <a:blip r:embed="rId3">
            <a:alphaModFix/>
          </a:blip>
          <a:srcRect b="0" l="0" r="0" t="0"/>
          <a:stretch/>
        </p:blipFill>
        <p:spPr>
          <a:xfrm>
            <a:off x="10469310" y="6024685"/>
            <a:ext cx="1362791" cy="480384"/>
          </a:xfrm>
          <a:prstGeom prst="rect">
            <a:avLst/>
          </a:prstGeom>
          <a:noFill/>
          <a:ln>
            <a:noFill/>
          </a:ln>
        </p:spPr>
      </p:pic>
      <p:sp>
        <p:nvSpPr>
          <p:cNvPr id="126" name="Google Shape;126;p3"/>
          <p:cNvSpPr txBox="1"/>
          <p:nvPr/>
        </p:nvSpPr>
        <p:spPr>
          <a:xfrm>
            <a:off x="4038600" y="4884873"/>
            <a:ext cx="7188300" cy="1292100"/>
          </a:xfrm>
          <a:prstGeom prst="rect">
            <a:avLst/>
          </a:prstGeom>
          <a:noFill/>
          <a:ln>
            <a:noFill/>
          </a:ln>
        </p:spPr>
        <p:txBody>
          <a:bodyPr anchorCtr="0" anchor="t" bIns="45700" lIns="91425" spcFirstLastPara="1" rIns="91425" wrap="square" tIns="45700">
            <a:normAutofit/>
          </a:bodyPr>
          <a:lstStyle/>
          <a:p>
            <a:pPr indent="107950" lvl="0" marL="0" marR="0" rtl="0" algn="l">
              <a:lnSpc>
                <a:spcPct val="90000"/>
              </a:lnSpc>
              <a:spcBef>
                <a:spcPts val="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graphicFrame>
        <p:nvGraphicFramePr>
          <p:cNvPr id="127" name="Google Shape;127;p3"/>
          <p:cNvGraphicFramePr/>
          <p:nvPr/>
        </p:nvGraphicFramePr>
        <p:xfrm>
          <a:off x="8224050" y="2891075"/>
          <a:ext cx="3000000" cy="3000000"/>
        </p:xfrm>
        <a:graphic>
          <a:graphicData uri="http://schemas.openxmlformats.org/drawingml/2006/table">
            <a:tbl>
              <a:tblPr>
                <a:noFill/>
                <a:tableStyleId>{628BDC02-2858-4643-99BD-4EA31E28D2A5}</a:tableStyleId>
              </a:tblPr>
              <a:tblGrid>
                <a:gridCol w="1710475"/>
                <a:gridCol w="1710475"/>
              </a:tblGrid>
              <a:tr h="675425">
                <a:tc>
                  <a:txBody>
                    <a:bodyPr/>
                    <a:lstStyle/>
                    <a:p>
                      <a:pPr indent="0" lvl="0" marL="0" marR="0" rtl="0" algn="ctr">
                        <a:lnSpc>
                          <a:spcPct val="100000"/>
                        </a:lnSpc>
                        <a:spcBef>
                          <a:spcPts val="0"/>
                        </a:spcBef>
                        <a:spcAft>
                          <a:spcPts val="0"/>
                        </a:spcAft>
                        <a:buClr>
                          <a:srgbClr val="000000"/>
                        </a:buClr>
                        <a:buSzPts val="1500"/>
                        <a:buFont typeface="Arial"/>
                        <a:buNone/>
                      </a:pPr>
                      <a:r>
                        <a:rPr b="1" lang="en-US" sz="1500">
                          <a:latin typeface="Calibri"/>
                          <a:ea typeface="Calibri"/>
                          <a:cs typeface="Calibri"/>
                          <a:sym typeface="Calibri"/>
                        </a:rPr>
                        <a:t>FORÇAS</a:t>
                      </a:r>
                      <a:endParaRPr sz="1500" u="none" cap="none" strike="noStrike">
                        <a:latin typeface="Calibri"/>
                        <a:ea typeface="Calibri"/>
                        <a:cs typeface="Calibri"/>
                        <a:sym typeface="Calibri"/>
                      </a:endParaRPr>
                    </a:p>
                  </a:txBody>
                  <a:tcPr marT="0" marB="0" marR="91425" marL="91425" anchor="ctr">
                    <a:lnL cap="flat" cmpd="sng" w="76200">
                      <a:solidFill>
                        <a:srgbClr val="D9D9D9"/>
                      </a:solidFill>
                      <a:prstDash val="solid"/>
                      <a:round/>
                      <a:headEnd len="sm" w="sm" type="none"/>
                      <a:tailEnd len="sm" w="sm" type="none"/>
                    </a:lnL>
                    <a:lnR cap="flat" cmpd="sng" w="76200">
                      <a:solidFill>
                        <a:srgbClr val="D9D9D9"/>
                      </a:solidFill>
                      <a:prstDash val="solid"/>
                      <a:round/>
                      <a:headEnd len="sm" w="sm" type="none"/>
                      <a:tailEnd len="sm" w="sm" type="none"/>
                    </a:lnR>
                    <a:lnT cap="flat" cmpd="sng" w="76200">
                      <a:solidFill>
                        <a:srgbClr val="D9D9D9"/>
                      </a:solidFill>
                      <a:prstDash val="solid"/>
                      <a:round/>
                      <a:headEnd len="sm" w="sm" type="none"/>
                      <a:tailEnd len="sm" w="sm" type="none"/>
                    </a:lnT>
                    <a:lnB cap="flat" cmpd="sng" w="76200">
                      <a:solidFill>
                        <a:srgbClr val="D9D9D9"/>
                      </a:solidFill>
                      <a:prstDash val="solid"/>
                      <a:round/>
                      <a:headEnd len="sm" w="sm" type="none"/>
                      <a:tailEnd len="sm" w="sm" type="none"/>
                    </a:lnB>
                    <a:solidFill>
                      <a:srgbClr val="B7B7B7"/>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dk1"/>
                          </a:solidFill>
                          <a:latin typeface="Calibri"/>
                          <a:ea typeface="Calibri"/>
                          <a:cs typeface="Calibri"/>
                          <a:sym typeface="Calibri"/>
                        </a:rPr>
                        <a:t>FRAQUEZAS</a:t>
                      </a:r>
                      <a:endParaRPr b="1" sz="1500" u="none" cap="none" strike="noStrike">
                        <a:solidFill>
                          <a:schemeClr val="dk1"/>
                        </a:solidFill>
                        <a:latin typeface="Calibri"/>
                        <a:ea typeface="Calibri"/>
                        <a:cs typeface="Calibri"/>
                        <a:sym typeface="Calibri"/>
                      </a:endParaRPr>
                    </a:p>
                  </a:txBody>
                  <a:tcPr marT="0" marB="0" marR="91425" marL="91425" anchor="ctr">
                    <a:lnL cap="flat" cmpd="sng" w="76200">
                      <a:solidFill>
                        <a:srgbClr val="D9D9D9"/>
                      </a:solidFill>
                      <a:prstDash val="solid"/>
                      <a:round/>
                      <a:headEnd len="sm" w="sm" type="none"/>
                      <a:tailEnd len="sm" w="sm" type="none"/>
                    </a:lnL>
                    <a:lnR cap="flat" cmpd="sng" w="76200">
                      <a:solidFill>
                        <a:srgbClr val="D9D9D9"/>
                      </a:solidFill>
                      <a:prstDash val="solid"/>
                      <a:round/>
                      <a:headEnd len="sm" w="sm" type="none"/>
                      <a:tailEnd len="sm" w="sm" type="none"/>
                    </a:lnR>
                    <a:lnT cap="flat" cmpd="sng" w="76200">
                      <a:solidFill>
                        <a:srgbClr val="D9D9D9"/>
                      </a:solidFill>
                      <a:prstDash val="solid"/>
                      <a:round/>
                      <a:headEnd len="sm" w="sm" type="none"/>
                      <a:tailEnd len="sm" w="sm" type="none"/>
                    </a:lnT>
                    <a:lnB cap="flat" cmpd="sng" w="76200">
                      <a:solidFill>
                        <a:srgbClr val="D9D9D9"/>
                      </a:solidFill>
                      <a:prstDash val="solid"/>
                      <a:round/>
                      <a:headEnd len="sm" w="sm" type="none"/>
                      <a:tailEnd len="sm" w="sm" type="none"/>
                    </a:lnB>
                    <a:solidFill>
                      <a:srgbClr val="B7B7B7"/>
                    </a:solidFill>
                  </a:tcPr>
                </a:tc>
              </a:tr>
              <a:tr h="616675">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solidFill>
                            <a:schemeClr val="dk1"/>
                          </a:solidFill>
                          <a:latin typeface="Calibri"/>
                          <a:ea typeface="Calibri"/>
                          <a:cs typeface="Calibri"/>
                          <a:sym typeface="Calibri"/>
                        </a:rPr>
                        <a:t>OP</a:t>
                      </a:r>
                      <a:r>
                        <a:rPr b="1" lang="en-US" sz="1500">
                          <a:solidFill>
                            <a:schemeClr val="dk1"/>
                          </a:solidFill>
                          <a:latin typeface="Calibri"/>
                          <a:ea typeface="Calibri"/>
                          <a:cs typeface="Calibri"/>
                          <a:sym typeface="Calibri"/>
                        </a:rPr>
                        <a:t>ORTUNIDADES</a:t>
                      </a:r>
                      <a:endParaRPr b="1" sz="1500" u="none" cap="none" strike="noStrike">
                        <a:solidFill>
                          <a:schemeClr val="dk1"/>
                        </a:solidFill>
                        <a:latin typeface="Calibri"/>
                        <a:ea typeface="Calibri"/>
                        <a:cs typeface="Calibri"/>
                        <a:sym typeface="Calibri"/>
                      </a:endParaRPr>
                    </a:p>
                  </a:txBody>
                  <a:tcPr marT="0" marB="0" marR="91425" marL="91425" anchor="ctr">
                    <a:lnL cap="flat" cmpd="sng" w="76200">
                      <a:solidFill>
                        <a:srgbClr val="D9D9D9"/>
                      </a:solidFill>
                      <a:prstDash val="solid"/>
                      <a:round/>
                      <a:headEnd len="sm" w="sm" type="none"/>
                      <a:tailEnd len="sm" w="sm" type="none"/>
                    </a:lnL>
                    <a:lnR cap="flat" cmpd="sng" w="76200">
                      <a:solidFill>
                        <a:srgbClr val="D9D9D9"/>
                      </a:solidFill>
                      <a:prstDash val="solid"/>
                      <a:round/>
                      <a:headEnd len="sm" w="sm" type="none"/>
                      <a:tailEnd len="sm" w="sm" type="none"/>
                    </a:lnR>
                    <a:lnT cap="flat" cmpd="sng" w="76200">
                      <a:solidFill>
                        <a:srgbClr val="D9D9D9"/>
                      </a:solidFill>
                      <a:prstDash val="solid"/>
                      <a:round/>
                      <a:headEnd len="sm" w="sm" type="none"/>
                      <a:tailEnd len="sm" w="sm" type="none"/>
                    </a:lnT>
                    <a:lnB cap="flat" cmpd="sng" w="76200">
                      <a:solidFill>
                        <a:srgbClr val="D9D9D9"/>
                      </a:solidFill>
                      <a:prstDash val="solid"/>
                      <a:round/>
                      <a:headEnd len="sm" w="sm" type="none"/>
                      <a:tailEnd len="sm" w="sm" type="none"/>
                    </a:lnB>
                    <a:solidFill>
                      <a:srgbClr val="B7B7B7"/>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a:solidFill>
                            <a:schemeClr val="dk1"/>
                          </a:solidFill>
                          <a:latin typeface="Calibri"/>
                          <a:ea typeface="Calibri"/>
                          <a:cs typeface="Calibri"/>
                          <a:sym typeface="Calibri"/>
                        </a:rPr>
                        <a:t>AMEAÇAS</a:t>
                      </a:r>
                      <a:endParaRPr b="1" sz="1500" u="none" cap="none" strike="noStrike">
                        <a:solidFill>
                          <a:schemeClr val="dk1"/>
                        </a:solidFill>
                        <a:latin typeface="Calibri"/>
                        <a:ea typeface="Calibri"/>
                        <a:cs typeface="Calibri"/>
                        <a:sym typeface="Calibri"/>
                      </a:endParaRPr>
                    </a:p>
                  </a:txBody>
                  <a:tcPr marT="0" marB="0" marR="91425" marL="91425" anchor="ctr">
                    <a:lnL cap="flat" cmpd="sng" w="76200">
                      <a:solidFill>
                        <a:srgbClr val="D9D9D9"/>
                      </a:solidFill>
                      <a:prstDash val="solid"/>
                      <a:round/>
                      <a:headEnd len="sm" w="sm" type="none"/>
                      <a:tailEnd len="sm" w="sm" type="none"/>
                    </a:lnL>
                    <a:lnR cap="flat" cmpd="sng" w="76200">
                      <a:solidFill>
                        <a:srgbClr val="D9D9D9"/>
                      </a:solidFill>
                      <a:prstDash val="solid"/>
                      <a:round/>
                      <a:headEnd len="sm" w="sm" type="none"/>
                      <a:tailEnd len="sm" w="sm" type="none"/>
                    </a:lnR>
                    <a:lnT cap="flat" cmpd="sng" w="76200">
                      <a:solidFill>
                        <a:srgbClr val="D9D9D9"/>
                      </a:solidFill>
                      <a:prstDash val="solid"/>
                      <a:round/>
                      <a:headEnd len="sm" w="sm" type="none"/>
                      <a:tailEnd len="sm" w="sm" type="none"/>
                    </a:lnT>
                    <a:lnB cap="flat" cmpd="sng" w="76200">
                      <a:solidFill>
                        <a:srgbClr val="D9D9D9"/>
                      </a:solidFill>
                      <a:prstDash val="solid"/>
                      <a:round/>
                      <a:headEnd len="sm" w="sm" type="none"/>
                      <a:tailEnd len="sm" w="sm" type="none"/>
                    </a:lnB>
                    <a:solidFill>
                      <a:srgbClr val="B7B7B7"/>
                    </a:solidFill>
                  </a:tcPr>
                </a:tc>
              </a:tr>
            </a:tbl>
          </a:graphicData>
        </a:graphic>
      </p:graphicFrame>
      <p:sp>
        <p:nvSpPr>
          <p:cNvPr id="128" name="Google Shape;128;p3"/>
          <p:cNvSpPr/>
          <p:nvPr>
            <p:ph type="title"/>
          </p:nvPr>
        </p:nvSpPr>
        <p:spPr>
          <a:xfrm>
            <a:off x="1172700" y="9350"/>
            <a:ext cx="6436500" cy="5773800"/>
          </a:xfrm>
          <a:prstGeom prst="ellipse">
            <a:avLst/>
          </a:prstGeom>
          <a:noFill/>
          <a:ln>
            <a:noFill/>
          </a:ln>
        </p:spPr>
        <p:txBody>
          <a:bodyPr anchorCtr="0" anchor="t" bIns="45700" lIns="91425" spcFirstLastPara="1" rIns="91425" wrap="square" tIns="45700">
            <a:normAutofit fontScale="90000"/>
          </a:bodyPr>
          <a:lstStyle/>
          <a:p>
            <a:pPr indent="0" lvl="0" marL="0" marR="0" rtl="0" algn="just">
              <a:lnSpc>
                <a:spcPct val="90000"/>
              </a:lnSpc>
              <a:spcBef>
                <a:spcPts val="0"/>
              </a:spcBef>
              <a:spcAft>
                <a:spcPts val="0"/>
              </a:spcAft>
              <a:buClr>
                <a:schemeClr val="dk1"/>
              </a:buClr>
              <a:buSzPct val="84804"/>
              <a:buFont typeface="Calibri"/>
              <a:buNone/>
            </a:pPr>
            <a:r>
              <a:rPr b="1" lang="en-US" sz="2439">
                <a:solidFill>
                  <a:schemeClr val="dk1"/>
                </a:solidFill>
                <a:latin typeface="Calibri"/>
                <a:ea typeface="Calibri"/>
                <a:cs typeface="Calibri"/>
                <a:sym typeface="Calibri"/>
              </a:rPr>
              <a:t> </a:t>
            </a:r>
            <a:r>
              <a:rPr b="1" lang="en-US" sz="2439">
                <a:solidFill>
                  <a:srgbClr val="222222"/>
                </a:solidFill>
                <a:latin typeface="Calibri"/>
                <a:ea typeface="Calibri"/>
                <a:cs typeface="Calibri"/>
                <a:sym typeface="Calibri"/>
              </a:rPr>
              <a:t>Introdu</a:t>
            </a:r>
            <a:r>
              <a:rPr b="1" lang="en-US" sz="2439">
                <a:solidFill>
                  <a:srgbClr val="222222"/>
                </a:solidFill>
              </a:rPr>
              <a:t>ção</a:t>
            </a:r>
            <a:br>
              <a:rPr lang="en-US" sz="2160">
                <a:latin typeface="Calibri"/>
                <a:ea typeface="Calibri"/>
                <a:cs typeface="Calibri"/>
                <a:sym typeface="Calibri"/>
              </a:rPr>
            </a:br>
            <a:endParaRPr b="1" sz="2070">
              <a:solidFill>
                <a:schemeClr val="dk1"/>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ct val="60446"/>
              <a:buFont typeface="Arial"/>
              <a:buNone/>
            </a:pPr>
            <a:r>
              <a:rPr lang="en-US" sz="1819"/>
              <a:t>Se está a iniciar um novo negócio ou a desenvolver uma ideia? Sabe quais são os seus pontos fortes e fracos, ou as suas oportunidades e ameaças?</a:t>
            </a:r>
            <a:endParaRPr sz="1819"/>
          </a:p>
          <a:p>
            <a:pPr indent="0" lvl="0" marL="0" marR="0" rtl="0" algn="just">
              <a:lnSpc>
                <a:spcPct val="90000"/>
              </a:lnSpc>
              <a:spcBef>
                <a:spcPts val="0"/>
              </a:spcBef>
              <a:spcAft>
                <a:spcPts val="0"/>
              </a:spcAft>
              <a:buClr>
                <a:schemeClr val="dk1"/>
              </a:buClr>
              <a:buSzPct val="60446"/>
              <a:buFont typeface="Arial"/>
              <a:buNone/>
            </a:pPr>
            <a:r>
              <a:t/>
            </a:r>
            <a:endParaRPr sz="1819"/>
          </a:p>
          <a:p>
            <a:pPr indent="0" lvl="0" marL="0" marR="0" rtl="0" algn="just">
              <a:lnSpc>
                <a:spcPct val="90000"/>
              </a:lnSpc>
              <a:spcBef>
                <a:spcPts val="0"/>
              </a:spcBef>
              <a:spcAft>
                <a:spcPts val="0"/>
              </a:spcAft>
              <a:buClr>
                <a:schemeClr val="dk1"/>
              </a:buClr>
              <a:buSzPct val="60446"/>
              <a:buFont typeface="Arial"/>
              <a:buNone/>
            </a:pPr>
            <a:r>
              <a:rPr lang="en-US" sz="1819"/>
              <a:t>A análise SWOT é uma técnica para avaliar o desempenho, a concorrência, o risco e o potencial de uma empresa, bem como de uma parte de uma empresa, de uma divisão de produto ou também de você mesmo!</a:t>
            </a:r>
            <a:endParaRPr sz="1819"/>
          </a:p>
          <a:p>
            <a:pPr indent="0" lvl="0" marL="0" marR="0" rtl="0" algn="just">
              <a:lnSpc>
                <a:spcPct val="90000"/>
              </a:lnSpc>
              <a:spcBef>
                <a:spcPts val="0"/>
              </a:spcBef>
              <a:spcAft>
                <a:spcPts val="0"/>
              </a:spcAft>
              <a:buClr>
                <a:schemeClr val="dk1"/>
              </a:buClr>
              <a:buSzPct val="60446"/>
              <a:buFont typeface="Arial"/>
              <a:buNone/>
            </a:pPr>
            <a:r>
              <a:t/>
            </a:r>
            <a:endParaRPr sz="1819"/>
          </a:p>
          <a:p>
            <a:pPr indent="0" lvl="0" marL="0" marR="0" rtl="0" algn="just">
              <a:lnSpc>
                <a:spcPct val="90000"/>
              </a:lnSpc>
              <a:spcBef>
                <a:spcPts val="0"/>
              </a:spcBef>
              <a:spcAft>
                <a:spcPts val="0"/>
              </a:spcAft>
              <a:buClr>
                <a:schemeClr val="dk1"/>
              </a:buClr>
              <a:buSzPct val="60446"/>
              <a:buFont typeface="Arial"/>
              <a:buNone/>
            </a:pPr>
            <a:r>
              <a:rPr lang="en-US" sz="1819"/>
              <a:t>Embora simples, uma análise SWOT é uma ferramenta poderosa para ajudá-lo a identificar oportunidades competitivas de melhoria. Ele ajuda você a melhorar sua equipe e negócios, mantendo-se à frente das tendências do mercado.</a:t>
            </a:r>
            <a:endParaRPr sz="1819"/>
          </a:p>
          <a:p>
            <a:pPr indent="0" lvl="0" marL="0" marR="0" rtl="0" algn="just">
              <a:lnSpc>
                <a:spcPct val="90000"/>
              </a:lnSpc>
              <a:spcBef>
                <a:spcPts val="0"/>
              </a:spcBef>
              <a:spcAft>
                <a:spcPts val="0"/>
              </a:spcAft>
              <a:buClr>
                <a:schemeClr val="dk1"/>
              </a:buClr>
              <a:buSzPct val="60446"/>
              <a:buFont typeface="Arial"/>
              <a:buNone/>
            </a:pPr>
            <a:r>
              <a:t/>
            </a:r>
            <a:endParaRPr sz="1819"/>
          </a:p>
          <a:p>
            <a:pPr indent="0" lvl="0" marL="0" marR="0" rtl="0" algn="just">
              <a:lnSpc>
                <a:spcPct val="90000"/>
              </a:lnSpc>
              <a:spcBef>
                <a:spcPts val="0"/>
              </a:spcBef>
              <a:spcAft>
                <a:spcPts val="0"/>
              </a:spcAft>
              <a:buClr>
                <a:schemeClr val="dk1"/>
              </a:buClr>
              <a:buSzPct val="60446"/>
              <a:buFont typeface="Arial"/>
              <a:buNone/>
            </a:pPr>
            <a:r>
              <a:rPr lang="en-US" sz="1819"/>
              <a:t>Usando dados internos e externos, a técnica pode direcionar as empresas para as estratégias com maior probabilidade de sucesso e para longe daquelas nas quais elas foram ou provavelmente serão menos bem-sucedidas.</a:t>
            </a:r>
            <a:endParaRPr sz="1819"/>
          </a:p>
        </p:txBody>
      </p:sp>
      <p:sp>
        <p:nvSpPr>
          <p:cNvPr id="129" name="Google Shape;129;p3"/>
          <p:cNvSpPr txBox="1"/>
          <p:nvPr/>
        </p:nvSpPr>
        <p:spPr>
          <a:xfrm>
            <a:off x="8491525" y="2336175"/>
            <a:ext cx="2886000" cy="480300"/>
          </a:xfrm>
          <a:prstGeom prst="rect">
            <a:avLst/>
          </a:prstGeom>
          <a:noFill/>
          <a:ln>
            <a:noFill/>
          </a:ln>
        </p:spPr>
        <p:txBody>
          <a:bodyPr anchorCtr="0" anchor="ctr" bIns="45700" lIns="91425" spcFirstLastPara="1" rIns="91425" wrap="square" tIns="45700">
            <a:normAutofit fontScale="85000"/>
          </a:bodyPr>
          <a:lstStyle/>
          <a:p>
            <a:pPr indent="0" lvl="0" marL="0" marR="0" rtl="0" algn="ctr">
              <a:lnSpc>
                <a:spcPct val="90000"/>
              </a:lnSpc>
              <a:spcBef>
                <a:spcPts val="0"/>
              </a:spcBef>
              <a:spcAft>
                <a:spcPts val="0"/>
              </a:spcAft>
              <a:buClr>
                <a:schemeClr val="dk1"/>
              </a:buClr>
              <a:buSzPct val="41666"/>
              <a:buFont typeface="Arial"/>
              <a:buNone/>
            </a:pPr>
            <a:r>
              <a:rPr b="1" lang="en-US" sz="2400">
                <a:solidFill>
                  <a:schemeClr val="dk1"/>
                </a:solidFill>
                <a:latin typeface="Calibri"/>
                <a:ea typeface="Calibri"/>
                <a:cs typeface="Calibri"/>
                <a:sym typeface="Calibri"/>
              </a:rPr>
              <a:t>MATRIZ ANÁLISE </a:t>
            </a:r>
            <a:r>
              <a:rPr b="1" i="0" lang="en-US" sz="2400" u="none" cap="none" strike="noStrike">
                <a:solidFill>
                  <a:schemeClr val="dk1"/>
                </a:solidFill>
                <a:latin typeface="Calibri"/>
                <a:ea typeface="Calibri"/>
                <a:cs typeface="Calibri"/>
                <a:sym typeface="Calibri"/>
              </a:rPr>
              <a:t>SWOT</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4"/>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4"/>
          <p:cNvSpPr/>
          <p:nvPr>
            <p:ph type="title"/>
          </p:nvPr>
        </p:nvSpPr>
        <p:spPr>
          <a:xfrm>
            <a:off x="411150" y="-76000"/>
            <a:ext cx="11369700" cy="6372600"/>
          </a:xfrm>
          <a:prstGeom prst="ellipse">
            <a:avLst/>
          </a:prstGeom>
          <a:noFill/>
          <a:ln>
            <a:noFill/>
          </a:ln>
        </p:spPr>
        <p:txBody>
          <a:bodyPr anchorCtr="0" anchor="t" bIns="45700" lIns="91425" spcFirstLastPara="1" rIns="91425" wrap="square" tIns="45700">
            <a:normAutofit fontScale="90000"/>
          </a:bodyPr>
          <a:lstStyle/>
          <a:p>
            <a:pPr indent="0" lvl="0" marL="0" marR="0" rtl="0" algn="just">
              <a:lnSpc>
                <a:spcPct val="90000"/>
              </a:lnSpc>
              <a:spcBef>
                <a:spcPts val="0"/>
              </a:spcBef>
              <a:spcAft>
                <a:spcPts val="0"/>
              </a:spcAft>
              <a:buClr>
                <a:schemeClr val="dk1"/>
              </a:buClr>
              <a:buSzPct val="88461"/>
              <a:buFont typeface="Calibri"/>
              <a:buNone/>
            </a:pPr>
            <a:r>
              <a:rPr b="1" lang="en-US" sz="2340">
                <a:solidFill>
                  <a:schemeClr val="dk1"/>
                </a:solidFill>
                <a:latin typeface="Calibri"/>
                <a:ea typeface="Calibri"/>
                <a:cs typeface="Calibri"/>
                <a:sym typeface="Calibri"/>
              </a:rPr>
              <a:t> </a:t>
            </a:r>
            <a:r>
              <a:rPr b="1" lang="en-US" sz="3100">
                <a:solidFill>
                  <a:srgbClr val="222222"/>
                </a:solidFill>
              </a:rPr>
              <a:t>Características da análise SWOT</a:t>
            </a:r>
            <a:endParaRPr b="1" sz="3100">
              <a:solidFill>
                <a:srgbClr val="222222"/>
              </a:solidFill>
            </a:endParaRPr>
          </a:p>
          <a:p>
            <a:pPr indent="0" lvl="0" marL="0" marR="0" rtl="0" algn="just">
              <a:lnSpc>
                <a:spcPct val="90000"/>
              </a:lnSpc>
              <a:spcBef>
                <a:spcPts val="0"/>
              </a:spcBef>
              <a:spcAft>
                <a:spcPts val="0"/>
              </a:spcAft>
              <a:buClr>
                <a:schemeClr val="dk1"/>
              </a:buClr>
              <a:buSzPct val="84839"/>
              <a:buFont typeface="Calibri"/>
              <a:buNone/>
            </a:pPr>
            <a:r>
              <a:t/>
            </a:r>
            <a:endParaRPr b="1" sz="2439">
              <a:solidFill>
                <a:srgbClr val="222222"/>
              </a:solidFill>
            </a:endParaRPr>
          </a:p>
          <a:p>
            <a:pPr indent="0" lvl="0" marL="0" marR="0" rtl="0" algn="just">
              <a:lnSpc>
                <a:spcPct val="100000"/>
              </a:lnSpc>
              <a:spcBef>
                <a:spcPts val="0"/>
              </a:spcBef>
              <a:spcAft>
                <a:spcPts val="0"/>
              </a:spcAft>
              <a:buNone/>
            </a:pPr>
            <a:r>
              <a:rPr lang="en-US" sz="1761">
                <a:solidFill>
                  <a:schemeClr val="dk1"/>
                </a:solidFill>
                <a:latin typeface="Calibri"/>
                <a:ea typeface="Calibri"/>
                <a:cs typeface="Calibri"/>
                <a:sym typeface="Calibri"/>
              </a:rPr>
              <a:t>A análise SWOT é uma estrutura para identificar e analisar os pontos fortes, fracos, oportunidades e ameaças de uma organização. É por isso que o chamamos de SWOT, por sua sigla. SWOT analisa o ambiente interno e externo e os fatores que podem impactar a viabilidade de uma decisão.</a:t>
            </a:r>
            <a:endParaRPr sz="165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650"/>
          </a:p>
          <a:p>
            <a:pPr indent="-322897" lvl="0" marL="457200" marR="0" rtl="0" algn="just">
              <a:lnSpc>
                <a:spcPct val="100000"/>
              </a:lnSpc>
              <a:spcBef>
                <a:spcPts val="0"/>
              </a:spcBef>
              <a:spcAft>
                <a:spcPts val="0"/>
              </a:spcAft>
              <a:buClr>
                <a:schemeClr val="dk1"/>
              </a:buClr>
              <a:buSzPct val="100000"/>
              <a:buFont typeface="Calibri"/>
              <a:buChar char="➔"/>
            </a:pPr>
            <a:r>
              <a:rPr lang="en-US" sz="1650">
                <a:solidFill>
                  <a:schemeClr val="dk1"/>
                </a:solidFill>
                <a:latin typeface="Calibri"/>
                <a:ea typeface="Calibri"/>
                <a:cs typeface="Calibri"/>
                <a:sym typeface="Calibri"/>
              </a:rPr>
              <a:t>Ao analisar os pontos fortes de sua organização, pergunte-se:</a:t>
            </a:r>
            <a:endParaRPr sz="1650">
              <a:solidFill>
                <a:schemeClr val="dk1"/>
              </a:solidFill>
              <a:latin typeface="Calibri"/>
              <a:ea typeface="Calibri"/>
              <a:cs typeface="Calibri"/>
              <a:sym typeface="Calibri"/>
            </a:endParaRPr>
          </a:p>
          <a:p>
            <a:pPr indent="-322897" lvl="1" marL="914400" marR="0" rtl="0" algn="just">
              <a:lnSpc>
                <a:spcPct val="100000"/>
              </a:lnSpc>
              <a:spcBef>
                <a:spcPts val="0"/>
              </a:spcBef>
              <a:spcAft>
                <a:spcPts val="0"/>
              </a:spcAft>
              <a:buClr>
                <a:schemeClr val="dk1"/>
              </a:buClr>
              <a:buSzPct val="100000"/>
              <a:buFont typeface="Calibri"/>
              <a:buChar char="◆"/>
            </a:pPr>
            <a:r>
              <a:rPr lang="en-US" sz="1650">
                <a:solidFill>
                  <a:schemeClr val="dk1"/>
                </a:solidFill>
                <a:latin typeface="Calibri"/>
                <a:ea typeface="Calibri"/>
                <a:cs typeface="Calibri"/>
                <a:sym typeface="Calibri"/>
              </a:rPr>
              <a:t>O que fazemos bem? Ou, melhor ainda: o que fazemos de melhor?</a:t>
            </a:r>
            <a:endParaRPr sz="1650">
              <a:solidFill>
                <a:schemeClr val="dk1"/>
              </a:solidFill>
              <a:latin typeface="Calibri"/>
              <a:ea typeface="Calibri"/>
              <a:cs typeface="Calibri"/>
              <a:sym typeface="Calibri"/>
            </a:endParaRPr>
          </a:p>
          <a:p>
            <a:pPr indent="-322897" lvl="1" marL="914400" marR="0" rtl="0" algn="just">
              <a:lnSpc>
                <a:spcPct val="100000"/>
              </a:lnSpc>
              <a:spcBef>
                <a:spcPts val="0"/>
              </a:spcBef>
              <a:spcAft>
                <a:spcPts val="0"/>
              </a:spcAft>
              <a:buClr>
                <a:schemeClr val="dk1"/>
              </a:buClr>
              <a:buSzPct val="100000"/>
              <a:buFont typeface="Calibri"/>
              <a:buChar char="◆"/>
            </a:pPr>
            <a:r>
              <a:rPr lang="en-US" sz="1650">
                <a:solidFill>
                  <a:schemeClr val="dk1"/>
                </a:solidFill>
                <a:latin typeface="Calibri"/>
                <a:ea typeface="Calibri"/>
                <a:cs typeface="Calibri"/>
                <a:sym typeface="Calibri"/>
              </a:rPr>
              <a:t>O que nosso público-alvo gosta em nossa organização?</a:t>
            </a:r>
            <a:endParaRPr sz="1650">
              <a:solidFill>
                <a:schemeClr val="dk1"/>
              </a:solidFill>
              <a:latin typeface="Calibri"/>
              <a:ea typeface="Calibri"/>
              <a:cs typeface="Calibri"/>
              <a:sym typeface="Calibri"/>
            </a:endParaRPr>
          </a:p>
          <a:p>
            <a:pPr indent="-322897" lvl="0" marL="457200" marR="0" rtl="0" algn="just">
              <a:lnSpc>
                <a:spcPct val="100000"/>
              </a:lnSpc>
              <a:spcBef>
                <a:spcPts val="0"/>
              </a:spcBef>
              <a:spcAft>
                <a:spcPts val="0"/>
              </a:spcAft>
              <a:buClr>
                <a:schemeClr val="dk1"/>
              </a:buClr>
              <a:buSzPct val="100000"/>
              <a:buFont typeface="Calibri"/>
              <a:buChar char="➔"/>
            </a:pPr>
            <a:r>
              <a:rPr lang="en-US" sz="1650">
                <a:solidFill>
                  <a:schemeClr val="dk1"/>
                </a:solidFill>
                <a:latin typeface="Calibri"/>
                <a:ea typeface="Calibri"/>
                <a:cs typeface="Calibri"/>
                <a:sym typeface="Calibri"/>
              </a:rPr>
              <a:t>Para identificar os pontos fracos da empresa, pergunte-se:</a:t>
            </a:r>
            <a:endParaRPr sz="1650">
              <a:solidFill>
                <a:schemeClr val="dk1"/>
              </a:solidFill>
              <a:latin typeface="Calibri"/>
              <a:ea typeface="Calibri"/>
              <a:cs typeface="Calibri"/>
              <a:sym typeface="Calibri"/>
            </a:endParaRPr>
          </a:p>
          <a:p>
            <a:pPr indent="-322897" lvl="1" marL="914400" marR="0" rtl="0" algn="just">
              <a:lnSpc>
                <a:spcPct val="100000"/>
              </a:lnSpc>
              <a:spcBef>
                <a:spcPts val="0"/>
              </a:spcBef>
              <a:spcAft>
                <a:spcPts val="0"/>
              </a:spcAft>
              <a:buSzPct val="100000"/>
              <a:buChar char="◆"/>
            </a:pPr>
            <a:r>
              <a:rPr lang="en-US" sz="1650">
                <a:solidFill>
                  <a:schemeClr val="dk1"/>
                </a:solidFill>
                <a:latin typeface="Calibri"/>
                <a:ea typeface="Calibri"/>
                <a:cs typeface="Calibri"/>
                <a:sym typeface="Calibri"/>
              </a:rPr>
              <a:t>Quais iniciativas estão tendo baixo desempenho e por quê?</a:t>
            </a:r>
            <a:endParaRPr sz="1650">
              <a:solidFill>
                <a:schemeClr val="dk1"/>
              </a:solidFill>
              <a:latin typeface="Calibri"/>
              <a:ea typeface="Calibri"/>
              <a:cs typeface="Calibri"/>
              <a:sym typeface="Calibri"/>
            </a:endParaRPr>
          </a:p>
          <a:p>
            <a:pPr indent="-322897" lvl="1" marL="914400" marR="0" rtl="0" algn="just">
              <a:lnSpc>
                <a:spcPct val="100000"/>
              </a:lnSpc>
              <a:spcBef>
                <a:spcPts val="0"/>
              </a:spcBef>
              <a:spcAft>
                <a:spcPts val="0"/>
              </a:spcAft>
              <a:buSzPct val="100000"/>
              <a:buChar char="◆"/>
            </a:pPr>
            <a:r>
              <a:rPr lang="en-US" sz="1650">
                <a:solidFill>
                  <a:schemeClr val="dk1"/>
                </a:solidFill>
                <a:latin typeface="Calibri"/>
                <a:ea typeface="Calibri"/>
                <a:cs typeface="Calibri"/>
                <a:sym typeface="Calibri"/>
              </a:rPr>
              <a:t>O que pode ser melhorado? Que recursos poderiam melhorar nosso desempenho?</a:t>
            </a:r>
            <a:endParaRPr sz="1650">
              <a:solidFill>
                <a:schemeClr val="dk1"/>
              </a:solidFill>
              <a:latin typeface="Calibri"/>
              <a:ea typeface="Calibri"/>
              <a:cs typeface="Calibri"/>
              <a:sym typeface="Calibri"/>
            </a:endParaRPr>
          </a:p>
          <a:p>
            <a:pPr indent="-94297" lvl="0" marL="0" marR="0" rtl="0" algn="just">
              <a:lnSpc>
                <a:spcPct val="100000"/>
              </a:lnSpc>
              <a:spcBef>
                <a:spcPts val="0"/>
              </a:spcBef>
              <a:spcAft>
                <a:spcPts val="0"/>
              </a:spcAft>
              <a:buSzPct val="100000"/>
              <a:buChar char="➔"/>
            </a:pPr>
            <a:r>
              <a:rPr lang="en-US" sz="1650"/>
              <a:t> </a:t>
            </a:r>
            <a:r>
              <a:rPr lang="en-US" sz="1650">
                <a:solidFill>
                  <a:schemeClr val="dk1"/>
                </a:solidFill>
                <a:latin typeface="Calibri"/>
                <a:ea typeface="Calibri"/>
                <a:cs typeface="Calibri"/>
                <a:sym typeface="Calibri"/>
              </a:rPr>
              <a:t>É útil considerar estas questões para encontrar oportunidades:</a:t>
            </a:r>
            <a:endParaRPr sz="1650">
              <a:solidFill>
                <a:schemeClr val="dk1"/>
              </a:solidFill>
              <a:latin typeface="Calibri"/>
              <a:ea typeface="Calibri"/>
              <a:cs typeface="Calibri"/>
              <a:sym typeface="Calibri"/>
            </a:endParaRPr>
          </a:p>
          <a:p>
            <a:pPr indent="-322897" lvl="1" marL="914400" marR="0" rtl="0" algn="just">
              <a:lnSpc>
                <a:spcPct val="100000"/>
              </a:lnSpc>
              <a:spcBef>
                <a:spcPts val="0"/>
              </a:spcBef>
              <a:spcAft>
                <a:spcPts val="0"/>
              </a:spcAft>
              <a:buSzPct val="100000"/>
              <a:buChar char="◆"/>
            </a:pPr>
            <a:r>
              <a:rPr lang="en-US" sz="1650">
                <a:solidFill>
                  <a:schemeClr val="dk1"/>
                </a:solidFill>
                <a:latin typeface="Calibri"/>
                <a:ea typeface="Calibri"/>
                <a:cs typeface="Calibri"/>
                <a:sym typeface="Calibri"/>
              </a:rPr>
              <a:t>Existem lacunas de mercado em nossos serviços? O que seus concorrentes oferecem?</a:t>
            </a:r>
            <a:endParaRPr sz="1650">
              <a:solidFill>
                <a:schemeClr val="dk1"/>
              </a:solidFill>
              <a:latin typeface="Calibri"/>
              <a:ea typeface="Calibri"/>
              <a:cs typeface="Calibri"/>
              <a:sym typeface="Calibri"/>
            </a:endParaRPr>
          </a:p>
          <a:p>
            <a:pPr indent="-322897" lvl="1" marL="914400" marR="0" rtl="0" algn="just">
              <a:lnSpc>
                <a:spcPct val="100000"/>
              </a:lnSpc>
              <a:spcBef>
                <a:spcPts val="0"/>
              </a:spcBef>
              <a:spcAft>
                <a:spcPts val="0"/>
              </a:spcAft>
              <a:buSzPct val="100000"/>
              <a:buChar char="◆"/>
            </a:pPr>
            <a:r>
              <a:rPr lang="en-US" sz="1650">
                <a:solidFill>
                  <a:schemeClr val="dk1"/>
                </a:solidFill>
                <a:latin typeface="Calibri"/>
                <a:ea typeface="Calibri"/>
                <a:cs typeface="Calibri"/>
                <a:sym typeface="Calibri"/>
              </a:rPr>
              <a:t>Quais são as nossas metas de negócios para o ano?</a:t>
            </a:r>
            <a:endParaRPr sz="1650">
              <a:solidFill>
                <a:schemeClr val="dk1"/>
              </a:solidFill>
              <a:latin typeface="Calibri"/>
              <a:ea typeface="Calibri"/>
              <a:cs typeface="Calibri"/>
              <a:sym typeface="Calibri"/>
            </a:endParaRPr>
          </a:p>
          <a:p>
            <a:pPr indent="-322897" lvl="0" marL="457200" marR="0" rtl="0" algn="just">
              <a:lnSpc>
                <a:spcPct val="100000"/>
              </a:lnSpc>
              <a:spcBef>
                <a:spcPts val="0"/>
              </a:spcBef>
              <a:spcAft>
                <a:spcPts val="0"/>
              </a:spcAft>
              <a:buClr>
                <a:schemeClr val="dk1"/>
              </a:buClr>
              <a:buSzPct val="100000"/>
              <a:buFont typeface="Calibri"/>
              <a:buChar char="➔"/>
            </a:pPr>
            <a:r>
              <a:rPr lang="en-US" sz="1650">
                <a:solidFill>
                  <a:schemeClr val="dk1"/>
                </a:solidFill>
                <a:latin typeface="Calibri"/>
                <a:ea typeface="Calibri"/>
                <a:cs typeface="Calibri"/>
                <a:sym typeface="Calibri"/>
              </a:rPr>
              <a:t>Finalmente, para identificar ameaças externas, pergunte-se:</a:t>
            </a:r>
            <a:endParaRPr sz="1650">
              <a:solidFill>
                <a:schemeClr val="dk1"/>
              </a:solidFill>
              <a:latin typeface="Calibri"/>
              <a:ea typeface="Calibri"/>
              <a:cs typeface="Calibri"/>
              <a:sym typeface="Calibri"/>
            </a:endParaRPr>
          </a:p>
          <a:p>
            <a:pPr indent="-322897" lvl="1" marL="914400" marR="0" rtl="0" algn="just">
              <a:lnSpc>
                <a:spcPct val="100000"/>
              </a:lnSpc>
              <a:spcBef>
                <a:spcPts val="0"/>
              </a:spcBef>
              <a:spcAft>
                <a:spcPts val="0"/>
              </a:spcAft>
              <a:buSzPct val="100000"/>
              <a:buChar char="◆"/>
            </a:pPr>
            <a:r>
              <a:rPr lang="en-US" sz="1650">
                <a:solidFill>
                  <a:schemeClr val="dk1"/>
                </a:solidFill>
                <a:latin typeface="Calibri"/>
                <a:ea typeface="Calibri"/>
                <a:cs typeface="Calibri"/>
                <a:sym typeface="Calibri"/>
              </a:rPr>
              <a:t>Que mudanças na indústria são motivo de preocupação?</a:t>
            </a:r>
            <a:endParaRPr sz="1650">
              <a:solidFill>
                <a:schemeClr val="dk1"/>
              </a:solidFill>
              <a:latin typeface="Calibri"/>
              <a:ea typeface="Calibri"/>
              <a:cs typeface="Calibri"/>
              <a:sym typeface="Calibri"/>
            </a:endParaRPr>
          </a:p>
          <a:p>
            <a:pPr indent="-322897" lvl="1" marL="914400" marR="0" rtl="0" algn="just">
              <a:lnSpc>
                <a:spcPct val="100000"/>
              </a:lnSpc>
              <a:spcBef>
                <a:spcPts val="0"/>
              </a:spcBef>
              <a:spcAft>
                <a:spcPts val="0"/>
              </a:spcAft>
              <a:buSzPct val="100000"/>
              <a:buChar char="◆"/>
            </a:pPr>
            <a:r>
              <a:rPr lang="en-US" sz="1650">
                <a:solidFill>
                  <a:schemeClr val="dk1"/>
                </a:solidFill>
                <a:latin typeface="Calibri"/>
                <a:ea typeface="Calibri"/>
                <a:cs typeface="Calibri"/>
                <a:sym typeface="Calibri"/>
              </a:rPr>
              <a:t>Que novas tendências de mercado estão no horizonte?</a:t>
            </a:r>
            <a:endParaRPr sz="1650">
              <a:solidFill>
                <a:schemeClr val="dk1"/>
              </a:solidFill>
              <a:latin typeface="Calibri"/>
              <a:ea typeface="Calibri"/>
              <a:cs typeface="Calibri"/>
              <a:sym typeface="Calibri"/>
            </a:endParaRPr>
          </a:p>
        </p:txBody>
      </p:sp>
      <p:grpSp>
        <p:nvGrpSpPr>
          <p:cNvPr id="137" name="Google Shape;137;p4"/>
          <p:cNvGrpSpPr/>
          <p:nvPr/>
        </p:nvGrpSpPr>
        <p:grpSpPr>
          <a:xfrm>
            <a:off x="441960" y="561256"/>
            <a:ext cx="1128382" cy="847206"/>
            <a:chOff x="7393391" y="1075612"/>
            <a:chExt cx="1128382" cy="847206"/>
          </a:xfrm>
        </p:grpSpPr>
        <p:sp>
          <p:nvSpPr>
            <p:cNvPr id="138" name="Google Shape;138;p4"/>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9" name="Google Shape;139;p4"/>
            <p:cNvSpPr/>
            <p:nvPr/>
          </p:nvSpPr>
          <p:spPr>
            <a:xfrm>
              <a:off x="7971281"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4"/>
          <p:cNvSpPr txBox="1"/>
          <p:nvPr/>
        </p:nvSpPr>
        <p:spPr>
          <a:xfrm>
            <a:off x="4945336" y="506727"/>
            <a:ext cx="6609921" cy="1526741"/>
          </a:xfrm>
          <a:prstGeom prst="rect">
            <a:avLst/>
          </a:prstGeom>
          <a:noFill/>
          <a:ln>
            <a:noFill/>
          </a:ln>
        </p:spPr>
        <p:txBody>
          <a:bodyPr anchorCtr="0" anchor="ctr" bIns="45700" lIns="91425" spcFirstLastPara="1" rIns="91425" wrap="square" tIns="45700">
            <a:normAutofit/>
          </a:bodyPr>
          <a:lstStyle/>
          <a:p>
            <a:pPr indent="-165100" lvl="0" marL="342900" marR="0" rtl="0" algn="l">
              <a:lnSpc>
                <a:spcPct val="90000"/>
              </a:lnSpc>
              <a:spcBef>
                <a:spcPts val="0"/>
              </a:spcBef>
              <a:spcAft>
                <a:spcPts val="0"/>
              </a:spcAft>
              <a:buClr>
                <a:schemeClr val="dk1"/>
              </a:buClr>
              <a:buSzPts val="1000"/>
              <a:buFont typeface="Arial"/>
              <a:buNone/>
            </a:pPr>
            <a:r>
              <a:t/>
            </a:r>
            <a:endParaRPr b="0" i="0" sz="1000" u="none" cap="none" strike="noStrike">
              <a:solidFill>
                <a:schemeClr val="lt1"/>
              </a:solidFill>
              <a:latin typeface="Calibri"/>
              <a:ea typeface="Calibri"/>
              <a:cs typeface="Calibri"/>
              <a:sym typeface="Calibri"/>
            </a:endParaRPr>
          </a:p>
        </p:txBody>
      </p:sp>
      <p:pic>
        <p:nvPicPr>
          <p:cNvPr descr="Logotipo&#10;&#10;Descripción generada automáticamente" id="141" name="Google Shape;141;p4"/>
          <p:cNvPicPr preferRelativeResize="0"/>
          <p:nvPr>
            <p:ph idx="1" type="body"/>
          </p:nvPr>
        </p:nvPicPr>
        <p:blipFill rotWithShape="1">
          <a:blip r:embed="rId3">
            <a:alphaModFix/>
          </a:blip>
          <a:srcRect b="0" l="0" r="0" t="0"/>
          <a:stretch/>
        </p:blipFill>
        <p:spPr>
          <a:xfrm>
            <a:off x="10469310" y="6024685"/>
            <a:ext cx="1362791" cy="4803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5"/>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5"/>
          <p:cNvSpPr/>
          <p:nvPr>
            <p:ph type="title"/>
          </p:nvPr>
        </p:nvSpPr>
        <p:spPr>
          <a:xfrm>
            <a:off x="356616" y="-79375"/>
            <a:ext cx="11489700" cy="5775900"/>
          </a:xfrm>
          <a:prstGeom prst="ellipse">
            <a:avLst/>
          </a:prstGeom>
          <a:noFill/>
          <a:ln>
            <a:noFill/>
          </a:ln>
        </p:spPr>
        <p:txBody>
          <a:bodyPr anchorCtr="0" anchor="t" bIns="45700" lIns="91425" spcFirstLastPara="1" rIns="91425" wrap="square" tIns="45700">
            <a:normAutofit fontScale="90000"/>
          </a:bodyPr>
          <a:lstStyle/>
          <a:p>
            <a:pPr indent="0" lvl="0" marL="0" marR="0" rtl="0" algn="l">
              <a:lnSpc>
                <a:spcPct val="100000"/>
              </a:lnSpc>
              <a:spcBef>
                <a:spcPts val="0"/>
              </a:spcBef>
              <a:spcAft>
                <a:spcPts val="0"/>
              </a:spcAft>
              <a:buClr>
                <a:schemeClr val="dk1"/>
              </a:buClr>
              <a:buSzPct val="84804"/>
              <a:buFont typeface="Calibri"/>
              <a:buNone/>
            </a:pPr>
            <a:r>
              <a:rPr b="1" lang="en-US" sz="2439">
                <a:solidFill>
                  <a:schemeClr val="dk1"/>
                </a:solidFill>
                <a:latin typeface="Calibri"/>
                <a:ea typeface="Calibri"/>
                <a:cs typeface="Calibri"/>
                <a:sym typeface="Calibri"/>
              </a:rPr>
              <a:t> </a:t>
            </a:r>
            <a:r>
              <a:rPr b="1" lang="en-US" sz="2439">
                <a:solidFill>
                  <a:srgbClr val="222222"/>
                </a:solidFill>
                <a:latin typeface="Calibri"/>
                <a:ea typeface="Calibri"/>
                <a:cs typeface="Calibri"/>
                <a:sym typeface="Calibri"/>
              </a:rPr>
              <a:t>Relevance and use</a:t>
            </a:r>
            <a:r>
              <a:rPr b="1" lang="en-US" sz="2439">
                <a:solidFill>
                  <a:srgbClr val="222222"/>
                </a:solidFill>
              </a:rPr>
              <a:t>s of SWOT analysis</a:t>
            </a:r>
            <a:br>
              <a:rPr lang="en-US" sz="2520">
                <a:latin typeface="Calibri"/>
                <a:ea typeface="Calibri"/>
                <a:cs typeface="Calibri"/>
                <a:sym typeface="Calibri"/>
              </a:rPr>
            </a:br>
            <a:br>
              <a:rPr lang="en-US" sz="2160">
                <a:latin typeface="Calibri"/>
                <a:ea typeface="Calibri"/>
                <a:cs typeface="Calibri"/>
                <a:sym typeface="Calibri"/>
              </a:rPr>
            </a:br>
            <a:r>
              <a:rPr lang="en-US" sz="1800"/>
              <a:t>A análise SWOT é frequentemente usada no início ou como parte de um processo de planejamento estratégico. Se você está se perguntando se precisa realizar uma análise SWOT todos os meses ou com frequência, não se preocupe. A análise SWOT deve ser feita quando você estiver procurando grandes visões gerais de situações, cenários ou de seus negócios.</a:t>
            </a:r>
            <a:endParaRPr sz="1800"/>
          </a:p>
          <a:p>
            <a:pPr indent="0" lvl="0" marL="0" marR="0" rtl="0" algn="l">
              <a:lnSpc>
                <a:spcPct val="100000"/>
              </a:lnSpc>
              <a:spcBef>
                <a:spcPts val="0"/>
              </a:spcBef>
              <a:spcAft>
                <a:spcPts val="0"/>
              </a:spcAft>
              <a:buClr>
                <a:schemeClr val="dk1"/>
              </a:buClr>
              <a:buSzPct val="115000"/>
              <a:buFont typeface="Calibri"/>
              <a:buNone/>
            </a:pPr>
            <a:r>
              <a:t/>
            </a:r>
            <a:endParaRPr sz="1800"/>
          </a:p>
          <a:p>
            <a:pPr indent="0" lvl="0" marL="0" marR="0" rtl="0" algn="l">
              <a:lnSpc>
                <a:spcPct val="100000"/>
              </a:lnSpc>
              <a:spcBef>
                <a:spcPts val="0"/>
              </a:spcBef>
              <a:spcAft>
                <a:spcPts val="0"/>
              </a:spcAft>
              <a:buClr>
                <a:schemeClr val="dk1"/>
              </a:buClr>
              <a:buSzPct val="115000"/>
              <a:buFont typeface="Calibri"/>
              <a:buNone/>
            </a:pPr>
            <a:r>
              <a:rPr lang="en-US" sz="1800"/>
              <a:t>Por que uma análise SWOT é importante?</a:t>
            </a:r>
            <a:endParaRPr sz="1800"/>
          </a:p>
          <a:p>
            <a:pPr indent="0" lvl="0" marL="0" marR="0" rtl="0" algn="l">
              <a:lnSpc>
                <a:spcPct val="100000"/>
              </a:lnSpc>
              <a:spcBef>
                <a:spcPts val="0"/>
              </a:spcBef>
              <a:spcAft>
                <a:spcPts val="0"/>
              </a:spcAft>
              <a:buClr>
                <a:schemeClr val="dk1"/>
              </a:buClr>
              <a:buSzPct val="115000"/>
              <a:buFont typeface="Calibri"/>
              <a:buNone/>
            </a:pPr>
            <a:r>
              <a:t/>
            </a:r>
            <a:endParaRPr sz="1800"/>
          </a:p>
          <a:p>
            <a:pPr indent="0" lvl="0" marL="0" marR="0" rtl="0" algn="l">
              <a:lnSpc>
                <a:spcPct val="100000"/>
              </a:lnSpc>
              <a:spcBef>
                <a:spcPts val="0"/>
              </a:spcBef>
              <a:spcAft>
                <a:spcPts val="0"/>
              </a:spcAft>
              <a:buClr>
                <a:schemeClr val="dk1"/>
              </a:buClr>
              <a:buSzPct val="115000"/>
              <a:buFont typeface="Calibri"/>
              <a:buNone/>
            </a:pPr>
            <a:r>
              <a:t/>
            </a:r>
            <a:endParaRPr sz="1800"/>
          </a:p>
          <a:p>
            <a:pPr indent="0" lvl="0" marL="457200" marR="0" rtl="0" algn="l">
              <a:lnSpc>
                <a:spcPct val="100000"/>
              </a:lnSpc>
              <a:spcBef>
                <a:spcPts val="0"/>
              </a:spcBef>
              <a:spcAft>
                <a:spcPts val="0"/>
              </a:spcAft>
              <a:buSzPct val="100000"/>
              <a:buNone/>
            </a:pPr>
            <a:r>
              <a:t/>
            </a:r>
            <a:endParaRPr sz="1800"/>
          </a:p>
          <a:p>
            <a:pPr indent="0" lvl="0" marL="0" marR="0" rtl="0" algn="l">
              <a:lnSpc>
                <a:spcPct val="100000"/>
              </a:lnSpc>
              <a:spcBef>
                <a:spcPts val="0"/>
              </a:spcBef>
              <a:spcAft>
                <a:spcPts val="0"/>
              </a:spcAft>
              <a:buSzPct val="100000"/>
              <a:buNone/>
            </a:pPr>
            <a:r>
              <a:t/>
            </a:r>
            <a:endParaRPr sz="1800"/>
          </a:p>
          <a:p>
            <a:pPr indent="0" lvl="0" marL="0" marR="0" rtl="0" algn="l">
              <a:lnSpc>
                <a:spcPct val="100000"/>
              </a:lnSpc>
              <a:spcBef>
                <a:spcPts val="0"/>
              </a:spcBef>
              <a:spcAft>
                <a:spcPts val="0"/>
              </a:spcAft>
              <a:buSzPct val="100000"/>
              <a:buNone/>
            </a:pPr>
            <a:r>
              <a:t/>
            </a:r>
            <a:endParaRPr sz="1800"/>
          </a:p>
          <a:p>
            <a:pPr indent="0" lvl="0" marL="0" marR="0" rtl="0" algn="l">
              <a:lnSpc>
                <a:spcPct val="100000"/>
              </a:lnSpc>
              <a:spcBef>
                <a:spcPts val="0"/>
              </a:spcBef>
              <a:spcAft>
                <a:spcPts val="0"/>
              </a:spcAft>
              <a:buClr>
                <a:schemeClr val="dk1"/>
              </a:buClr>
              <a:buSzPct val="115000"/>
              <a:buFont typeface="Calibri"/>
              <a:buNone/>
            </a:pPr>
            <a:r>
              <a:t/>
            </a:r>
            <a:endParaRPr sz="1800"/>
          </a:p>
          <a:p>
            <a:pPr indent="0" lvl="0" marL="0" marR="0" rtl="0" algn="l">
              <a:lnSpc>
                <a:spcPct val="115000"/>
              </a:lnSpc>
              <a:spcBef>
                <a:spcPts val="0"/>
              </a:spcBef>
              <a:spcAft>
                <a:spcPts val="0"/>
              </a:spcAft>
              <a:buNone/>
            </a:pPr>
            <a:r>
              <a:rPr lang="en-US" sz="1800"/>
              <a:t>Quando é útil uma análise SWOT?</a:t>
            </a:r>
            <a:endParaRPr sz="1800"/>
          </a:p>
          <a:p>
            <a:pPr indent="0" lvl="0" marL="0" marR="0" rtl="0" algn="l">
              <a:lnSpc>
                <a:spcPct val="115000"/>
              </a:lnSpc>
              <a:spcBef>
                <a:spcPts val="0"/>
              </a:spcBef>
              <a:spcAft>
                <a:spcPts val="0"/>
              </a:spcAft>
              <a:buNone/>
            </a:pPr>
            <a:r>
              <a:t/>
            </a:r>
            <a:endParaRPr sz="1800"/>
          </a:p>
          <a:p>
            <a:pPr indent="-331470" lvl="0" marL="457200" marR="0" rtl="0" algn="l">
              <a:lnSpc>
                <a:spcPct val="115000"/>
              </a:lnSpc>
              <a:spcBef>
                <a:spcPts val="0"/>
              </a:spcBef>
              <a:spcAft>
                <a:spcPts val="0"/>
              </a:spcAft>
              <a:buSzPct val="100000"/>
              <a:buChar char="➔"/>
            </a:pPr>
            <a:r>
              <a:rPr lang="en-US" sz="1800"/>
              <a:t>Antes de implementar uma grande mudança</a:t>
            </a:r>
            <a:endParaRPr sz="1800"/>
          </a:p>
          <a:p>
            <a:pPr indent="-331470" lvl="0" marL="457200" marR="0" rtl="0" algn="l">
              <a:lnSpc>
                <a:spcPct val="115000"/>
              </a:lnSpc>
              <a:spcBef>
                <a:spcPts val="0"/>
              </a:spcBef>
              <a:spcAft>
                <a:spcPts val="0"/>
              </a:spcAft>
              <a:buSzPct val="100000"/>
              <a:buChar char="➔"/>
            </a:pPr>
            <a:r>
              <a:rPr lang="en-US" sz="1800"/>
              <a:t>Quando você lança um novo empreendimento ou projeto</a:t>
            </a:r>
            <a:endParaRPr sz="1800"/>
          </a:p>
          <a:p>
            <a:pPr indent="-331470" lvl="0" marL="457200" marR="0" rtl="0" algn="l">
              <a:lnSpc>
                <a:spcPct val="115000"/>
              </a:lnSpc>
              <a:spcBef>
                <a:spcPts val="0"/>
              </a:spcBef>
              <a:spcAft>
                <a:spcPts val="0"/>
              </a:spcAft>
              <a:buSzPct val="100000"/>
              <a:buChar char="➔"/>
            </a:pPr>
            <a:r>
              <a:rPr lang="en-US" sz="1800"/>
              <a:t>Se você gostaria de identificar oportunidades de crescimento e melhoria</a:t>
            </a:r>
            <a:endParaRPr sz="1800"/>
          </a:p>
          <a:p>
            <a:pPr indent="-331470" lvl="0" marL="457200" marR="0" rtl="0" algn="l">
              <a:lnSpc>
                <a:spcPct val="115000"/>
              </a:lnSpc>
              <a:spcBef>
                <a:spcPts val="0"/>
              </a:spcBef>
              <a:spcAft>
                <a:spcPts val="0"/>
              </a:spcAft>
              <a:buSzPct val="100000"/>
              <a:buChar char="➔"/>
            </a:pPr>
            <a:r>
              <a:rPr lang="en-US" sz="1800"/>
              <a:t>Sempre que você quiser uma visão geral completa do desempenho do seu negócio</a:t>
            </a:r>
            <a:endParaRPr sz="1800"/>
          </a:p>
          <a:p>
            <a:pPr indent="-331470" lvl="0" marL="457200" marR="0" rtl="0" algn="l">
              <a:lnSpc>
                <a:spcPct val="115000"/>
              </a:lnSpc>
              <a:spcBef>
                <a:spcPts val="0"/>
              </a:spcBef>
              <a:spcAft>
                <a:spcPts val="0"/>
              </a:spcAft>
              <a:buSzPct val="100000"/>
              <a:buChar char="➔"/>
            </a:pPr>
            <a:r>
              <a:rPr lang="en-US" sz="1800"/>
              <a:t>Se você precisa identificar o desempenho dos negócios de diferentes perspectivas</a:t>
            </a:r>
            <a:br>
              <a:rPr lang="en-US" sz="1800"/>
            </a:br>
            <a:endParaRPr sz="1800"/>
          </a:p>
        </p:txBody>
      </p:sp>
      <p:grpSp>
        <p:nvGrpSpPr>
          <p:cNvPr id="149" name="Google Shape;149;p5"/>
          <p:cNvGrpSpPr/>
          <p:nvPr/>
        </p:nvGrpSpPr>
        <p:grpSpPr>
          <a:xfrm>
            <a:off x="441960" y="561256"/>
            <a:ext cx="1128382" cy="847206"/>
            <a:chOff x="7393391" y="1075612"/>
            <a:chExt cx="1128382" cy="847206"/>
          </a:xfrm>
        </p:grpSpPr>
        <p:sp>
          <p:nvSpPr>
            <p:cNvPr id="150" name="Google Shape;150;p5"/>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5"/>
            <p:cNvSpPr/>
            <p:nvPr/>
          </p:nvSpPr>
          <p:spPr>
            <a:xfrm>
              <a:off x="7971281"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descr="Logotipo&#10;&#10;Descripción generada automáticamente" id="152" name="Google Shape;152;p5"/>
          <p:cNvPicPr preferRelativeResize="0"/>
          <p:nvPr>
            <p:ph idx="1" type="body"/>
          </p:nvPr>
        </p:nvPicPr>
        <p:blipFill rotWithShape="1">
          <a:blip r:embed="rId3">
            <a:alphaModFix/>
          </a:blip>
          <a:srcRect b="0" l="0" r="0" t="0"/>
          <a:stretch/>
        </p:blipFill>
        <p:spPr>
          <a:xfrm>
            <a:off x="10469310" y="6024685"/>
            <a:ext cx="1362791" cy="480384"/>
          </a:xfrm>
          <a:prstGeom prst="rect">
            <a:avLst/>
          </a:prstGeom>
          <a:noFill/>
          <a:ln>
            <a:noFill/>
          </a:ln>
        </p:spPr>
      </p:pic>
      <p:pic>
        <p:nvPicPr>
          <p:cNvPr id="153" name="Google Shape;153;p5"/>
          <p:cNvPicPr preferRelativeResize="0"/>
          <p:nvPr/>
        </p:nvPicPr>
        <p:blipFill rotWithShape="1">
          <a:blip r:embed="rId4">
            <a:alphaModFix/>
          </a:blip>
          <a:srcRect b="27247" l="70036" r="6767" t="31698"/>
          <a:stretch/>
        </p:blipFill>
        <p:spPr>
          <a:xfrm>
            <a:off x="7743223" y="3382075"/>
            <a:ext cx="747900" cy="721200"/>
          </a:xfrm>
          <a:prstGeom prst="ellipse">
            <a:avLst/>
          </a:prstGeom>
          <a:noFill/>
          <a:ln>
            <a:noFill/>
          </a:ln>
          <a:effectLst>
            <a:outerShdw blurRad="57150" rotWithShape="0" algn="bl" dir="5400000" dist="19050">
              <a:srgbClr val="000000">
                <a:alpha val="49803"/>
              </a:srgbClr>
            </a:outerShdw>
            <a:reflection blurRad="0" dir="5400000" dist="38100" endA="0" endPos="30000" fadeDir="5400012" kx="0" rotWithShape="0" algn="bl" stPos="0" sy="-100000" ky="0"/>
          </a:effectLst>
        </p:spPr>
      </p:pic>
      <p:sp>
        <p:nvSpPr>
          <p:cNvPr id="154" name="Google Shape;154;p5"/>
          <p:cNvSpPr txBox="1"/>
          <p:nvPr/>
        </p:nvSpPr>
        <p:spPr>
          <a:xfrm>
            <a:off x="1570350" y="3461875"/>
            <a:ext cx="2444700" cy="5616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700"/>
              <a:buFont typeface="Arial"/>
              <a:buNone/>
            </a:pPr>
            <a:r>
              <a:rPr lang="en-US" sz="1800">
                <a:solidFill>
                  <a:schemeClr val="dk1"/>
                </a:solidFill>
                <a:latin typeface="Calibri"/>
                <a:ea typeface="Calibri"/>
                <a:cs typeface="Calibri"/>
                <a:sym typeface="Calibri"/>
              </a:rPr>
              <a:t>Identifica áreas que podem ser melhoradas</a:t>
            </a:r>
            <a:endParaRPr b="0" i="0" sz="1800" u="none" cap="none" strike="noStrike">
              <a:solidFill>
                <a:schemeClr val="dk1"/>
              </a:solidFill>
              <a:latin typeface="Calibri"/>
              <a:ea typeface="Calibri"/>
              <a:cs typeface="Calibri"/>
              <a:sym typeface="Calibri"/>
            </a:endParaRPr>
          </a:p>
        </p:txBody>
      </p:sp>
      <p:sp>
        <p:nvSpPr>
          <p:cNvPr id="155" name="Google Shape;155;p5"/>
          <p:cNvSpPr txBox="1"/>
          <p:nvPr/>
        </p:nvSpPr>
        <p:spPr>
          <a:xfrm>
            <a:off x="4983213" y="3461875"/>
            <a:ext cx="2267100" cy="561600"/>
          </a:xfrm>
          <a:prstGeom prst="rect">
            <a:avLst/>
          </a:prstGeom>
          <a:noFill/>
          <a:ln>
            <a:noFill/>
          </a:ln>
        </p:spPr>
        <p:txBody>
          <a:bodyPr anchorCtr="0" anchor="ctr" bIns="45700" lIns="91425" spcFirstLastPara="1" rIns="91425" wrap="square" tIns="45700">
            <a:noAutofit/>
          </a:bodyPr>
          <a:lstStyle/>
          <a:p>
            <a:pPr indent="107950" lvl="0" marL="0" marR="0" rtl="0" algn="ctr">
              <a:lnSpc>
                <a:spcPct val="90000"/>
              </a:lnSpc>
              <a:spcBef>
                <a:spcPts val="0"/>
              </a:spcBef>
              <a:spcAft>
                <a:spcPts val="0"/>
              </a:spcAft>
              <a:buClr>
                <a:schemeClr val="dk1"/>
              </a:buClr>
              <a:buSzPts val="1700"/>
              <a:buFont typeface="Arial"/>
              <a:buNone/>
            </a:pPr>
            <a:r>
              <a:rPr lang="en-US" sz="1800">
                <a:solidFill>
                  <a:schemeClr val="dk1"/>
                </a:solidFill>
                <a:latin typeface="Calibri"/>
                <a:ea typeface="Calibri"/>
                <a:cs typeface="Calibri"/>
                <a:sym typeface="Calibri"/>
              </a:rPr>
              <a:t>Identifica áreas de oportunidade</a:t>
            </a:r>
            <a:endParaRPr b="0" i="0" sz="1800" u="none" cap="none" strike="noStrike">
              <a:solidFill>
                <a:schemeClr val="dk1"/>
              </a:solidFill>
              <a:latin typeface="Calibri"/>
              <a:ea typeface="Calibri"/>
              <a:cs typeface="Calibri"/>
              <a:sym typeface="Calibri"/>
            </a:endParaRPr>
          </a:p>
        </p:txBody>
      </p:sp>
      <p:sp>
        <p:nvSpPr>
          <p:cNvPr id="156" name="Google Shape;156;p5"/>
          <p:cNvSpPr txBox="1"/>
          <p:nvPr/>
        </p:nvSpPr>
        <p:spPr>
          <a:xfrm>
            <a:off x="8396075" y="3461875"/>
            <a:ext cx="2267100" cy="561600"/>
          </a:xfrm>
          <a:prstGeom prst="rect">
            <a:avLst/>
          </a:prstGeom>
          <a:noFill/>
          <a:ln>
            <a:noFill/>
          </a:ln>
        </p:spPr>
        <p:txBody>
          <a:bodyPr anchorCtr="0" anchor="ctr" bIns="45700" lIns="91425" spcFirstLastPara="1" rIns="91425" wrap="square" tIns="45700">
            <a:noAutofit/>
          </a:bodyPr>
          <a:lstStyle/>
          <a:p>
            <a:pPr indent="107950" lvl="0" marL="0" marR="0" rtl="0" algn="ctr">
              <a:lnSpc>
                <a:spcPct val="90000"/>
              </a:lnSpc>
              <a:spcBef>
                <a:spcPts val="0"/>
              </a:spcBef>
              <a:spcAft>
                <a:spcPts val="0"/>
              </a:spcAft>
              <a:buClr>
                <a:schemeClr val="dk1"/>
              </a:buClr>
              <a:buSzPts val="1700"/>
              <a:buFont typeface="Arial"/>
              <a:buNone/>
            </a:pPr>
            <a:r>
              <a:rPr lang="en-US" sz="1800">
                <a:solidFill>
                  <a:schemeClr val="dk1"/>
                </a:solidFill>
                <a:latin typeface="Calibri"/>
                <a:ea typeface="Calibri"/>
                <a:cs typeface="Calibri"/>
                <a:sym typeface="Calibri"/>
              </a:rPr>
              <a:t>Identifica áreas que podem estar em risco</a:t>
            </a:r>
            <a:endParaRPr b="0" i="0" sz="1800" u="none" cap="none" strike="noStrike">
              <a:solidFill>
                <a:schemeClr val="dk1"/>
              </a:solidFill>
              <a:latin typeface="Calibri"/>
              <a:ea typeface="Calibri"/>
              <a:cs typeface="Calibri"/>
              <a:sym typeface="Calibri"/>
            </a:endParaRPr>
          </a:p>
        </p:txBody>
      </p:sp>
      <p:pic>
        <p:nvPicPr>
          <p:cNvPr id="157" name="Google Shape;157;p5"/>
          <p:cNvPicPr preferRelativeResize="0"/>
          <p:nvPr/>
        </p:nvPicPr>
        <p:blipFill rotWithShape="1">
          <a:blip r:embed="rId4">
            <a:alphaModFix/>
          </a:blip>
          <a:srcRect b="27340" l="7149" r="69214" t="30599"/>
          <a:stretch/>
        </p:blipFill>
        <p:spPr>
          <a:xfrm>
            <a:off x="844051" y="3390475"/>
            <a:ext cx="726300" cy="704400"/>
          </a:xfrm>
          <a:prstGeom prst="ellipse">
            <a:avLst/>
          </a:prstGeom>
          <a:noFill/>
          <a:ln>
            <a:noFill/>
          </a:ln>
          <a:effectLst>
            <a:outerShdw blurRad="57150" rotWithShape="0" algn="bl" dir="5400000" dist="19050">
              <a:srgbClr val="000000">
                <a:alpha val="49803"/>
              </a:srgbClr>
            </a:outerShdw>
            <a:reflection blurRad="0" dir="5400000" dist="38100" endA="0" endPos="30000" fadeDir="5400012" kx="0" rotWithShape="0" algn="bl" stPos="0" sy="-100000" ky="0"/>
          </a:effectLst>
        </p:spPr>
      </p:pic>
      <p:pic>
        <p:nvPicPr>
          <p:cNvPr id="158" name="Google Shape;158;p5"/>
          <p:cNvPicPr preferRelativeResize="0"/>
          <p:nvPr/>
        </p:nvPicPr>
        <p:blipFill rotWithShape="1">
          <a:blip r:embed="rId4">
            <a:alphaModFix/>
          </a:blip>
          <a:srcRect b="28136" l="38606" r="38198" t="29597"/>
          <a:stretch/>
        </p:blipFill>
        <p:spPr>
          <a:xfrm>
            <a:off x="4480850" y="3382075"/>
            <a:ext cx="726300" cy="721200"/>
          </a:xfrm>
          <a:prstGeom prst="ellipse">
            <a:avLst/>
          </a:prstGeom>
          <a:noFill/>
          <a:ln>
            <a:noFill/>
          </a:ln>
          <a:effectLst>
            <a:outerShdw blurRad="57150" rotWithShape="0" algn="bl" dir="5400000" dist="19050">
              <a:srgbClr val="000000">
                <a:alpha val="49803"/>
              </a:srgbClr>
            </a:outerShdw>
            <a:reflection blurRad="0" dir="5400000" dist="38100" endA="0" endPos="30000" fadeDir="5400012" kx="0" rotWithShape="0" algn="bl" stPos="0" sy="-100000" ky="0"/>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24"/>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24"/>
          <p:cNvSpPr/>
          <p:nvPr>
            <p:ph type="title"/>
          </p:nvPr>
        </p:nvSpPr>
        <p:spPr>
          <a:xfrm>
            <a:off x="441950" y="-206650"/>
            <a:ext cx="10662900" cy="5969100"/>
          </a:xfrm>
          <a:prstGeom prst="ellipse">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1000"/>
              </a:spcBef>
              <a:spcAft>
                <a:spcPts val="0"/>
              </a:spcAft>
              <a:buSzPct val="58064"/>
              <a:buNone/>
            </a:pPr>
            <a:r>
              <a:rPr b="1" lang="en-US" sz="3100">
                <a:solidFill>
                  <a:schemeClr val="dk1"/>
                </a:solidFill>
                <a:latin typeface="Calibri"/>
                <a:ea typeface="Calibri"/>
                <a:cs typeface="Calibri"/>
                <a:sym typeface="Calibri"/>
              </a:rPr>
              <a:t>  </a:t>
            </a:r>
            <a:r>
              <a:rPr b="1" lang="en-US" sz="3100">
                <a:solidFill>
                  <a:srgbClr val="222222"/>
                </a:solidFill>
              </a:rPr>
              <a:t>Dicas de como realizar a análise SWOT</a:t>
            </a:r>
            <a:br>
              <a:rPr lang="en-US" sz="2340">
                <a:latin typeface="Calibri"/>
                <a:ea typeface="Calibri"/>
                <a:cs typeface="Calibri"/>
                <a:sym typeface="Calibri"/>
              </a:rPr>
            </a:br>
            <a:endParaRPr sz="2340"/>
          </a:p>
          <a:p>
            <a:pPr indent="0" lvl="0" marL="0" marR="0" rtl="0" algn="l">
              <a:lnSpc>
                <a:spcPct val="100000"/>
              </a:lnSpc>
              <a:spcBef>
                <a:spcPts val="1000"/>
              </a:spcBef>
              <a:spcAft>
                <a:spcPts val="0"/>
              </a:spcAft>
              <a:buClr>
                <a:schemeClr val="dk1"/>
              </a:buClr>
              <a:buSzPct val="65131"/>
              <a:buFont typeface="Arial"/>
              <a:buNone/>
            </a:pPr>
            <a:r>
              <a:rPr lang="en-US" sz="1688" u="sng"/>
              <a:t>Considere os fatores internos:</a:t>
            </a:r>
            <a:endParaRPr sz="1688" u="sng"/>
          </a:p>
          <a:p>
            <a:pPr indent="0" lvl="0" marL="0" marR="0" rtl="0" algn="l">
              <a:lnSpc>
                <a:spcPct val="100000"/>
              </a:lnSpc>
              <a:spcBef>
                <a:spcPts val="1000"/>
              </a:spcBef>
              <a:spcAft>
                <a:spcPts val="0"/>
              </a:spcAft>
              <a:buClr>
                <a:schemeClr val="dk1"/>
              </a:buClr>
              <a:buSzPct val="65131"/>
              <a:buFont typeface="Arial"/>
              <a:buNone/>
            </a:pPr>
            <a:r>
              <a:rPr lang="en-US" sz="1688"/>
              <a:t>Você pode começar a implementar melhorias de duas maneiras diferentes.</a:t>
            </a:r>
            <a:endParaRPr sz="1688"/>
          </a:p>
          <a:p>
            <a:pPr indent="0" lvl="0" marL="0" marR="0" rtl="0" algn="l">
              <a:lnSpc>
                <a:spcPct val="100000"/>
              </a:lnSpc>
              <a:spcBef>
                <a:spcPts val="1000"/>
              </a:spcBef>
              <a:spcAft>
                <a:spcPts val="0"/>
              </a:spcAft>
              <a:buClr>
                <a:schemeClr val="dk1"/>
              </a:buClr>
              <a:buSzPct val="65131"/>
              <a:buFont typeface="Arial"/>
              <a:buNone/>
            </a:pPr>
            <a:r>
              <a:rPr lang="en-US" sz="1688" u="sng"/>
              <a:t>Avalie os fatores externos:</a:t>
            </a:r>
            <a:endParaRPr sz="1688" u="sng"/>
          </a:p>
          <a:p>
            <a:pPr indent="0" lvl="0" marL="0" marR="0" rtl="0" algn="l">
              <a:lnSpc>
                <a:spcPct val="100000"/>
              </a:lnSpc>
              <a:spcBef>
                <a:spcPts val="1000"/>
              </a:spcBef>
              <a:spcAft>
                <a:spcPts val="0"/>
              </a:spcAft>
              <a:buClr>
                <a:schemeClr val="dk1"/>
              </a:buClr>
              <a:buSzPct val="65131"/>
              <a:buFont typeface="Arial"/>
              <a:buNone/>
            </a:pPr>
            <a:r>
              <a:rPr lang="en-US" sz="1688"/>
              <a:t>Você pode dinamizar seus próprios processos de forma a atenuar os fatores externos negativos.</a:t>
            </a:r>
            <a:endParaRPr sz="1688"/>
          </a:p>
          <a:p>
            <a:pPr indent="0" lvl="0" marL="0" marR="0" rtl="0" algn="l">
              <a:lnSpc>
                <a:spcPct val="100000"/>
              </a:lnSpc>
              <a:spcBef>
                <a:spcPts val="1000"/>
              </a:spcBef>
              <a:spcAft>
                <a:spcPts val="0"/>
              </a:spcAft>
              <a:buClr>
                <a:schemeClr val="dk1"/>
              </a:buClr>
              <a:buSzPct val="65131"/>
              <a:buFont typeface="Arial"/>
              <a:buNone/>
            </a:pPr>
            <a:r>
              <a:rPr lang="en-US" sz="1688" u="sng"/>
              <a:t>Faça uma sessão de brainstorming:</a:t>
            </a:r>
            <a:endParaRPr sz="1688" u="sng"/>
          </a:p>
          <a:p>
            <a:pPr indent="0" lvl="0" marL="0" marR="0" rtl="0" algn="l">
              <a:lnSpc>
                <a:spcPct val="100000"/>
              </a:lnSpc>
              <a:spcBef>
                <a:spcPts val="1000"/>
              </a:spcBef>
              <a:spcAft>
                <a:spcPts val="0"/>
              </a:spcAft>
              <a:buClr>
                <a:schemeClr val="dk1"/>
              </a:buClr>
              <a:buSzPct val="65131"/>
              <a:buFont typeface="Arial"/>
              <a:buNone/>
            </a:pPr>
            <a:r>
              <a:rPr lang="en-US" sz="1688"/>
              <a:t>trazer ideias novas e inovadoras pode ajudar a estimular a criatividade e inspirar a ação.</a:t>
            </a:r>
            <a:endParaRPr sz="1688"/>
          </a:p>
          <a:p>
            <a:pPr indent="0" lvl="0" marL="0" marR="0" rtl="0" algn="l">
              <a:lnSpc>
                <a:spcPct val="100000"/>
              </a:lnSpc>
              <a:spcBef>
                <a:spcPts val="1000"/>
              </a:spcBef>
              <a:spcAft>
                <a:spcPts val="0"/>
              </a:spcAft>
              <a:buClr>
                <a:schemeClr val="dk1"/>
              </a:buClr>
              <a:buSzPct val="65131"/>
              <a:buFont typeface="Arial"/>
              <a:buNone/>
            </a:pPr>
            <a:r>
              <a:rPr lang="en-US" sz="1688" u="sng"/>
              <a:t>Seja criativo:</a:t>
            </a:r>
            <a:endParaRPr sz="1688" u="sng"/>
          </a:p>
          <a:p>
            <a:pPr indent="0" lvl="0" marL="0" marR="0" rtl="0" algn="l">
              <a:lnSpc>
                <a:spcPct val="100000"/>
              </a:lnSpc>
              <a:spcBef>
                <a:spcPts val="1000"/>
              </a:spcBef>
              <a:spcAft>
                <a:spcPts val="0"/>
              </a:spcAft>
              <a:buClr>
                <a:schemeClr val="dk1"/>
              </a:buClr>
              <a:buSzPct val="65131"/>
              <a:buFont typeface="Arial"/>
              <a:buNone/>
            </a:pPr>
            <a:r>
              <a:rPr lang="en-US" sz="1688"/>
              <a:t>Crie maneiras divertidas de criar oportunidades. Tente selecionar ideias anônimas aleatoriamente.</a:t>
            </a:r>
            <a:endParaRPr sz="1688"/>
          </a:p>
          <a:p>
            <a:pPr indent="0" lvl="0" marL="0" marR="0" rtl="0" algn="l">
              <a:lnSpc>
                <a:spcPct val="100000"/>
              </a:lnSpc>
              <a:spcBef>
                <a:spcPts val="1000"/>
              </a:spcBef>
              <a:spcAft>
                <a:spcPts val="0"/>
              </a:spcAft>
              <a:buClr>
                <a:schemeClr val="dk1"/>
              </a:buClr>
              <a:buSzPct val="65131"/>
              <a:buFont typeface="Arial"/>
              <a:buNone/>
            </a:pPr>
            <a:r>
              <a:rPr lang="en-US" sz="1688" u="sng"/>
              <a:t>Priorize as oportunidades:</a:t>
            </a:r>
            <a:endParaRPr sz="1688" u="sng"/>
          </a:p>
          <a:p>
            <a:pPr indent="0" lvl="0" marL="0" marR="0" rtl="0" algn="l">
              <a:lnSpc>
                <a:spcPct val="100000"/>
              </a:lnSpc>
              <a:spcBef>
                <a:spcPts val="1000"/>
              </a:spcBef>
              <a:spcAft>
                <a:spcPts val="0"/>
              </a:spcAft>
              <a:buClr>
                <a:schemeClr val="dk1"/>
              </a:buClr>
              <a:buSzPct val="65131"/>
              <a:buFont typeface="Arial"/>
              <a:buNone/>
            </a:pPr>
            <a:r>
              <a:rPr lang="en-US" sz="1688"/>
              <a:t>Fale sobre cada ideia e classifique-a em uma escala de um a 10.</a:t>
            </a:r>
            <a:endParaRPr sz="1688"/>
          </a:p>
          <a:p>
            <a:pPr indent="0" lvl="0" marL="0" marR="0" rtl="0" algn="l">
              <a:lnSpc>
                <a:spcPct val="100000"/>
              </a:lnSpc>
              <a:spcBef>
                <a:spcPts val="1000"/>
              </a:spcBef>
              <a:spcAft>
                <a:spcPts val="0"/>
              </a:spcAft>
              <a:buClr>
                <a:schemeClr val="dk1"/>
              </a:buClr>
              <a:buSzPct val="65131"/>
              <a:buFont typeface="Arial"/>
              <a:buNone/>
            </a:pPr>
            <a:r>
              <a:rPr lang="en-US" sz="1688" u="sng"/>
              <a:t>Tome uma atitude:</a:t>
            </a:r>
            <a:endParaRPr sz="1688" u="sng"/>
          </a:p>
          <a:p>
            <a:pPr indent="0" lvl="0" marL="0" marR="0" rtl="0" algn="l">
              <a:lnSpc>
                <a:spcPct val="100000"/>
              </a:lnSpc>
              <a:spcBef>
                <a:spcPts val="1000"/>
              </a:spcBef>
              <a:spcAft>
                <a:spcPts val="0"/>
              </a:spcAft>
              <a:buSzPct val="65131"/>
              <a:buNone/>
            </a:pPr>
            <a:r>
              <a:rPr lang="en-US" sz="1688"/>
              <a:t>Você terá uma lista de oportunidades priorizadas. É o momento de transformá-los em pontos fortes.</a:t>
            </a:r>
            <a:endParaRPr sz="1688"/>
          </a:p>
        </p:txBody>
      </p:sp>
      <p:grpSp>
        <p:nvGrpSpPr>
          <p:cNvPr id="165" name="Google Shape;165;p24"/>
          <p:cNvGrpSpPr/>
          <p:nvPr/>
        </p:nvGrpSpPr>
        <p:grpSpPr>
          <a:xfrm>
            <a:off x="441960" y="561256"/>
            <a:ext cx="1128382" cy="847206"/>
            <a:chOff x="7393391" y="1075612"/>
            <a:chExt cx="1128382" cy="847206"/>
          </a:xfrm>
        </p:grpSpPr>
        <p:sp>
          <p:nvSpPr>
            <p:cNvPr id="166" name="Google Shape;166;p24"/>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24"/>
            <p:cNvSpPr/>
            <p:nvPr/>
          </p:nvSpPr>
          <p:spPr>
            <a:xfrm>
              <a:off x="7971281"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descr="Logotipo&#10;&#10;Descripción generada automáticamente" id="168" name="Google Shape;168;p24"/>
          <p:cNvPicPr preferRelativeResize="0"/>
          <p:nvPr>
            <p:ph idx="1" type="body"/>
          </p:nvPr>
        </p:nvPicPr>
        <p:blipFill rotWithShape="1">
          <a:blip r:embed="rId3">
            <a:alphaModFix/>
          </a:blip>
          <a:srcRect b="0" l="0" r="0" t="0"/>
          <a:stretch/>
        </p:blipFill>
        <p:spPr>
          <a:xfrm>
            <a:off x="10469310" y="6024685"/>
            <a:ext cx="1362791" cy="480384"/>
          </a:xfrm>
          <a:prstGeom prst="rect">
            <a:avLst/>
          </a:prstGeom>
          <a:noFill/>
          <a:ln>
            <a:noFill/>
          </a:ln>
        </p:spPr>
      </p:pic>
      <p:sp>
        <p:nvSpPr>
          <p:cNvPr id="169" name="Google Shape;169;p24"/>
          <p:cNvSpPr/>
          <p:nvPr/>
        </p:nvSpPr>
        <p:spPr>
          <a:xfrm>
            <a:off x="1456275" y="1602300"/>
            <a:ext cx="416100" cy="321300"/>
          </a:xfrm>
          <a:prstGeom prst="hexagon">
            <a:avLst>
              <a:gd fmla="val 25000" name="adj"/>
              <a:gd fmla="val 115470" name="vf"/>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1</a:t>
            </a:r>
            <a:endParaRPr b="1" i="0" sz="2000" u="none" cap="none" strike="noStrike">
              <a:solidFill>
                <a:schemeClr val="lt1"/>
              </a:solidFill>
              <a:latin typeface="Calibri"/>
              <a:ea typeface="Calibri"/>
              <a:cs typeface="Calibri"/>
              <a:sym typeface="Calibri"/>
            </a:endParaRPr>
          </a:p>
        </p:txBody>
      </p:sp>
      <p:sp>
        <p:nvSpPr>
          <p:cNvPr id="170" name="Google Shape;170;p24"/>
          <p:cNvSpPr/>
          <p:nvPr/>
        </p:nvSpPr>
        <p:spPr>
          <a:xfrm>
            <a:off x="1456275" y="2400521"/>
            <a:ext cx="416100" cy="321300"/>
          </a:xfrm>
          <a:prstGeom prst="hexagon">
            <a:avLst>
              <a:gd fmla="val 25000" name="adj"/>
              <a:gd fmla="val 115470" name="vf"/>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2</a:t>
            </a:r>
            <a:endParaRPr b="1" i="0" sz="2000" u="none" cap="none" strike="noStrike">
              <a:solidFill>
                <a:schemeClr val="lt1"/>
              </a:solidFill>
              <a:latin typeface="Calibri"/>
              <a:ea typeface="Calibri"/>
              <a:cs typeface="Calibri"/>
              <a:sym typeface="Calibri"/>
            </a:endParaRPr>
          </a:p>
        </p:txBody>
      </p:sp>
      <p:sp>
        <p:nvSpPr>
          <p:cNvPr id="171" name="Google Shape;171;p24"/>
          <p:cNvSpPr/>
          <p:nvPr/>
        </p:nvSpPr>
        <p:spPr>
          <a:xfrm>
            <a:off x="1456275" y="3198720"/>
            <a:ext cx="416100" cy="321300"/>
          </a:xfrm>
          <a:prstGeom prst="hexagon">
            <a:avLst>
              <a:gd fmla="val 25000" name="adj"/>
              <a:gd fmla="val 115470" name="vf"/>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3</a:t>
            </a:r>
            <a:endParaRPr b="1" i="0" sz="2000" u="none" cap="none" strike="noStrike">
              <a:solidFill>
                <a:schemeClr val="lt1"/>
              </a:solidFill>
              <a:latin typeface="Calibri"/>
              <a:ea typeface="Calibri"/>
              <a:cs typeface="Calibri"/>
              <a:sym typeface="Calibri"/>
            </a:endParaRPr>
          </a:p>
        </p:txBody>
      </p:sp>
      <p:sp>
        <p:nvSpPr>
          <p:cNvPr id="172" name="Google Shape;172;p24"/>
          <p:cNvSpPr/>
          <p:nvPr/>
        </p:nvSpPr>
        <p:spPr>
          <a:xfrm>
            <a:off x="1456275" y="4040334"/>
            <a:ext cx="416100" cy="321300"/>
          </a:xfrm>
          <a:prstGeom prst="hexagon">
            <a:avLst>
              <a:gd fmla="val 25000" name="adj"/>
              <a:gd fmla="val 115470" name="vf"/>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4</a:t>
            </a:r>
            <a:endParaRPr b="1" i="0" sz="2000" u="none" cap="none" strike="noStrike">
              <a:solidFill>
                <a:schemeClr val="lt1"/>
              </a:solidFill>
              <a:latin typeface="Calibri"/>
              <a:ea typeface="Calibri"/>
              <a:cs typeface="Calibri"/>
              <a:sym typeface="Calibri"/>
            </a:endParaRPr>
          </a:p>
        </p:txBody>
      </p:sp>
      <p:sp>
        <p:nvSpPr>
          <p:cNvPr id="173" name="Google Shape;173;p24"/>
          <p:cNvSpPr/>
          <p:nvPr/>
        </p:nvSpPr>
        <p:spPr>
          <a:xfrm>
            <a:off x="1456275" y="4835453"/>
            <a:ext cx="416100" cy="321300"/>
          </a:xfrm>
          <a:prstGeom prst="hexagon">
            <a:avLst>
              <a:gd fmla="val 25000" name="adj"/>
              <a:gd fmla="val 115470" name="vf"/>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5</a:t>
            </a:r>
            <a:endParaRPr b="1" i="0" sz="2000" u="none" cap="none" strike="noStrike">
              <a:solidFill>
                <a:schemeClr val="lt1"/>
              </a:solidFill>
              <a:latin typeface="Calibri"/>
              <a:ea typeface="Calibri"/>
              <a:cs typeface="Calibri"/>
              <a:sym typeface="Calibri"/>
            </a:endParaRPr>
          </a:p>
        </p:txBody>
      </p:sp>
      <p:sp>
        <p:nvSpPr>
          <p:cNvPr id="174" name="Google Shape;174;p24"/>
          <p:cNvSpPr/>
          <p:nvPr/>
        </p:nvSpPr>
        <p:spPr>
          <a:xfrm>
            <a:off x="1456284" y="5630569"/>
            <a:ext cx="416100" cy="321300"/>
          </a:xfrm>
          <a:prstGeom prst="hexagon">
            <a:avLst>
              <a:gd fmla="val 25000" name="adj"/>
              <a:gd fmla="val 115470" name="vf"/>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Calibri"/>
                <a:ea typeface="Calibri"/>
                <a:cs typeface="Calibri"/>
                <a:sym typeface="Calibri"/>
              </a:rPr>
              <a:t>6</a:t>
            </a:r>
            <a:endParaRPr b="1" i="0" sz="20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6504f5b86f_0_74"/>
          <p:cNvSpPr/>
          <p:nvPr/>
        </p:nvSpPr>
        <p:spPr>
          <a:xfrm>
            <a:off x="4715124" y="0"/>
            <a:ext cx="7476877" cy="6858000"/>
          </a:xfrm>
          <a:custGeom>
            <a:rect b="b" l="l" r="r" t="t"/>
            <a:pathLst>
              <a:path extrusionOk="0" h="6858000" w="7476877">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80" name="Google Shape;180;g16504f5b86f_0_74"/>
          <p:cNvGrpSpPr/>
          <p:nvPr/>
        </p:nvGrpSpPr>
        <p:grpSpPr>
          <a:xfrm>
            <a:off x="441960" y="561256"/>
            <a:ext cx="1128381" cy="847206"/>
            <a:chOff x="7393391" y="1075612"/>
            <a:chExt cx="1128381" cy="847206"/>
          </a:xfrm>
        </p:grpSpPr>
        <p:sp>
          <p:nvSpPr>
            <p:cNvPr id="181" name="Google Shape;181;g16504f5b86f_0_74"/>
            <p:cNvSpPr/>
            <p:nvPr/>
          </p:nvSpPr>
          <p:spPr>
            <a:xfrm>
              <a:off x="7393391"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 name="Google Shape;182;g16504f5b86f_0_74"/>
            <p:cNvSpPr/>
            <p:nvPr/>
          </p:nvSpPr>
          <p:spPr>
            <a:xfrm>
              <a:off x="7971281" y="1075612"/>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descr="Logotipo&#10;&#10;Descripción generada automáticamente" id="183" name="Google Shape;183;g16504f5b86f_0_74"/>
          <p:cNvPicPr preferRelativeResize="0"/>
          <p:nvPr>
            <p:ph idx="1" type="body"/>
          </p:nvPr>
        </p:nvPicPr>
        <p:blipFill rotWithShape="1">
          <a:blip r:embed="rId3">
            <a:alphaModFix/>
          </a:blip>
          <a:srcRect b="0" l="0" r="0" t="0"/>
          <a:stretch/>
        </p:blipFill>
        <p:spPr>
          <a:xfrm>
            <a:off x="10469310" y="6024685"/>
            <a:ext cx="1362900" cy="480300"/>
          </a:xfrm>
          <a:prstGeom prst="rect">
            <a:avLst/>
          </a:prstGeom>
          <a:noFill/>
          <a:ln>
            <a:noFill/>
          </a:ln>
        </p:spPr>
      </p:pic>
      <p:sp>
        <p:nvSpPr>
          <p:cNvPr id="184" name="Google Shape;184;g16504f5b86f_0_74"/>
          <p:cNvSpPr/>
          <p:nvPr>
            <p:ph type="title"/>
          </p:nvPr>
        </p:nvSpPr>
        <p:spPr>
          <a:xfrm>
            <a:off x="661424" y="-79375"/>
            <a:ext cx="9852000" cy="5775900"/>
          </a:xfrm>
          <a:prstGeom prst="ellipse">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300"/>
              <a:buFont typeface="Calibri"/>
              <a:buNone/>
            </a:pPr>
            <a:r>
              <a:rPr b="1" lang="en-US" sz="2711">
                <a:solidFill>
                  <a:schemeClr val="dk1"/>
                </a:solidFill>
                <a:latin typeface="Calibri"/>
                <a:ea typeface="Calibri"/>
                <a:cs typeface="Calibri"/>
                <a:sym typeface="Calibri"/>
              </a:rPr>
              <a:t> </a:t>
            </a:r>
            <a:r>
              <a:rPr b="1" lang="en-US" sz="2400">
                <a:solidFill>
                  <a:srgbClr val="222222"/>
                </a:solidFill>
              </a:rPr>
              <a:t>Conclusões</a:t>
            </a:r>
            <a:br>
              <a:rPr lang="en-US" sz="2800">
                <a:latin typeface="Calibri"/>
                <a:ea typeface="Calibri"/>
                <a:cs typeface="Calibri"/>
                <a:sym typeface="Calibri"/>
              </a:rPr>
            </a:br>
            <a:endParaRPr sz="2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2300"/>
              <a:buFont typeface="Calibri"/>
              <a:buNone/>
            </a:pPr>
            <a:r>
              <a:t/>
            </a:r>
            <a:endParaRPr sz="2800"/>
          </a:p>
          <a:p>
            <a:pPr indent="-349250" lvl="0" marL="457200" marR="0" rtl="0" algn="l">
              <a:lnSpc>
                <a:spcPct val="100000"/>
              </a:lnSpc>
              <a:spcBef>
                <a:spcPts val="0"/>
              </a:spcBef>
              <a:spcAft>
                <a:spcPts val="0"/>
              </a:spcAft>
              <a:buSzPts val="1900"/>
              <a:buChar char="➔"/>
            </a:pPr>
            <a:r>
              <a:rPr lang="en-US" sz="1900"/>
              <a:t>Ao realizar uma análise SWOT tem a oportunidade de descobrir novas instâncias de melhorias, iniciativas, projetos e ter maior clareza do tipo de gestão que está desenvolvendo.</a:t>
            </a:r>
            <a:endParaRPr sz="1900"/>
          </a:p>
          <a:p>
            <a:pPr indent="0" lvl="0" marL="0" marR="0" rtl="0" algn="l">
              <a:lnSpc>
                <a:spcPct val="100000"/>
              </a:lnSpc>
              <a:spcBef>
                <a:spcPts val="0"/>
              </a:spcBef>
              <a:spcAft>
                <a:spcPts val="0"/>
              </a:spcAft>
              <a:buNone/>
            </a:pPr>
            <a:r>
              <a:t/>
            </a:r>
            <a:endParaRPr sz="1900"/>
          </a:p>
          <a:p>
            <a:pPr indent="-342900" lvl="0" marL="457200" marR="0" rtl="0" algn="l">
              <a:lnSpc>
                <a:spcPct val="100000"/>
              </a:lnSpc>
              <a:spcBef>
                <a:spcPts val="0"/>
              </a:spcBef>
              <a:spcAft>
                <a:spcPts val="0"/>
              </a:spcAft>
              <a:buSzPts val="1800"/>
              <a:buChar char="➔"/>
            </a:pPr>
            <a:r>
              <a:rPr lang="en-US" sz="1900"/>
              <a:t>Para desenvolver um projeto ou uma nova ideia, é necessário considerar fatores internos e externos para maximizar os pontos fortes e oportunidades, e minimizar os pontos fracos e ameaças existentes.</a:t>
            </a:r>
            <a:br>
              <a:rPr lang="en-US" sz="1800"/>
            </a:b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8" name="Shape 188"/>
        <p:cNvGrpSpPr/>
        <p:nvPr/>
      </p:nvGrpSpPr>
      <p:grpSpPr>
        <a:xfrm>
          <a:off x="0" y="0"/>
          <a:ext cx="0" cy="0"/>
          <a:chOff x="0" y="0"/>
          <a:chExt cx="0" cy="0"/>
        </a:xfrm>
      </p:grpSpPr>
      <p:sp>
        <p:nvSpPr>
          <p:cNvPr id="189" name="Google Shape;189;p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7"/>
          <p:cNvSpPr/>
          <p:nvPr/>
        </p:nvSpPr>
        <p:spPr>
          <a:xfrm flipH="1" rot="10800000">
            <a:off x="1" y="0"/>
            <a:ext cx="7539895" cy="6858000"/>
          </a:xfrm>
          <a:custGeom>
            <a:rect b="b" l="l" r="r" t="t"/>
            <a:pathLst>
              <a:path extrusionOk="0" h="6858000" w="7539895">
                <a:moveTo>
                  <a:pt x="7539895" y="6858000"/>
                </a:moveTo>
                <a:lnTo>
                  <a:pt x="0" y="6858000"/>
                </a:lnTo>
                <a:lnTo>
                  <a:pt x="0" y="0"/>
                </a:lnTo>
                <a:lnTo>
                  <a:pt x="4363741" y="0"/>
                </a:lnTo>
                <a:close/>
              </a:path>
            </a:pathLst>
          </a:custGeom>
          <a:solidFill>
            <a:srgbClr val="262626">
              <a:alpha val="6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7"/>
          <p:cNvSpPr/>
          <p:nvPr/>
        </p:nvSpPr>
        <p:spPr>
          <a:xfrm flipH="1" rot="10800000">
            <a:off x="0" y="0"/>
            <a:ext cx="7092985" cy="6858000"/>
          </a:xfrm>
          <a:custGeom>
            <a:rect b="b" l="l" r="r" t="t"/>
            <a:pathLst>
              <a:path extrusionOk="0" h="6858000" w="7092985">
                <a:moveTo>
                  <a:pt x="7092985" y="6858000"/>
                </a:moveTo>
                <a:lnTo>
                  <a:pt x="0" y="6858000"/>
                </a:lnTo>
                <a:lnTo>
                  <a:pt x="0" y="0"/>
                </a:lnTo>
                <a:lnTo>
                  <a:pt x="3916831" y="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7"/>
          <p:cNvSpPr/>
          <p:nvPr>
            <p:ph type="title"/>
          </p:nvPr>
        </p:nvSpPr>
        <p:spPr>
          <a:xfrm>
            <a:off x="838199" y="365125"/>
            <a:ext cx="5529943" cy="1325563"/>
          </a:xfrm>
          <a:prstGeom prst="ellipse">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Font typeface="Calibri"/>
              <a:buNone/>
            </a:pPr>
            <a:br>
              <a:rPr b="1" lang="en-US" sz="1400"/>
            </a:br>
            <a:r>
              <a:rPr b="1" lang="en-US" sz="1400"/>
              <a:t> </a:t>
            </a:r>
            <a:br>
              <a:rPr b="1" lang="en-US" sz="1400"/>
            </a:br>
            <a:r>
              <a:rPr b="1" lang="en-US" sz="1400"/>
              <a:t> </a:t>
            </a:r>
            <a:br>
              <a:rPr b="1" lang="en-US" sz="1400"/>
            </a:br>
            <a:endParaRPr b="1" sz="1400"/>
          </a:p>
        </p:txBody>
      </p:sp>
      <p:sp>
        <p:nvSpPr>
          <p:cNvPr id="193" name="Google Shape;193;p7"/>
          <p:cNvSpPr txBox="1"/>
          <p:nvPr/>
        </p:nvSpPr>
        <p:spPr>
          <a:xfrm>
            <a:off x="6541478" y="3024256"/>
            <a:ext cx="5395516" cy="527050"/>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0"/>
              </a:spcBef>
              <a:spcAft>
                <a:spcPts val="0"/>
              </a:spcAft>
              <a:buClr>
                <a:srgbClr val="000000"/>
              </a:buClr>
              <a:buSzPts val="3200"/>
              <a:buFont typeface="Arial"/>
              <a:buNone/>
            </a:pPr>
            <a:r>
              <a:rPr b="1" lang="en-US" sz="3200">
                <a:solidFill>
                  <a:schemeClr val="dk1"/>
                </a:solidFill>
                <a:latin typeface="Calibri"/>
                <a:ea typeface="Calibri"/>
                <a:cs typeface="Calibri"/>
                <a:sym typeface="Calibri"/>
              </a:rPr>
              <a:t>Modelo editável</a:t>
            </a:r>
            <a:endParaRPr b="1" i="0" sz="3200" u="none" cap="none" strike="noStrike">
              <a:solidFill>
                <a:schemeClr val="dk1"/>
              </a:solidFill>
              <a:latin typeface="Calibri"/>
              <a:ea typeface="Calibri"/>
              <a:cs typeface="Calibri"/>
              <a:sym typeface="Calibri"/>
            </a:endParaRPr>
          </a:p>
        </p:txBody>
      </p:sp>
      <p:pic>
        <p:nvPicPr>
          <p:cNvPr descr="Interfaz de usuario gráfica, Texto&#10;&#10;Descripción generada automáticamente" id="194" name="Google Shape;194;p7"/>
          <p:cNvPicPr preferRelativeResize="0"/>
          <p:nvPr/>
        </p:nvPicPr>
        <p:blipFill rotWithShape="1">
          <a:blip r:embed="rId3">
            <a:alphaModFix/>
          </a:blip>
          <a:srcRect b="0" l="0" r="0" t="0"/>
          <a:stretch/>
        </p:blipFill>
        <p:spPr>
          <a:xfrm>
            <a:off x="8883683" y="5836096"/>
            <a:ext cx="2795945" cy="761895"/>
          </a:xfrm>
          <a:prstGeom prst="rect">
            <a:avLst/>
          </a:prstGeom>
          <a:noFill/>
          <a:ln>
            <a:noFill/>
          </a:ln>
        </p:spPr>
      </p:pic>
      <p:pic>
        <p:nvPicPr>
          <p:cNvPr descr="Logotipo&#10;&#10;Descripción generada automáticamente" id="195" name="Google Shape;195;p7"/>
          <p:cNvPicPr preferRelativeResize="0"/>
          <p:nvPr>
            <p:ph idx="1" type="body"/>
          </p:nvPr>
        </p:nvPicPr>
        <p:blipFill rotWithShape="1">
          <a:blip r:embed="rId4">
            <a:alphaModFix/>
          </a:blip>
          <a:srcRect b="0" l="0" r="0" t="0"/>
          <a:stretch/>
        </p:blipFill>
        <p:spPr>
          <a:xfrm>
            <a:off x="5429840" y="5889279"/>
            <a:ext cx="1663146" cy="655528"/>
          </a:xfrm>
          <a:prstGeom prst="rect">
            <a:avLst/>
          </a:prstGeom>
          <a:noFill/>
          <a:ln>
            <a:noFill/>
          </a:ln>
        </p:spPr>
      </p:pic>
      <p:sp>
        <p:nvSpPr>
          <p:cNvPr id="196" name="Google Shape;196;p7"/>
          <p:cNvSpPr txBox="1"/>
          <p:nvPr/>
        </p:nvSpPr>
        <p:spPr>
          <a:xfrm>
            <a:off x="4038600" y="4884873"/>
            <a:ext cx="7188199" cy="1292090"/>
          </a:xfrm>
          <a:prstGeom prst="rect">
            <a:avLst/>
          </a:prstGeom>
          <a:noFill/>
          <a:ln>
            <a:noFill/>
          </a:ln>
        </p:spPr>
        <p:txBody>
          <a:bodyPr anchorCtr="0" anchor="t" bIns="45700" lIns="91425" spcFirstLastPara="1" rIns="91425" wrap="square" tIns="45700">
            <a:normAutofit/>
          </a:bodyPr>
          <a:lstStyle/>
          <a:p>
            <a:pPr indent="107950" lvl="0" marL="0" marR="0" rtl="0" algn="l">
              <a:lnSpc>
                <a:spcPct val="90000"/>
              </a:lnSpc>
              <a:spcBef>
                <a:spcPts val="0"/>
              </a:spcBef>
              <a:spcAft>
                <a:spcPts val="0"/>
              </a:spcAft>
              <a:buClr>
                <a:schemeClr val="lt1"/>
              </a:buClr>
              <a:buSzPts val="1700"/>
              <a:buFont typeface="Arial"/>
              <a:buNone/>
            </a:pPr>
            <a:r>
              <a:t/>
            </a:r>
            <a:endParaRPr b="0" i="0" sz="1700" u="none" cap="none" strike="noStrike">
              <a:solidFill>
                <a:schemeClr val="lt1"/>
              </a:solidFill>
              <a:latin typeface="Calibri"/>
              <a:ea typeface="Calibri"/>
              <a:cs typeface="Calibri"/>
              <a:sym typeface="Calibri"/>
            </a:endParaRPr>
          </a:p>
        </p:txBody>
      </p:sp>
      <p:sp>
        <p:nvSpPr>
          <p:cNvPr id="197" name="Google Shape;197;p7"/>
          <p:cNvSpPr/>
          <p:nvPr/>
        </p:nvSpPr>
        <p:spPr>
          <a:xfrm rot="2164748">
            <a:off x="9564001" y="-232367"/>
            <a:ext cx="3728533" cy="2603228"/>
          </a:xfrm>
          <a:prstGeom prst="triangle">
            <a:avLst>
              <a:gd fmla="val 50000" name="adj"/>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8"/>
          <p:cNvSpPr/>
          <p:nvPr/>
        </p:nvSpPr>
        <p:spPr>
          <a:xfrm>
            <a:off x="321564" y="320040"/>
            <a:ext cx="11548800" cy="6217800"/>
          </a:xfrm>
          <a:prstGeom prst="rect">
            <a:avLst/>
          </a:prstGeom>
          <a:solidFill>
            <a:schemeClr val="dk1">
              <a:alpha val="12549"/>
            </a:schemeClr>
          </a:solidFill>
          <a:ln cap="sq" cmpd="thinThick" w="127000">
            <a:solidFill>
              <a:srgbClr val="262626">
                <a:alpha val="13725"/>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900" u="none" cap="none" strike="noStrike">
              <a:solidFill>
                <a:schemeClr val="lt1"/>
              </a:solidFill>
              <a:latin typeface="Calibri"/>
              <a:ea typeface="Calibri"/>
              <a:cs typeface="Calibri"/>
              <a:sym typeface="Calibri"/>
            </a:endParaRPr>
          </a:p>
        </p:txBody>
      </p:sp>
      <p:sp>
        <p:nvSpPr>
          <p:cNvPr id="203" name="Google Shape;203;p8"/>
          <p:cNvSpPr/>
          <p:nvPr>
            <p:ph type="title"/>
          </p:nvPr>
        </p:nvSpPr>
        <p:spPr>
          <a:xfrm>
            <a:off x="838200" y="631825"/>
            <a:ext cx="8740200" cy="1325700"/>
          </a:xfrm>
          <a:prstGeom prst="ellipse">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Calibri"/>
              <a:buNone/>
            </a:pPr>
            <a:r>
              <a:rPr b="1" lang="en-US" sz="2400"/>
              <a:t>Write down in each quadrant all the information about your idea or business</a:t>
            </a:r>
            <a:r>
              <a:rPr b="1" lang="en-US" sz="2400">
                <a:latin typeface="Calibri"/>
                <a:ea typeface="Calibri"/>
                <a:cs typeface="Calibri"/>
                <a:sym typeface="Calibri"/>
              </a:rPr>
              <a:t> </a:t>
            </a:r>
            <a:endParaRPr b="1" sz="2400">
              <a:latin typeface="Calibri"/>
              <a:ea typeface="Calibri"/>
              <a:cs typeface="Calibri"/>
              <a:sym typeface="Calibri"/>
            </a:endParaRPr>
          </a:p>
        </p:txBody>
      </p:sp>
      <p:cxnSp>
        <p:nvCxnSpPr>
          <p:cNvPr id="204" name="Google Shape;204;p8"/>
          <p:cNvCxnSpPr/>
          <p:nvPr/>
        </p:nvCxnSpPr>
        <p:spPr>
          <a:xfrm>
            <a:off x="897636" y="1957388"/>
            <a:ext cx="10396728" cy="0"/>
          </a:xfrm>
          <a:prstGeom prst="straightConnector1">
            <a:avLst/>
          </a:prstGeom>
          <a:noFill/>
          <a:ln cap="flat" cmpd="sng" w="22225">
            <a:solidFill>
              <a:srgbClr val="7F7F7F"/>
            </a:solidFill>
            <a:prstDash val="solid"/>
            <a:miter lim="800000"/>
            <a:headEnd len="sm" w="sm" type="none"/>
            <a:tailEnd len="sm" w="sm" type="none"/>
          </a:ln>
        </p:spPr>
      </p:cxnSp>
      <p:sp>
        <p:nvSpPr>
          <p:cNvPr id="205" name="Google Shape;205;p8"/>
          <p:cNvSpPr txBox="1"/>
          <p:nvPr/>
        </p:nvSpPr>
        <p:spPr>
          <a:xfrm>
            <a:off x="7585150" y="506725"/>
            <a:ext cx="3835500" cy="391500"/>
          </a:xfrm>
          <a:prstGeom prst="rect">
            <a:avLst/>
          </a:prstGeom>
          <a:noFill/>
          <a:ln>
            <a:noFill/>
          </a:ln>
        </p:spPr>
        <p:txBody>
          <a:bodyPr anchorCtr="0" anchor="ctr" bIns="45700" lIns="91425" spcFirstLastPara="1" rIns="91425" wrap="square" tIns="45700">
            <a:noAutofit/>
          </a:bodyPr>
          <a:lstStyle/>
          <a:p>
            <a:pPr indent="-165100" lvl="0" marL="342900" marR="0" rtl="0" algn="l">
              <a:lnSpc>
                <a:spcPct val="90000"/>
              </a:lnSpc>
              <a:spcBef>
                <a:spcPts val="0"/>
              </a:spcBef>
              <a:spcAft>
                <a:spcPts val="0"/>
              </a:spcAft>
              <a:buClr>
                <a:schemeClr val="dk1"/>
              </a:buClr>
              <a:buSzPts val="1000"/>
              <a:buFont typeface="Arial"/>
              <a:buNone/>
            </a:pPr>
            <a:r>
              <a:rPr b="0" i="0" lang="en-US" sz="1100" u="none" cap="none" strike="noStrike">
                <a:solidFill>
                  <a:schemeClr val="dk1"/>
                </a:solidFill>
                <a:latin typeface="Calibri"/>
                <a:ea typeface="Calibri"/>
                <a:cs typeface="Calibri"/>
                <a:sym typeface="Calibri"/>
              </a:rPr>
              <a:t>You can duplicate the post-it as many times as you need.</a:t>
            </a:r>
            <a:endParaRPr b="0" i="0" sz="1100" u="none" cap="none" strike="noStrike">
              <a:solidFill>
                <a:schemeClr val="dk1"/>
              </a:solidFill>
              <a:latin typeface="Calibri"/>
              <a:ea typeface="Calibri"/>
              <a:cs typeface="Calibri"/>
              <a:sym typeface="Calibri"/>
            </a:endParaRPr>
          </a:p>
        </p:txBody>
      </p:sp>
      <p:pic>
        <p:nvPicPr>
          <p:cNvPr descr="Logotipo&#10;&#10;Descripción generada automáticamente" id="206" name="Google Shape;206;p8"/>
          <p:cNvPicPr preferRelativeResize="0"/>
          <p:nvPr>
            <p:ph idx="1" type="body"/>
          </p:nvPr>
        </p:nvPicPr>
        <p:blipFill rotWithShape="1">
          <a:blip r:embed="rId3">
            <a:alphaModFix/>
          </a:blip>
          <a:srcRect b="0" l="0" r="0" t="0"/>
          <a:stretch/>
        </p:blipFill>
        <p:spPr>
          <a:xfrm>
            <a:off x="10316743" y="5904863"/>
            <a:ext cx="1362791" cy="480384"/>
          </a:xfrm>
          <a:prstGeom prst="rect">
            <a:avLst/>
          </a:prstGeom>
          <a:noFill/>
          <a:ln>
            <a:noFill/>
          </a:ln>
        </p:spPr>
      </p:pic>
      <p:pic>
        <p:nvPicPr>
          <p:cNvPr descr="Interfaz de usuario gráfica, Texto&#10;&#10;Descripción generada automáticamente" id="207" name="Google Shape;207;p8"/>
          <p:cNvPicPr preferRelativeResize="0"/>
          <p:nvPr/>
        </p:nvPicPr>
        <p:blipFill rotWithShape="1">
          <a:blip r:embed="rId4">
            <a:alphaModFix/>
          </a:blip>
          <a:srcRect b="0" l="0" r="0" t="0"/>
          <a:stretch/>
        </p:blipFill>
        <p:spPr>
          <a:xfrm>
            <a:off x="584758" y="5851025"/>
            <a:ext cx="2167968" cy="588061"/>
          </a:xfrm>
          <a:prstGeom prst="rect">
            <a:avLst/>
          </a:prstGeom>
          <a:noFill/>
          <a:ln>
            <a:noFill/>
          </a:ln>
        </p:spPr>
      </p:pic>
      <p:sp>
        <p:nvSpPr>
          <p:cNvPr id="208" name="Google Shape;208;p8"/>
          <p:cNvSpPr/>
          <p:nvPr/>
        </p:nvSpPr>
        <p:spPr>
          <a:xfrm>
            <a:off x="8639775" y="1040825"/>
            <a:ext cx="743100" cy="660000"/>
          </a:xfrm>
          <a:prstGeom prst="snip1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8"/>
          <p:cNvSpPr/>
          <p:nvPr/>
        </p:nvSpPr>
        <p:spPr>
          <a:xfrm>
            <a:off x="4184725" y="3246225"/>
            <a:ext cx="2562000" cy="913800"/>
          </a:xfrm>
          <a:prstGeom prst="snip1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0" lIns="91425"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Insert all the ideas that increase your internal strengths and the external opportunities</a:t>
            </a:r>
            <a:endParaRPr b="0" i="0" sz="1200" u="none" cap="none" strike="noStrike">
              <a:solidFill>
                <a:srgbClr val="000000"/>
              </a:solidFill>
              <a:latin typeface="Calibri"/>
              <a:ea typeface="Calibri"/>
              <a:cs typeface="Calibri"/>
              <a:sym typeface="Calibri"/>
            </a:endParaRPr>
          </a:p>
        </p:txBody>
      </p:sp>
      <p:sp>
        <p:nvSpPr>
          <p:cNvPr id="210" name="Google Shape;210;p8"/>
          <p:cNvSpPr/>
          <p:nvPr/>
        </p:nvSpPr>
        <p:spPr>
          <a:xfrm>
            <a:off x="10579275" y="1040824"/>
            <a:ext cx="743100" cy="660000"/>
          </a:xfrm>
          <a:prstGeom prst="snip1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8"/>
          <p:cNvSpPr/>
          <p:nvPr/>
        </p:nvSpPr>
        <p:spPr>
          <a:xfrm>
            <a:off x="4479475" y="2021800"/>
            <a:ext cx="1972500" cy="988500"/>
          </a:xfrm>
          <a:prstGeom prst="roundRect">
            <a:avLst>
              <a:gd fmla="val 16667" name="adj"/>
            </a:avLst>
          </a:prstGeom>
          <a:solidFill>
            <a:srgbClr val="B7B7B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OPORTUNIDADES</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400" u="none" cap="none" strike="noStrike">
                <a:solidFill>
                  <a:srgbClr val="FF0000"/>
                </a:solidFill>
                <a:latin typeface="Calibri"/>
                <a:ea typeface="Calibri"/>
                <a:cs typeface="Calibri"/>
                <a:sym typeface="Calibri"/>
              </a:rPr>
              <a:t>List your opportunities</a:t>
            </a:r>
            <a:endParaRPr b="1" i="0" sz="1800" u="none" cap="none" strike="noStrike">
              <a:solidFill>
                <a:srgbClr val="000000"/>
              </a:solidFill>
              <a:latin typeface="Calibri"/>
              <a:ea typeface="Calibri"/>
              <a:cs typeface="Calibri"/>
              <a:sym typeface="Calibri"/>
            </a:endParaRPr>
          </a:p>
        </p:txBody>
      </p:sp>
      <p:sp>
        <p:nvSpPr>
          <p:cNvPr id="212" name="Google Shape;212;p8"/>
          <p:cNvSpPr/>
          <p:nvPr/>
        </p:nvSpPr>
        <p:spPr>
          <a:xfrm>
            <a:off x="7879900" y="2021800"/>
            <a:ext cx="1972500" cy="988500"/>
          </a:xfrm>
          <a:prstGeom prst="roundRect">
            <a:avLst>
              <a:gd fmla="val 16667" name="adj"/>
            </a:avLst>
          </a:prstGeom>
          <a:solidFill>
            <a:srgbClr val="B7B7B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AMEAÇAS</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400" u="none" cap="none" strike="noStrike">
                <a:solidFill>
                  <a:srgbClr val="FF0000"/>
                </a:solidFill>
                <a:latin typeface="Calibri"/>
                <a:ea typeface="Calibri"/>
                <a:cs typeface="Calibri"/>
                <a:sym typeface="Calibri"/>
              </a:rPr>
              <a:t>List your threats</a:t>
            </a:r>
            <a:endParaRPr b="1" i="0" sz="1800" u="none" cap="none" strike="noStrike">
              <a:solidFill>
                <a:srgbClr val="000000"/>
              </a:solidFill>
              <a:latin typeface="Calibri"/>
              <a:ea typeface="Calibri"/>
              <a:cs typeface="Calibri"/>
              <a:sym typeface="Calibri"/>
            </a:endParaRPr>
          </a:p>
        </p:txBody>
      </p:sp>
      <p:cxnSp>
        <p:nvCxnSpPr>
          <p:cNvPr id="213" name="Google Shape;213;p8"/>
          <p:cNvCxnSpPr/>
          <p:nvPr/>
        </p:nvCxnSpPr>
        <p:spPr>
          <a:xfrm flipH="1">
            <a:off x="7157075" y="3005400"/>
            <a:ext cx="15600" cy="3129300"/>
          </a:xfrm>
          <a:prstGeom prst="straightConnector1">
            <a:avLst/>
          </a:prstGeom>
          <a:noFill/>
          <a:ln cap="flat" cmpd="sng" w="9525">
            <a:solidFill>
              <a:schemeClr val="dk2"/>
            </a:solidFill>
            <a:prstDash val="solid"/>
            <a:round/>
            <a:headEnd len="sm" w="sm" type="none"/>
            <a:tailEnd len="sm" w="sm" type="none"/>
          </a:ln>
        </p:spPr>
      </p:cxnSp>
      <p:cxnSp>
        <p:nvCxnSpPr>
          <p:cNvPr id="214" name="Google Shape;214;p8"/>
          <p:cNvCxnSpPr/>
          <p:nvPr/>
        </p:nvCxnSpPr>
        <p:spPr>
          <a:xfrm flipH="1" rot="162">
            <a:off x="3958788" y="4396092"/>
            <a:ext cx="6382800" cy="19800"/>
          </a:xfrm>
          <a:prstGeom prst="straightConnector1">
            <a:avLst/>
          </a:prstGeom>
          <a:noFill/>
          <a:ln cap="flat" cmpd="sng" w="22225">
            <a:solidFill>
              <a:srgbClr val="7F7F7F"/>
            </a:solidFill>
            <a:prstDash val="solid"/>
            <a:miter lim="800000"/>
            <a:headEnd len="sm" w="sm" type="none"/>
            <a:tailEnd len="sm" w="sm" type="none"/>
          </a:ln>
        </p:spPr>
      </p:cxnSp>
      <p:sp>
        <p:nvSpPr>
          <p:cNvPr id="215" name="Google Shape;215;p8"/>
          <p:cNvSpPr/>
          <p:nvPr/>
        </p:nvSpPr>
        <p:spPr>
          <a:xfrm>
            <a:off x="1848300" y="3246225"/>
            <a:ext cx="1972500" cy="988500"/>
          </a:xfrm>
          <a:prstGeom prst="roundRect">
            <a:avLst>
              <a:gd fmla="val 16667" name="adj"/>
            </a:avLst>
          </a:prstGeom>
          <a:solidFill>
            <a:srgbClr val="B7B7B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FORÇAS</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alibri"/>
                <a:ea typeface="Calibri"/>
                <a:cs typeface="Calibri"/>
                <a:sym typeface="Calibri"/>
              </a:rPr>
              <a:t>List your strengths</a:t>
            </a:r>
            <a:endParaRPr b="0" i="0" sz="1400" u="none" cap="none" strike="noStrike">
              <a:solidFill>
                <a:srgbClr val="FF0000"/>
              </a:solidFill>
              <a:latin typeface="Calibri"/>
              <a:ea typeface="Calibri"/>
              <a:cs typeface="Calibri"/>
              <a:sym typeface="Calibri"/>
            </a:endParaRPr>
          </a:p>
        </p:txBody>
      </p:sp>
      <p:sp>
        <p:nvSpPr>
          <p:cNvPr id="216" name="Google Shape;216;p8"/>
          <p:cNvSpPr/>
          <p:nvPr/>
        </p:nvSpPr>
        <p:spPr>
          <a:xfrm>
            <a:off x="1848300" y="4782150"/>
            <a:ext cx="1972500" cy="988500"/>
          </a:xfrm>
          <a:prstGeom prst="roundRect">
            <a:avLst>
              <a:gd fmla="val 16667" name="adj"/>
            </a:avLst>
          </a:prstGeom>
          <a:solidFill>
            <a:srgbClr val="B7B7B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US" sz="1800">
                <a:latin typeface="Calibri"/>
                <a:ea typeface="Calibri"/>
                <a:cs typeface="Calibri"/>
                <a:sym typeface="Calibri"/>
              </a:rPr>
              <a:t>FRAQUESAS</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400" u="none" cap="none" strike="noStrike">
                <a:solidFill>
                  <a:srgbClr val="FF0000"/>
                </a:solidFill>
                <a:latin typeface="Calibri"/>
                <a:ea typeface="Calibri"/>
                <a:cs typeface="Calibri"/>
                <a:sym typeface="Calibri"/>
              </a:rPr>
              <a:t>List your weaknesses</a:t>
            </a:r>
            <a:endParaRPr b="1" i="0" sz="1800" u="none" cap="none" strike="noStrike">
              <a:solidFill>
                <a:srgbClr val="000000"/>
              </a:solidFill>
              <a:latin typeface="Calibri"/>
              <a:ea typeface="Calibri"/>
              <a:cs typeface="Calibri"/>
              <a:sym typeface="Calibri"/>
            </a:endParaRPr>
          </a:p>
        </p:txBody>
      </p:sp>
      <p:sp>
        <p:nvSpPr>
          <p:cNvPr id="217" name="Google Shape;217;p8"/>
          <p:cNvSpPr/>
          <p:nvPr/>
        </p:nvSpPr>
        <p:spPr>
          <a:xfrm>
            <a:off x="7585150" y="3246225"/>
            <a:ext cx="2562000" cy="913800"/>
          </a:xfrm>
          <a:prstGeom prst="snip1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0" lIns="91425"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Insert all the ideas that increase your internal strengths and minimize the external threats</a:t>
            </a:r>
            <a:endParaRPr b="0" i="0" sz="1200" u="none" cap="none" strike="noStrike">
              <a:solidFill>
                <a:srgbClr val="000000"/>
              </a:solidFill>
              <a:latin typeface="Calibri"/>
              <a:ea typeface="Calibri"/>
              <a:cs typeface="Calibri"/>
              <a:sym typeface="Calibri"/>
            </a:endParaRPr>
          </a:p>
        </p:txBody>
      </p:sp>
      <p:sp>
        <p:nvSpPr>
          <p:cNvPr id="218" name="Google Shape;218;p8"/>
          <p:cNvSpPr/>
          <p:nvPr/>
        </p:nvSpPr>
        <p:spPr>
          <a:xfrm>
            <a:off x="4184725" y="4819500"/>
            <a:ext cx="2562000" cy="913800"/>
          </a:xfrm>
          <a:prstGeom prst="snip1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0" lIns="91425"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Insert all the ideas that minimize your internal weaknesses and increase the external opportunities</a:t>
            </a:r>
            <a:endParaRPr b="0" i="0" sz="1200" u="none" cap="none" strike="noStrike">
              <a:solidFill>
                <a:srgbClr val="000000"/>
              </a:solidFill>
              <a:latin typeface="Calibri"/>
              <a:ea typeface="Calibri"/>
              <a:cs typeface="Calibri"/>
              <a:sym typeface="Calibri"/>
            </a:endParaRPr>
          </a:p>
        </p:txBody>
      </p:sp>
      <p:sp>
        <p:nvSpPr>
          <p:cNvPr id="219" name="Google Shape;219;p8"/>
          <p:cNvSpPr/>
          <p:nvPr/>
        </p:nvSpPr>
        <p:spPr>
          <a:xfrm>
            <a:off x="7585025" y="4819500"/>
            <a:ext cx="2562000" cy="913800"/>
          </a:xfrm>
          <a:prstGeom prst="snip1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0" lIns="91425"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Insert all the ideas that minimize your internal weaknesses and the external threats</a:t>
            </a:r>
            <a:endParaRPr b="0" i="0" sz="1200" u="none" cap="none" strike="noStrike">
              <a:solidFill>
                <a:srgbClr val="000000"/>
              </a:solidFill>
              <a:latin typeface="Calibri"/>
              <a:ea typeface="Calibri"/>
              <a:cs typeface="Calibri"/>
              <a:sym typeface="Calibri"/>
            </a:endParaRPr>
          </a:p>
        </p:txBody>
      </p:sp>
      <p:sp>
        <p:nvSpPr>
          <p:cNvPr id="220" name="Google Shape;220;p8"/>
          <p:cNvSpPr/>
          <p:nvPr/>
        </p:nvSpPr>
        <p:spPr>
          <a:xfrm>
            <a:off x="9609525" y="1040824"/>
            <a:ext cx="743100" cy="660000"/>
          </a:xfrm>
          <a:prstGeom prst="snip1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8"/>
          <p:cNvSpPr/>
          <p:nvPr/>
        </p:nvSpPr>
        <p:spPr>
          <a:xfrm>
            <a:off x="7670025" y="1040825"/>
            <a:ext cx="743100" cy="660000"/>
          </a:xfrm>
          <a:prstGeom prst="snip1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2022-09-21T07:19:16Z</dcterms:created>
  <dc:creator>Dideas Group</dc:creator>
</cp:coreProperties>
</file>