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18"/>
  </p:notesMasterIdLst>
  <p:sldIdLst>
    <p:sldId id="256" r:id="rId3"/>
    <p:sldId id="257" r:id="rId4"/>
    <p:sldId id="258" r:id="rId5"/>
    <p:sldId id="259" r:id="rId6"/>
    <p:sldId id="267" r:id="rId7"/>
    <p:sldId id="268" r:id="rId8"/>
    <p:sldId id="269" r:id="rId9"/>
    <p:sldId id="270" r:id="rId10"/>
    <p:sldId id="260" r:id="rId11"/>
    <p:sldId id="271" r:id="rId12"/>
    <p:sldId id="264" r:id="rId13"/>
    <p:sldId id="266" r:id="rId14"/>
    <p:sldId id="262" r:id="rId15"/>
    <p:sldId id="263" r:id="rId16"/>
    <p:sldId id="261" r:id="rId1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9" roundtripDataSignature="AMtx7mj8LWvajMWiUS54QFYs+NM0C3fkM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6" d="100"/>
          <a:sy n="56" d="100"/>
        </p:scale>
        <p:origin x="28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customschemas.google.com/relationships/presentationmetadata" Target="meta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4" name="Google Shape;9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3" name="Google Shape;143;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364688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6" name="Google Shape;156;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25379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6" name="Google Shape;156;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052590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9" name="Google Shape;169;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2" name="Google Shape;18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6" name="Google Shape;156;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7" name="Google Shape;10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7" name="Google Shape;117;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0" name="Google Shape;130;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0" name="Google Shape;130;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449848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0" name="Google Shape;130;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558030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0" name="Google Shape;130;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393179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0" name="Google Shape;130;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252649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3" name="Google Shape;143;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11"/>
        <p:cNvGrpSpPr/>
        <p:nvPr/>
      </p:nvGrpSpPr>
      <p:grpSpPr>
        <a:xfrm>
          <a:off x="0" y="0"/>
          <a:ext cx="0" cy="0"/>
          <a:chOff x="0" y="0"/>
          <a:chExt cx="0" cy="0"/>
        </a:xfrm>
      </p:grpSpPr>
      <p:sp>
        <p:nvSpPr>
          <p:cNvPr id="12" name="Google Shape;12;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 name="Google Shape;14;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68"/>
        <p:cNvGrpSpPr/>
        <p:nvPr/>
      </p:nvGrpSpPr>
      <p:grpSpPr>
        <a:xfrm>
          <a:off x="0" y="0"/>
          <a:ext cx="0" cy="0"/>
          <a:chOff x="0" y="0"/>
          <a:chExt cx="0" cy="0"/>
        </a:xfrm>
      </p:grpSpPr>
      <p:sp>
        <p:nvSpPr>
          <p:cNvPr id="69" name="Google Shape;69;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2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4"/>
        <p:cNvGrpSpPr/>
        <p:nvPr/>
      </p:nvGrpSpPr>
      <p:grpSpPr>
        <a:xfrm>
          <a:off x="0" y="0"/>
          <a:ext cx="0" cy="0"/>
          <a:chOff x="0" y="0"/>
          <a:chExt cx="0" cy="0"/>
        </a:xfrm>
      </p:grpSpPr>
      <p:sp>
        <p:nvSpPr>
          <p:cNvPr id="75" name="Google Shape;75;p2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86"/>
        <p:cNvGrpSpPr/>
        <p:nvPr/>
      </p:nvGrpSpPr>
      <p:grpSpPr>
        <a:xfrm>
          <a:off x="0" y="0"/>
          <a:ext cx="0" cy="0"/>
          <a:chOff x="0" y="0"/>
          <a:chExt cx="0" cy="0"/>
        </a:xfrm>
      </p:grpSpPr>
      <p:sp>
        <p:nvSpPr>
          <p:cNvPr id="87" name="Google Shape;87;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8" name="Google Shape;88;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89" name="Google Shape;89;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0" name="Google Shape;90;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1" name="Google Shape;91;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7"/>
        <p:cNvGrpSpPr/>
        <p:nvPr/>
      </p:nvGrpSpPr>
      <p:grpSpPr>
        <a:xfrm>
          <a:off x="0" y="0"/>
          <a:ext cx="0" cy="0"/>
          <a:chOff x="0" y="0"/>
          <a:chExt cx="0" cy="0"/>
        </a:xfrm>
      </p:grpSpPr>
      <p:sp>
        <p:nvSpPr>
          <p:cNvPr id="18" name="Google Shape;18;p1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0" name="Google Shape;20;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3"/>
        <p:cNvGrpSpPr/>
        <p:nvPr/>
      </p:nvGrpSpPr>
      <p:grpSpPr>
        <a:xfrm>
          <a:off x="0" y="0"/>
          <a:ext cx="0" cy="0"/>
          <a:chOff x="0" y="0"/>
          <a:chExt cx="0" cy="0"/>
        </a:xfrm>
      </p:grpSpPr>
      <p:sp>
        <p:nvSpPr>
          <p:cNvPr id="24" name="Google Shape;24;p1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29"/>
        <p:cNvGrpSpPr/>
        <p:nvPr/>
      </p:nvGrpSpPr>
      <p:grpSpPr>
        <a:xfrm>
          <a:off x="0" y="0"/>
          <a:ext cx="0" cy="0"/>
          <a:chOff x="0" y="0"/>
          <a:chExt cx="0" cy="0"/>
        </a:xfrm>
      </p:grpSpPr>
      <p:sp>
        <p:nvSpPr>
          <p:cNvPr id="30" name="Google Shape;30;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36"/>
        <p:cNvGrpSpPr/>
        <p:nvPr/>
      </p:nvGrpSpPr>
      <p:grpSpPr>
        <a:xfrm>
          <a:off x="0" y="0"/>
          <a:ext cx="0" cy="0"/>
          <a:chOff x="0" y="0"/>
          <a:chExt cx="0" cy="0"/>
        </a:xfrm>
      </p:grpSpPr>
      <p:sp>
        <p:nvSpPr>
          <p:cNvPr id="37" name="Google Shape;37;p1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5"/>
        <p:cNvGrpSpPr/>
        <p:nvPr/>
      </p:nvGrpSpPr>
      <p:grpSpPr>
        <a:xfrm>
          <a:off x="0" y="0"/>
          <a:ext cx="0" cy="0"/>
          <a:chOff x="0" y="0"/>
          <a:chExt cx="0" cy="0"/>
        </a:xfrm>
      </p:grpSpPr>
      <p:sp>
        <p:nvSpPr>
          <p:cNvPr id="46" name="Google Shape;46;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0"/>
        <p:cNvGrpSpPr/>
        <p:nvPr/>
      </p:nvGrpSpPr>
      <p:grpSpPr>
        <a:xfrm>
          <a:off x="0" y="0"/>
          <a:ext cx="0" cy="0"/>
          <a:chOff x="0" y="0"/>
          <a:chExt cx="0" cy="0"/>
        </a:xfrm>
      </p:grpSpPr>
      <p:sp>
        <p:nvSpPr>
          <p:cNvPr id="51" name="Google Shape;51;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4"/>
        <p:cNvGrpSpPr/>
        <p:nvPr/>
      </p:nvGrpSpPr>
      <p:grpSpPr>
        <a:xfrm>
          <a:off x="0" y="0"/>
          <a:ext cx="0" cy="0"/>
          <a:chOff x="0" y="0"/>
          <a:chExt cx="0" cy="0"/>
        </a:xfrm>
      </p:grpSpPr>
      <p:sp>
        <p:nvSpPr>
          <p:cNvPr id="55" name="Google Shape;55;p1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1"/>
        <p:cNvGrpSpPr/>
        <p:nvPr/>
      </p:nvGrpSpPr>
      <p:grpSpPr>
        <a:xfrm>
          <a:off x="0" y="0"/>
          <a:ext cx="0" cy="0"/>
          <a:chOff x="0" y="0"/>
          <a:chExt cx="0" cy="0"/>
        </a:xfrm>
      </p:grpSpPr>
      <p:sp>
        <p:nvSpPr>
          <p:cNvPr id="62" name="Google Shape;62;p2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20"/>
          <p:cNvSpPr>
            <a:spLocks noGrp="1"/>
          </p:cNvSpPr>
          <p:nvPr>
            <p:ph type="pic" idx="2"/>
          </p:nvPr>
        </p:nvSpPr>
        <p:spPr>
          <a:xfrm>
            <a:off x="5183188" y="987425"/>
            <a:ext cx="6172200" cy="4873625"/>
          </a:xfrm>
          <a:prstGeom prst="rect">
            <a:avLst/>
          </a:prstGeom>
          <a:noFill/>
          <a:ln>
            <a:noFill/>
          </a:ln>
        </p:spPr>
      </p:sp>
      <p:sp>
        <p:nvSpPr>
          <p:cNvPr id="64" name="Google Shape;64;p2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80"/>
        <p:cNvGrpSpPr/>
        <p:nvPr/>
      </p:nvGrpSpPr>
      <p:grpSpPr>
        <a:xfrm>
          <a:off x="0" y="0"/>
          <a:ext cx="0" cy="0"/>
          <a:chOff x="0" y="0"/>
          <a:chExt cx="0" cy="0"/>
        </a:xfrm>
      </p:grpSpPr>
      <p:sp>
        <p:nvSpPr>
          <p:cNvPr id="81" name="Google Shape;81;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lt1"/>
              </a:buClr>
              <a:buSzPts val="4400"/>
              <a:buFont typeface="Calibri"/>
              <a:buNone/>
              <a:defRPr sz="4400" b="0" i="0" u="none" strike="noStrike" cap="non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2" name="Google Shape;82;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lt1"/>
              </a:buClr>
              <a:buSzPts val="2800"/>
              <a:buFont typeface="Arial"/>
              <a:buChar char="•"/>
              <a:defRPr sz="2800" b="0" i="0" u="none" strike="noStrike" cap="none">
                <a:solidFill>
                  <a:schemeClr val="lt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9pPr>
          </a:lstStyle>
          <a:p>
            <a:endParaRPr/>
          </a:p>
        </p:txBody>
      </p:sp>
      <p:sp>
        <p:nvSpPr>
          <p:cNvPr id="83" name="Google Shape;83;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a:solidFill>
                  <a:schemeClr val="lt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9pPr>
          </a:lstStyle>
          <a:p>
            <a:endParaRPr/>
          </a:p>
        </p:txBody>
      </p:sp>
      <p:sp>
        <p:nvSpPr>
          <p:cNvPr id="84" name="Google Shape;84;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a:solidFill>
                  <a:schemeClr val="lt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9pPr>
          </a:lstStyle>
          <a:p>
            <a:endParaRPr/>
          </a:p>
        </p:txBody>
      </p:sp>
      <p:sp>
        <p:nvSpPr>
          <p:cNvPr id="85" name="Google Shape;85;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u="none">
                <a:solidFill>
                  <a:schemeClr val="lt1"/>
                </a:solidFill>
                <a:latin typeface="Calibri"/>
                <a:ea typeface="Calibri"/>
                <a:cs typeface="Calibri"/>
                <a:sym typeface="Calibri"/>
              </a:defRPr>
            </a:lvl1pPr>
            <a:lvl2pPr marL="0" marR="0" lvl="1" indent="0" algn="r" rtl="0">
              <a:spcBef>
                <a:spcPts val="0"/>
              </a:spcBef>
              <a:buNone/>
              <a:defRPr sz="1200" b="0" u="none">
                <a:solidFill>
                  <a:schemeClr val="lt1"/>
                </a:solidFill>
                <a:latin typeface="Calibri"/>
                <a:ea typeface="Calibri"/>
                <a:cs typeface="Calibri"/>
                <a:sym typeface="Calibri"/>
              </a:defRPr>
            </a:lvl2pPr>
            <a:lvl3pPr marL="0" marR="0" lvl="2" indent="0" algn="r" rtl="0">
              <a:spcBef>
                <a:spcPts val="0"/>
              </a:spcBef>
              <a:buNone/>
              <a:defRPr sz="1200" b="0" u="none">
                <a:solidFill>
                  <a:schemeClr val="lt1"/>
                </a:solidFill>
                <a:latin typeface="Calibri"/>
                <a:ea typeface="Calibri"/>
                <a:cs typeface="Calibri"/>
                <a:sym typeface="Calibri"/>
              </a:defRPr>
            </a:lvl3pPr>
            <a:lvl4pPr marL="0" marR="0" lvl="3" indent="0" algn="r" rtl="0">
              <a:spcBef>
                <a:spcPts val="0"/>
              </a:spcBef>
              <a:buNone/>
              <a:defRPr sz="1200" b="0" u="none">
                <a:solidFill>
                  <a:schemeClr val="lt1"/>
                </a:solidFill>
                <a:latin typeface="Calibri"/>
                <a:ea typeface="Calibri"/>
                <a:cs typeface="Calibri"/>
                <a:sym typeface="Calibri"/>
              </a:defRPr>
            </a:lvl4pPr>
            <a:lvl5pPr marL="0" marR="0" lvl="4" indent="0" algn="r" rtl="0">
              <a:spcBef>
                <a:spcPts val="0"/>
              </a:spcBef>
              <a:buNone/>
              <a:defRPr sz="1200" b="0" u="none">
                <a:solidFill>
                  <a:schemeClr val="lt1"/>
                </a:solidFill>
                <a:latin typeface="Calibri"/>
                <a:ea typeface="Calibri"/>
                <a:cs typeface="Calibri"/>
                <a:sym typeface="Calibri"/>
              </a:defRPr>
            </a:lvl5pPr>
            <a:lvl6pPr marL="0" marR="0" lvl="5" indent="0" algn="r" rtl="0">
              <a:spcBef>
                <a:spcPts val="0"/>
              </a:spcBef>
              <a:buNone/>
              <a:defRPr sz="1200" b="0" u="none">
                <a:solidFill>
                  <a:schemeClr val="lt1"/>
                </a:solidFill>
                <a:latin typeface="Calibri"/>
                <a:ea typeface="Calibri"/>
                <a:cs typeface="Calibri"/>
                <a:sym typeface="Calibri"/>
              </a:defRPr>
            </a:lvl6pPr>
            <a:lvl7pPr marL="0" marR="0" lvl="6" indent="0" algn="r" rtl="0">
              <a:spcBef>
                <a:spcPts val="0"/>
              </a:spcBef>
              <a:buNone/>
              <a:defRPr sz="1200" b="0" u="none">
                <a:solidFill>
                  <a:schemeClr val="lt1"/>
                </a:solidFill>
                <a:latin typeface="Calibri"/>
                <a:ea typeface="Calibri"/>
                <a:cs typeface="Calibri"/>
                <a:sym typeface="Calibri"/>
              </a:defRPr>
            </a:lvl7pPr>
            <a:lvl8pPr marL="0" marR="0" lvl="7" indent="0" algn="r" rtl="0">
              <a:spcBef>
                <a:spcPts val="0"/>
              </a:spcBef>
              <a:buNone/>
              <a:defRPr sz="1200" b="0" u="none">
                <a:solidFill>
                  <a:schemeClr val="lt1"/>
                </a:solidFill>
                <a:latin typeface="Calibri"/>
                <a:ea typeface="Calibri"/>
                <a:cs typeface="Calibri"/>
                <a:sym typeface="Calibri"/>
              </a:defRPr>
            </a:lvl8pPr>
            <a:lvl9pPr marL="0" marR="0" lvl="8" indent="0" algn="r" rtl="0">
              <a:spcBef>
                <a:spcPts val="0"/>
              </a:spcBef>
              <a:buNone/>
              <a:defRPr sz="1200" b="0" u="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61"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hyperlink" Target="https://www.cipd.co.uk/knowledge/strategy/organisational-development/pestle-analysis-factsheet#gref"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corporatefinanceinstitute.com/resources/management/pestel-analysis/" TargetMode="External"/><Relationship Id="rId4" Type="http://schemas.openxmlformats.org/officeDocument/2006/relationships/hyperlink" Target="https://www.thepowermba.com/en/blog/pestle-analysis"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5"/>
        <p:cNvGrpSpPr/>
        <p:nvPr/>
      </p:nvGrpSpPr>
      <p:grpSpPr>
        <a:xfrm>
          <a:off x="0" y="0"/>
          <a:ext cx="0" cy="0"/>
          <a:chOff x="0" y="0"/>
          <a:chExt cx="0" cy="0"/>
        </a:xfrm>
      </p:grpSpPr>
      <p:sp>
        <p:nvSpPr>
          <p:cNvPr id="96" name="Google Shape;96;p1"/>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97" name="Google Shape;97;p1"/>
          <p:cNvSpPr/>
          <p:nvPr/>
        </p:nvSpPr>
        <p:spPr>
          <a:xfrm>
            <a:off x="0" y="0"/>
            <a:ext cx="9415165" cy="6858000"/>
          </a:xfrm>
          <a:custGeom>
            <a:avLst/>
            <a:gdLst/>
            <a:ahLst/>
            <a:cxnLst/>
            <a:rect l="l" t="t" r="r" b="b"/>
            <a:pathLst>
              <a:path w="9415165" h="6858000" extrusionOk="0">
                <a:moveTo>
                  <a:pt x="0" y="5940102"/>
                </a:moveTo>
                <a:lnTo>
                  <a:pt x="201903" y="5940608"/>
                </a:lnTo>
                <a:cubicBezTo>
                  <a:pt x="552894" y="5941488"/>
                  <a:pt x="968883" y="5942531"/>
                  <a:pt x="1461907" y="5943766"/>
                </a:cubicBezTo>
                <a:cubicBezTo>
                  <a:pt x="1662934" y="5938113"/>
                  <a:pt x="1852841" y="6049291"/>
                  <a:pt x="1951874" y="6220822"/>
                </a:cubicBezTo>
                <a:cubicBezTo>
                  <a:pt x="1951874" y="6220822"/>
                  <a:pt x="1951874" y="6220822"/>
                  <a:pt x="2282833" y="6794059"/>
                </a:cubicBezTo>
                <a:lnTo>
                  <a:pt x="2319750" y="6858000"/>
                </a:lnTo>
                <a:lnTo>
                  <a:pt x="0" y="6858000"/>
                </a:lnTo>
                <a:close/>
                <a:moveTo>
                  <a:pt x="751947" y="3830686"/>
                </a:moveTo>
                <a:cubicBezTo>
                  <a:pt x="751947" y="3830686"/>
                  <a:pt x="751947" y="3830686"/>
                  <a:pt x="1719258" y="3833112"/>
                </a:cubicBezTo>
                <a:cubicBezTo>
                  <a:pt x="1780885" y="3831380"/>
                  <a:pt x="1839102" y="3865462"/>
                  <a:pt x="1869462" y="3918046"/>
                </a:cubicBezTo>
                <a:cubicBezTo>
                  <a:pt x="1869462" y="3918046"/>
                  <a:pt x="1869462" y="3918046"/>
                  <a:pt x="2354170" y="4757586"/>
                </a:cubicBezTo>
                <a:cubicBezTo>
                  <a:pt x="2385577" y="4811983"/>
                  <a:pt x="2384937" y="4877630"/>
                  <a:pt x="2353672" y="4931947"/>
                </a:cubicBezTo>
                <a:cubicBezTo>
                  <a:pt x="2353672" y="4931947"/>
                  <a:pt x="2353672" y="4931947"/>
                  <a:pt x="1871068" y="5769061"/>
                </a:cubicBezTo>
                <a:cubicBezTo>
                  <a:pt x="1841608" y="5822336"/>
                  <a:pt x="1783799" y="5855711"/>
                  <a:pt x="1722931" y="5854589"/>
                </a:cubicBezTo>
                <a:cubicBezTo>
                  <a:pt x="1722931" y="5854589"/>
                  <a:pt x="1722931" y="5854589"/>
                  <a:pt x="756668" y="5853977"/>
                </a:cubicBezTo>
                <a:cubicBezTo>
                  <a:pt x="693994" y="5853896"/>
                  <a:pt x="636823" y="5821628"/>
                  <a:pt x="605416" y="5767228"/>
                </a:cubicBezTo>
                <a:cubicBezTo>
                  <a:pt x="605416" y="5767228"/>
                  <a:pt x="605416" y="5767228"/>
                  <a:pt x="120708" y="4927690"/>
                </a:cubicBezTo>
                <a:cubicBezTo>
                  <a:pt x="90348" y="4875106"/>
                  <a:pt x="89942" y="4807646"/>
                  <a:pt x="122255" y="4755141"/>
                </a:cubicBezTo>
                <a:cubicBezTo>
                  <a:pt x="122255" y="4755141"/>
                  <a:pt x="122255" y="4755141"/>
                  <a:pt x="603810" y="3916214"/>
                </a:cubicBezTo>
                <a:cubicBezTo>
                  <a:pt x="633271" y="3862939"/>
                  <a:pt x="691080" y="3829563"/>
                  <a:pt x="751947" y="3830686"/>
                </a:cubicBezTo>
                <a:close/>
                <a:moveTo>
                  <a:pt x="2140871" y="3416093"/>
                </a:moveTo>
                <a:cubicBezTo>
                  <a:pt x="2140871" y="3416093"/>
                  <a:pt x="2140871" y="3416093"/>
                  <a:pt x="2485012" y="3416957"/>
                </a:cubicBezTo>
                <a:cubicBezTo>
                  <a:pt x="2506938" y="3416340"/>
                  <a:pt x="2527650" y="3428466"/>
                  <a:pt x="2538451" y="3447174"/>
                </a:cubicBezTo>
                <a:cubicBezTo>
                  <a:pt x="2538451" y="3447174"/>
                  <a:pt x="2538451" y="3447174"/>
                  <a:pt x="2710898" y="3745860"/>
                </a:cubicBezTo>
                <a:cubicBezTo>
                  <a:pt x="2722072" y="3765213"/>
                  <a:pt x="2721844" y="3788568"/>
                  <a:pt x="2710720" y="3807893"/>
                </a:cubicBezTo>
                <a:cubicBezTo>
                  <a:pt x="2710720" y="3807893"/>
                  <a:pt x="2710720" y="3807893"/>
                  <a:pt x="2539024" y="4105714"/>
                </a:cubicBezTo>
                <a:cubicBezTo>
                  <a:pt x="2528542" y="4124669"/>
                  <a:pt x="2507974" y="4136543"/>
                  <a:pt x="2486319" y="4136144"/>
                </a:cubicBezTo>
                <a:cubicBezTo>
                  <a:pt x="2486319" y="4136144"/>
                  <a:pt x="2486319" y="4136144"/>
                  <a:pt x="2142549" y="4135926"/>
                </a:cubicBezTo>
                <a:cubicBezTo>
                  <a:pt x="2120252" y="4135898"/>
                  <a:pt x="2099911" y="4124417"/>
                  <a:pt x="2088738" y="4105063"/>
                </a:cubicBezTo>
                <a:cubicBezTo>
                  <a:pt x="2088738" y="4105063"/>
                  <a:pt x="2088738" y="4105063"/>
                  <a:pt x="1916292" y="3806378"/>
                </a:cubicBezTo>
                <a:cubicBezTo>
                  <a:pt x="1905490" y="3787669"/>
                  <a:pt x="1905346" y="3763670"/>
                  <a:pt x="1916843" y="3744990"/>
                </a:cubicBezTo>
                <a:cubicBezTo>
                  <a:pt x="1916843" y="3744990"/>
                  <a:pt x="1916843" y="3744990"/>
                  <a:pt x="2088166" y="3446523"/>
                </a:cubicBezTo>
                <a:cubicBezTo>
                  <a:pt x="2098648" y="3427568"/>
                  <a:pt x="2119216" y="3415695"/>
                  <a:pt x="2140871" y="3416093"/>
                </a:cubicBezTo>
                <a:close/>
                <a:moveTo>
                  <a:pt x="2309207" y="2943824"/>
                </a:moveTo>
                <a:cubicBezTo>
                  <a:pt x="2309207" y="2943824"/>
                  <a:pt x="2309207" y="2943824"/>
                  <a:pt x="2490927" y="2944279"/>
                </a:cubicBezTo>
                <a:cubicBezTo>
                  <a:pt x="2502505" y="2943955"/>
                  <a:pt x="2513441" y="2950357"/>
                  <a:pt x="2519144" y="2960236"/>
                </a:cubicBezTo>
                <a:cubicBezTo>
                  <a:pt x="2519144" y="2960236"/>
                  <a:pt x="2519144" y="2960236"/>
                  <a:pt x="2610202" y="3117952"/>
                </a:cubicBezTo>
                <a:cubicBezTo>
                  <a:pt x="2616102" y="3128172"/>
                  <a:pt x="2615982" y="3140504"/>
                  <a:pt x="2610107" y="3150708"/>
                </a:cubicBezTo>
                <a:cubicBezTo>
                  <a:pt x="2610107" y="3150708"/>
                  <a:pt x="2610107" y="3150708"/>
                  <a:pt x="2519446" y="3307968"/>
                </a:cubicBezTo>
                <a:cubicBezTo>
                  <a:pt x="2513912" y="3317976"/>
                  <a:pt x="2503051" y="3324246"/>
                  <a:pt x="2491617" y="3324035"/>
                </a:cubicBezTo>
                <a:cubicBezTo>
                  <a:pt x="2491617" y="3324035"/>
                  <a:pt x="2491617" y="3324035"/>
                  <a:pt x="2310094" y="3323920"/>
                </a:cubicBezTo>
                <a:cubicBezTo>
                  <a:pt x="2298321" y="3323905"/>
                  <a:pt x="2287579" y="3317843"/>
                  <a:pt x="2281679" y="3307623"/>
                </a:cubicBezTo>
                <a:cubicBezTo>
                  <a:pt x="2281679" y="3307623"/>
                  <a:pt x="2281679" y="3307623"/>
                  <a:pt x="2190623" y="3149908"/>
                </a:cubicBezTo>
                <a:cubicBezTo>
                  <a:pt x="2184919" y="3140029"/>
                  <a:pt x="2184843" y="3127357"/>
                  <a:pt x="2190913" y="3117492"/>
                </a:cubicBezTo>
                <a:cubicBezTo>
                  <a:pt x="2190913" y="3117492"/>
                  <a:pt x="2190913" y="3117492"/>
                  <a:pt x="2281378" y="2959891"/>
                </a:cubicBezTo>
                <a:cubicBezTo>
                  <a:pt x="2286913" y="2949884"/>
                  <a:pt x="2297773" y="2943613"/>
                  <a:pt x="2309207" y="2943824"/>
                </a:cubicBezTo>
                <a:close/>
                <a:moveTo>
                  <a:pt x="4112874" y="2635904"/>
                </a:moveTo>
                <a:cubicBezTo>
                  <a:pt x="4112874" y="2635904"/>
                  <a:pt x="4112874" y="2635904"/>
                  <a:pt x="7268230" y="2643815"/>
                </a:cubicBezTo>
                <a:cubicBezTo>
                  <a:pt x="7469258" y="2638162"/>
                  <a:pt x="7659163" y="2749340"/>
                  <a:pt x="7758196" y="2920870"/>
                </a:cubicBezTo>
                <a:cubicBezTo>
                  <a:pt x="7758196" y="2920870"/>
                  <a:pt x="7758196" y="2920870"/>
                  <a:pt x="9339309" y="5659439"/>
                </a:cubicBezTo>
                <a:cubicBezTo>
                  <a:pt x="9441758" y="5836884"/>
                  <a:pt x="9439672" y="6051021"/>
                  <a:pt x="9337678" y="6228205"/>
                </a:cubicBezTo>
                <a:cubicBezTo>
                  <a:pt x="9337678" y="6228205"/>
                  <a:pt x="9337678" y="6228205"/>
                  <a:pt x="9008157" y="6799787"/>
                </a:cubicBezTo>
                <a:lnTo>
                  <a:pt x="8974598" y="6858000"/>
                </a:lnTo>
                <a:lnTo>
                  <a:pt x="2425403" y="6858000"/>
                </a:lnTo>
                <a:lnTo>
                  <a:pt x="2332089" y="6696379"/>
                </a:lnTo>
                <a:cubicBezTo>
                  <a:pt x="2245236" y="6545945"/>
                  <a:pt x="2152593" y="6385482"/>
                  <a:pt x="2053773" y="6214321"/>
                </a:cubicBezTo>
                <a:cubicBezTo>
                  <a:pt x="1954740" y="6042790"/>
                  <a:pt x="1953410" y="5822737"/>
                  <a:pt x="2058819" y="5651469"/>
                </a:cubicBezTo>
                <a:cubicBezTo>
                  <a:pt x="2058819" y="5651469"/>
                  <a:pt x="2058819" y="5651469"/>
                  <a:pt x="3629647" y="2914896"/>
                </a:cubicBezTo>
                <a:cubicBezTo>
                  <a:pt x="3725749" y="2741114"/>
                  <a:pt x="3914325" y="2632240"/>
                  <a:pt x="4112874" y="2635904"/>
                </a:cubicBezTo>
                <a:close/>
                <a:moveTo>
                  <a:pt x="688133" y="2474638"/>
                </a:moveTo>
                <a:cubicBezTo>
                  <a:pt x="688133" y="2474638"/>
                  <a:pt x="688133" y="2474638"/>
                  <a:pt x="1287544" y="2476142"/>
                </a:cubicBezTo>
                <a:cubicBezTo>
                  <a:pt x="1325733" y="2475067"/>
                  <a:pt x="1361809" y="2496187"/>
                  <a:pt x="1380621" y="2528772"/>
                </a:cubicBezTo>
                <a:cubicBezTo>
                  <a:pt x="1380621" y="2528772"/>
                  <a:pt x="1380621" y="2528772"/>
                  <a:pt x="1680979" y="3049008"/>
                </a:cubicBezTo>
                <a:cubicBezTo>
                  <a:pt x="1700441" y="3082716"/>
                  <a:pt x="1700045" y="3123395"/>
                  <a:pt x="1680670" y="3157054"/>
                </a:cubicBezTo>
                <a:cubicBezTo>
                  <a:pt x="1680670" y="3157054"/>
                  <a:pt x="1680670" y="3157054"/>
                  <a:pt x="1381617" y="3675787"/>
                </a:cubicBezTo>
                <a:cubicBezTo>
                  <a:pt x="1363361" y="3708799"/>
                  <a:pt x="1327537" y="3729482"/>
                  <a:pt x="1289821" y="3728785"/>
                </a:cubicBezTo>
                <a:cubicBezTo>
                  <a:pt x="1289821" y="3728785"/>
                  <a:pt x="1289821" y="3728785"/>
                  <a:pt x="691058" y="3728407"/>
                </a:cubicBezTo>
                <a:cubicBezTo>
                  <a:pt x="652221" y="3728357"/>
                  <a:pt x="616793" y="3708360"/>
                  <a:pt x="597332" y="3674651"/>
                </a:cubicBezTo>
                <a:cubicBezTo>
                  <a:pt x="597332" y="3674651"/>
                  <a:pt x="597332" y="3674651"/>
                  <a:pt x="296974" y="3154416"/>
                </a:cubicBezTo>
                <a:cubicBezTo>
                  <a:pt x="278161" y="3121831"/>
                  <a:pt x="277908" y="3080029"/>
                  <a:pt x="297933" y="3047494"/>
                </a:cubicBezTo>
                <a:cubicBezTo>
                  <a:pt x="297933" y="3047494"/>
                  <a:pt x="297933" y="3047494"/>
                  <a:pt x="596337" y="2527637"/>
                </a:cubicBezTo>
                <a:cubicBezTo>
                  <a:pt x="614593" y="2494625"/>
                  <a:pt x="650416" y="2473943"/>
                  <a:pt x="688133" y="2474638"/>
                </a:cubicBezTo>
                <a:close/>
                <a:moveTo>
                  <a:pt x="2732571" y="2020011"/>
                </a:moveTo>
                <a:cubicBezTo>
                  <a:pt x="2732571" y="2020011"/>
                  <a:pt x="2732571" y="2020011"/>
                  <a:pt x="3236024" y="2021272"/>
                </a:cubicBezTo>
                <a:cubicBezTo>
                  <a:pt x="3268098" y="2020370"/>
                  <a:pt x="3298399" y="2038110"/>
                  <a:pt x="3314200" y="2065479"/>
                </a:cubicBezTo>
                <a:cubicBezTo>
                  <a:pt x="3314200" y="2065479"/>
                  <a:pt x="3314200" y="2065479"/>
                  <a:pt x="3566473" y="2502430"/>
                </a:cubicBezTo>
                <a:cubicBezTo>
                  <a:pt x="3582820" y="2530741"/>
                  <a:pt x="3582487" y="2564907"/>
                  <a:pt x="3566214" y="2593179"/>
                </a:cubicBezTo>
                <a:cubicBezTo>
                  <a:pt x="3566214" y="2593179"/>
                  <a:pt x="3566214" y="2593179"/>
                  <a:pt x="3315036" y="3028868"/>
                </a:cubicBezTo>
                <a:cubicBezTo>
                  <a:pt x="3299702" y="3056596"/>
                  <a:pt x="3269615" y="3073966"/>
                  <a:pt x="3237935" y="3073382"/>
                </a:cubicBezTo>
                <a:cubicBezTo>
                  <a:pt x="3237935" y="3073382"/>
                  <a:pt x="3237935" y="3073382"/>
                  <a:pt x="2735028" y="3073064"/>
                </a:cubicBezTo>
                <a:cubicBezTo>
                  <a:pt x="2702409" y="3073021"/>
                  <a:pt x="2672652" y="3056226"/>
                  <a:pt x="2656307" y="3027915"/>
                </a:cubicBezTo>
                <a:cubicBezTo>
                  <a:pt x="2656307" y="3027915"/>
                  <a:pt x="2656307" y="3027915"/>
                  <a:pt x="2404033" y="2590963"/>
                </a:cubicBezTo>
                <a:cubicBezTo>
                  <a:pt x="2388231" y="2563595"/>
                  <a:pt x="2388020" y="2528484"/>
                  <a:pt x="2404839" y="2501157"/>
                </a:cubicBezTo>
                <a:cubicBezTo>
                  <a:pt x="2404839" y="2501157"/>
                  <a:pt x="2404839" y="2501157"/>
                  <a:pt x="2655471" y="2064525"/>
                </a:cubicBezTo>
                <a:cubicBezTo>
                  <a:pt x="2670804" y="2036797"/>
                  <a:pt x="2700892" y="2019426"/>
                  <a:pt x="2732571" y="2020011"/>
                </a:cubicBezTo>
                <a:close/>
                <a:moveTo>
                  <a:pt x="3662925" y="0"/>
                </a:moveTo>
                <a:lnTo>
                  <a:pt x="5336547" y="0"/>
                </a:lnTo>
                <a:lnTo>
                  <a:pt x="5342959" y="11106"/>
                </a:lnTo>
                <a:cubicBezTo>
                  <a:pt x="5372852" y="62881"/>
                  <a:pt x="5492421" y="269982"/>
                  <a:pt x="5970700" y="1098387"/>
                </a:cubicBezTo>
                <a:cubicBezTo>
                  <a:pt x="6012021" y="1169956"/>
                  <a:pt x="6011183" y="1256322"/>
                  <a:pt x="5970044" y="1327785"/>
                </a:cubicBezTo>
                <a:cubicBezTo>
                  <a:pt x="5970044" y="1327785"/>
                  <a:pt x="5970044" y="1327785"/>
                  <a:pt x="5335110" y="2429135"/>
                </a:cubicBezTo>
                <a:cubicBezTo>
                  <a:pt x="5296350" y="2499226"/>
                  <a:pt x="5220291" y="2543137"/>
                  <a:pt x="5140211" y="2541659"/>
                </a:cubicBezTo>
                <a:cubicBezTo>
                  <a:pt x="5140211" y="2541659"/>
                  <a:pt x="5140211" y="2541659"/>
                  <a:pt x="3868947" y="2540855"/>
                </a:cubicBezTo>
                <a:cubicBezTo>
                  <a:pt x="3786490" y="2540750"/>
                  <a:pt x="3711273" y="2498294"/>
                  <a:pt x="3669952" y="2426726"/>
                </a:cubicBezTo>
                <a:cubicBezTo>
                  <a:pt x="3669952" y="2426726"/>
                  <a:pt x="3669952" y="2426726"/>
                  <a:pt x="3032246" y="1322186"/>
                </a:cubicBezTo>
                <a:cubicBezTo>
                  <a:pt x="2992303" y="1253003"/>
                  <a:pt x="2991768" y="1164250"/>
                  <a:pt x="3034282" y="1095172"/>
                </a:cubicBezTo>
                <a:cubicBezTo>
                  <a:pt x="3034282" y="1095172"/>
                  <a:pt x="3034282" y="1095172"/>
                  <a:pt x="3556318" y="185723"/>
                </a:cubicBezTo>
                <a:close/>
              </a:path>
            </a:pathLst>
          </a:custGeom>
          <a:solidFill>
            <a:srgbClr val="7F7F7F">
              <a:alpha val="4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grpSp>
        <p:nvGrpSpPr>
          <p:cNvPr id="98" name="Google Shape;98;p1"/>
          <p:cNvGrpSpPr/>
          <p:nvPr/>
        </p:nvGrpSpPr>
        <p:grpSpPr>
          <a:xfrm>
            <a:off x="6169039" y="1090549"/>
            <a:ext cx="5581001" cy="4278755"/>
            <a:chOff x="6169039" y="142050"/>
            <a:chExt cx="5581001" cy="4278755"/>
          </a:xfrm>
        </p:grpSpPr>
        <p:sp>
          <p:nvSpPr>
            <p:cNvPr id="99" name="Google Shape;99;p1"/>
            <p:cNvSpPr/>
            <p:nvPr/>
          </p:nvSpPr>
          <p:spPr>
            <a:xfrm rot="-5400000">
              <a:off x="6820162" y="-509073"/>
              <a:ext cx="4278755" cy="5581001"/>
            </a:xfrm>
            <a:custGeom>
              <a:avLst/>
              <a:gdLst/>
              <a:ahLst/>
              <a:cxnLst/>
              <a:rect l="l" t="t" r="r" b="b"/>
              <a:pathLst>
                <a:path w="4278755" h="5581001" extrusionOk="0">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0" name="Google Shape;100;p1"/>
            <p:cNvSpPr/>
            <p:nvPr/>
          </p:nvSpPr>
          <p:spPr>
            <a:xfrm rot="-5400000">
              <a:off x="6902139" y="-425197"/>
              <a:ext cx="4114800" cy="5413248"/>
            </a:xfrm>
            <a:custGeom>
              <a:avLst/>
              <a:gdLst/>
              <a:ahLst/>
              <a:cxnLst/>
              <a:rect l="l" t="t" r="r" b="b"/>
              <a:pathLst>
                <a:path w="4278755" h="5581001" extrusionOk="0">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noFill/>
            <a:ln w="1905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grpSp>
      <p:sp>
        <p:nvSpPr>
          <p:cNvPr id="101" name="Google Shape;101;p1"/>
          <p:cNvSpPr txBox="1">
            <a:spLocks noGrp="1"/>
          </p:cNvSpPr>
          <p:nvPr>
            <p:ph type="title"/>
          </p:nvPr>
        </p:nvSpPr>
        <p:spPr>
          <a:xfrm>
            <a:off x="6569715" y="1812202"/>
            <a:ext cx="4779647" cy="2821942"/>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ct val="100000"/>
              <a:buFont typeface="Calibri"/>
              <a:buNone/>
            </a:pPr>
            <a:r>
              <a:rPr lang="en-US" sz="4000" b="1" dirty="0">
                <a:solidFill>
                  <a:schemeClr val="lt1"/>
                </a:solidFill>
              </a:rPr>
              <a:t>Meistriškumo pamokų saugykla</a:t>
            </a:r>
            <a:br>
              <a:rPr lang="en-US" sz="4000" dirty="0">
                <a:solidFill>
                  <a:schemeClr val="lt1"/>
                </a:solidFill>
              </a:rPr>
            </a:br>
            <a:br>
              <a:rPr lang="en-US" sz="4000" dirty="0">
                <a:solidFill>
                  <a:schemeClr val="lt1"/>
                </a:solidFill>
              </a:rPr>
            </a:br>
            <a:r>
              <a:rPr lang="en-US" sz="4000" b="1" dirty="0">
                <a:solidFill>
                  <a:srgbClr val="FF0000"/>
                </a:solidFill>
              </a:rPr>
              <a:t>PESTLE analizė</a:t>
            </a:r>
            <a:endParaRPr sz="4000" b="1" dirty="0">
              <a:solidFill>
                <a:srgbClr val="FF0000"/>
              </a:solidFill>
            </a:endParaRPr>
          </a:p>
        </p:txBody>
      </p:sp>
      <p:pic>
        <p:nvPicPr>
          <p:cNvPr id="102" name="Google Shape;102;p1" descr="Logotipo&#10;&#10;Descripción generada automáticamente"/>
          <p:cNvPicPr preferRelativeResize="0">
            <a:picLocks noGrp="1"/>
          </p:cNvPicPr>
          <p:nvPr>
            <p:ph type="body" idx="1"/>
          </p:nvPr>
        </p:nvPicPr>
        <p:blipFill rotWithShape="1">
          <a:blip r:embed="rId3">
            <a:alphaModFix/>
          </a:blip>
          <a:srcRect/>
          <a:stretch/>
        </p:blipFill>
        <p:spPr>
          <a:xfrm>
            <a:off x="0" y="772505"/>
            <a:ext cx="2953443" cy="1039697"/>
          </a:xfrm>
          <a:prstGeom prst="rect">
            <a:avLst/>
          </a:prstGeom>
          <a:noFill/>
          <a:ln>
            <a:noFill/>
          </a:ln>
        </p:spPr>
      </p:pic>
      <p:pic>
        <p:nvPicPr>
          <p:cNvPr id="103" name="Google Shape;103;p1" descr="Interfaz de usuario gráfica, Texto&#10;&#10;Descripción generada automáticamente"/>
          <p:cNvPicPr preferRelativeResize="0"/>
          <p:nvPr/>
        </p:nvPicPr>
        <p:blipFill rotWithShape="1">
          <a:blip r:embed="rId4">
            <a:alphaModFix/>
          </a:blip>
          <a:srcRect/>
          <a:stretch/>
        </p:blipFill>
        <p:spPr>
          <a:xfrm>
            <a:off x="9905122" y="235318"/>
            <a:ext cx="1864311" cy="505694"/>
          </a:xfrm>
          <a:prstGeom prst="rect">
            <a:avLst/>
          </a:prstGeom>
          <a:noFill/>
          <a:ln>
            <a:noFill/>
          </a:ln>
        </p:spPr>
      </p:pic>
      <p:sp>
        <p:nvSpPr>
          <p:cNvPr id="104" name="Google Shape;104;p1"/>
          <p:cNvSpPr txBox="1"/>
          <p:nvPr/>
        </p:nvSpPr>
        <p:spPr>
          <a:xfrm>
            <a:off x="2341413" y="5932268"/>
            <a:ext cx="6525629" cy="710066"/>
          </a:xfrm>
          <a:prstGeom prst="rect">
            <a:avLst/>
          </a:prstGeom>
          <a:noFill/>
          <a:ln>
            <a:noFill/>
          </a:ln>
        </p:spPr>
        <p:txBody>
          <a:bodyPr spcFirstLastPara="1" wrap="square" lIns="91425" tIns="45700" rIns="91425" bIns="45700" anchor="t" anchorCtr="0">
            <a:spAutoFit/>
          </a:bodyPr>
          <a:lstStyle/>
          <a:p>
            <a:pPr marL="0" marR="0" lvl="0" indent="0" algn="just" rtl="0">
              <a:lnSpc>
                <a:spcPct val="97916"/>
              </a:lnSpc>
              <a:spcBef>
                <a:spcPts val="0"/>
              </a:spcBef>
              <a:spcAft>
                <a:spcPts val="0"/>
              </a:spcAft>
              <a:buNone/>
            </a:pPr>
            <a:r>
              <a:rPr lang="en-US" sz="1200" b="0" i="0" u="none" strike="noStrike" cap="none">
                <a:solidFill>
                  <a:srgbClr val="222222"/>
                </a:solidFill>
                <a:latin typeface="Calibri"/>
                <a:ea typeface="Calibri"/>
                <a:cs typeface="Calibri"/>
                <a:sym typeface="Calibri"/>
              </a:rPr>
              <a:t>Šį projekto rezultatą finansavo Europos Komisija. Šis komunikatas atspindi tik autoriaus požiūrį, ir Komisija negali būti laikoma atsakinga už bet kokį jame pateiktos informacijos panaudojimą. Pateikto dokumento numeris: 2021-1-ES02-KA220-YOU-000028609</a:t>
            </a:r>
            <a:endParaRPr sz="1200" b="0" i="0" u="none" strike="noStrike" cap="none">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4"/>
        <p:cNvGrpSpPr/>
        <p:nvPr/>
      </p:nvGrpSpPr>
      <p:grpSpPr>
        <a:xfrm>
          <a:off x="0" y="0"/>
          <a:ext cx="0" cy="0"/>
          <a:chOff x="0" y="0"/>
          <a:chExt cx="0" cy="0"/>
        </a:xfrm>
      </p:grpSpPr>
      <p:sp>
        <p:nvSpPr>
          <p:cNvPr id="145" name="Google Shape;145;p5"/>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146" name="Google Shape;146;p5"/>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901"/>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47" name="Google Shape;147;p5"/>
          <p:cNvSpPr>
            <a:spLocks noGrp="1"/>
          </p:cNvSpPr>
          <p:nvPr>
            <p:ph type="title"/>
          </p:nvPr>
        </p:nvSpPr>
        <p:spPr>
          <a:xfrm>
            <a:off x="-292231" y="-79384"/>
            <a:ext cx="13546318" cy="5775963"/>
          </a:xfrm>
          <a:prstGeom prst="ellipse">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300"/>
              <a:buFont typeface="Calibri"/>
              <a:buNone/>
            </a:pPr>
            <a:r>
              <a:rPr lang="en-US" sz="2300" b="1" dirty="0">
                <a:solidFill>
                  <a:schemeClr val="dk1"/>
                </a:solidFill>
                <a:latin typeface="Calibri"/>
                <a:ea typeface="Calibri"/>
                <a:cs typeface="Calibri"/>
                <a:sym typeface="Calibri"/>
              </a:rPr>
              <a:t> </a:t>
            </a:r>
            <a:br>
              <a:rPr lang="en-US" sz="2400" dirty="0">
                <a:solidFill>
                  <a:schemeClr val="dk1"/>
                </a:solidFill>
                <a:latin typeface="Calibri"/>
                <a:ea typeface="Calibri"/>
                <a:cs typeface="Calibri"/>
                <a:sym typeface="Calibri"/>
              </a:rPr>
            </a:br>
            <a:br>
              <a:rPr lang="en-US" sz="2400" dirty="0">
                <a:solidFill>
                  <a:schemeClr val="dk1"/>
                </a:solidFill>
                <a:latin typeface="Calibri"/>
                <a:ea typeface="Calibri"/>
                <a:cs typeface="Calibri"/>
                <a:sym typeface="Calibri"/>
              </a:rPr>
            </a:br>
            <a:br>
              <a:rPr lang="en-US" sz="2400" dirty="0">
                <a:solidFill>
                  <a:schemeClr val="dk1"/>
                </a:solidFill>
                <a:latin typeface="Calibri"/>
                <a:ea typeface="Calibri"/>
                <a:cs typeface="Calibri"/>
                <a:sym typeface="Calibri"/>
              </a:rPr>
            </a:br>
            <a:r>
              <a:rPr lang="en-US" sz="2200" dirty="0">
                <a:solidFill>
                  <a:schemeClr val="dk1"/>
                </a:solidFill>
                <a:latin typeface="Calibri"/>
                <a:ea typeface="Calibri"/>
                <a:cs typeface="Calibri"/>
                <a:sym typeface="Calibri"/>
              </a:rPr>
              <a:t>-Optimizuoja </a:t>
            </a:r>
            <a:r>
              <a:rPr lang="en-US" sz="2200" b="1" dirty="0">
                <a:solidFill>
                  <a:schemeClr val="dk1"/>
                </a:solidFill>
                <a:latin typeface="Calibri"/>
                <a:ea typeface="Calibri"/>
                <a:cs typeface="Calibri"/>
                <a:sym typeface="Calibri"/>
              </a:rPr>
              <a:t>valdymo darbą</a:t>
            </a:r>
            <a:r>
              <a:rPr lang="en-US" sz="2200" dirty="0">
                <a:solidFill>
                  <a:schemeClr val="dk1"/>
                </a:solidFill>
                <a:latin typeface="Calibri"/>
                <a:ea typeface="Calibri"/>
                <a:cs typeface="Calibri"/>
                <a:sym typeface="Calibri"/>
              </a:rPr>
              <a:t>. Sprendimai priimami daug efektyviau, kai žinomos verslo aplinkos charakteristikos. Planavimas yra daug geresnis, ta pačia prasme numatomas ir sumažinamas nepalankių išorės elementų poveikis. </a:t>
            </a:r>
            <a:br>
              <a:rPr lang="en-US" sz="2200" dirty="0">
                <a:solidFill>
                  <a:schemeClr val="dk1"/>
                </a:solidFill>
                <a:latin typeface="Calibri"/>
                <a:ea typeface="Calibri"/>
                <a:cs typeface="Calibri"/>
                <a:sym typeface="Calibri"/>
              </a:rPr>
            </a:br>
            <a:br>
              <a:rPr lang="en-US" sz="2200" dirty="0">
                <a:solidFill>
                  <a:schemeClr val="dk1"/>
                </a:solidFill>
                <a:latin typeface="Calibri"/>
                <a:ea typeface="Calibri"/>
                <a:cs typeface="Calibri"/>
                <a:sym typeface="Calibri"/>
              </a:rPr>
            </a:br>
            <a:r>
              <a:rPr lang="en-US" sz="2200" dirty="0">
                <a:solidFill>
                  <a:schemeClr val="dk1"/>
                </a:solidFill>
                <a:latin typeface="Calibri"/>
                <a:ea typeface="Calibri"/>
                <a:cs typeface="Calibri"/>
                <a:sym typeface="Calibri"/>
              </a:rPr>
              <a:t>-Ji padeda </a:t>
            </a:r>
            <a:r>
              <a:rPr lang="en-US" sz="2200" b="1" dirty="0">
                <a:solidFill>
                  <a:schemeClr val="dk1"/>
                </a:solidFill>
                <a:latin typeface="Calibri"/>
                <a:ea typeface="Calibri"/>
                <a:cs typeface="Calibri"/>
                <a:sym typeface="Calibri"/>
              </a:rPr>
              <a:t>įvertinti išorinę riziką</a:t>
            </a:r>
            <a:r>
              <a:rPr lang="en-US" sz="2200" b="1" dirty="0"/>
              <a:t>: </a:t>
            </a:r>
            <a:r>
              <a:rPr lang="en-US" sz="2200" dirty="0">
                <a:solidFill>
                  <a:schemeClr val="dk1"/>
                </a:solidFill>
                <a:latin typeface="Calibri"/>
                <a:ea typeface="Calibri"/>
                <a:cs typeface="Calibri"/>
                <a:sym typeface="Calibri"/>
              </a:rPr>
              <a:t>ji labai svarbi vertinant galimą esamą ir būsimą riziką, su kuria teks susidurti produktų ir paslaugų internacionalizavimo procesuose, tarptautinių derybų procesuose ir pan.</a:t>
            </a:r>
          </a:p>
        </p:txBody>
      </p:sp>
      <p:grpSp>
        <p:nvGrpSpPr>
          <p:cNvPr id="148" name="Google Shape;148;p5"/>
          <p:cNvGrpSpPr/>
          <p:nvPr/>
        </p:nvGrpSpPr>
        <p:grpSpPr>
          <a:xfrm>
            <a:off x="441960" y="561256"/>
            <a:ext cx="1128382" cy="847206"/>
            <a:chOff x="7393391" y="1075612"/>
            <a:chExt cx="1128382" cy="847206"/>
          </a:xfrm>
        </p:grpSpPr>
        <p:sp>
          <p:nvSpPr>
            <p:cNvPr id="149" name="Google Shape;149;p5"/>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0" name="Google Shape;150;p5"/>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151" name="Google Shape;151;p5"/>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dirty="0">
              <a:solidFill>
                <a:schemeClr val="lt1"/>
              </a:solidFill>
              <a:latin typeface="Calibri"/>
              <a:ea typeface="Calibri"/>
              <a:cs typeface="Calibri"/>
              <a:sym typeface="Calibri"/>
            </a:endParaRPr>
          </a:p>
        </p:txBody>
      </p:sp>
      <p:pic>
        <p:nvPicPr>
          <p:cNvPr id="152" name="Google Shape;152;p5"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53" name="Google Shape;153;p5"/>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6191141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7"/>
        <p:cNvGrpSpPr/>
        <p:nvPr/>
      </p:nvGrpSpPr>
      <p:grpSpPr>
        <a:xfrm>
          <a:off x="0" y="0"/>
          <a:ext cx="0" cy="0"/>
          <a:chOff x="0" y="0"/>
          <a:chExt cx="0" cy="0"/>
        </a:xfrm>
      </p:grpSpPr>
      <p:sp>
        <p:nvSpPr>
          <p:cNvPr id="158" name="Google Shape;158;p6"/>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159" name="Google Shape;159;p6"/>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901"/>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60" name="Google Shape;160;p6"/>
          <p:cNvSpPr>
            <a:spLocks noGrp="1"/>
          </p:cNvSpPr>
          <p:nvPr>
            <p:ph type="title"/>
          </p:nvPr>
        </p:nvSpPr>
        <p:spPr>
          <a:xfrm>
            <a:off x="279355" y="-33568"/>
            <a:ext cx="12720207" cy="5969126"/>
          </a:xfrm>
          <a:prstGeom prst="ellipse">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chemeClr val="dk1"/>
              </a:buClr>
              <a:buSzPts val="2070"/>
              <a:buFont typeface="Calibri"/>
              <a:buNone/>
            </a:pPr>
            <a:r>
              <a:rPr lang="en-US" sz="3100" b="1" dirty="0">
                <a:solidFill>
                  <a:srgbClr val="222222"/>
                </a:solidFill>
                <a:latin typeface="Calibri"/>
                <a:ea typeface="Calibri"/>
                <a:cs typeface="Calibri"/>
                <a:sym typeface="Calibri"/>
              </a:rPr>
              <a:t> Patarimai, kaip atlikti PESTLE analizę</a:t>
            </a:r>
            <a:br>
              <a:rPr lang="en-US" sz="3100" b="1" dirty="0">
                <a:solidFill>
                  <a:srgbClr val="222222"/>
                </a:solidFill>
                <a:latin typeface="Calibri"/>
                <a:ea typeface="Calibri"/>
                <a:cs typeface="Calibri"/>
                <a:sym typeface="Calibri"/>
              </a:rPr>
            </a:br>
            <a:br>
              <a:rPr lang="en-US" sz="2800" dirty="0">
                <a:latin typeface="Calibri"/>
                <a:ea typeface="Calibri"/>
                <a:cs typeface="Calibri"/>
                <a:sym typeface="Calibri"/>
              </a:rPr>
            </a:br>
            <a:r>
              <a:rPr lang="en-US" sz="2400" dirty="0">
                <a:latin typeface="Calibri"/>
                <a:ea typeface="Calibri"/>
                <a:cs typeface="Calibri"/>
                <a:sym typeface="Calibri"/>
              </a:rPr>
              <a:t>- Bendradarbiaukite: kelios perspektyvos gali padėti nustatyti daugiau rizikos veiksnių.</a:t>
            </a:r>
            <a:br>
              <a:rPr lang="en-US" sz="2400" dirty="0">
                <a:latin typeface="Calibri"/>
                <a:ea typeface="Calibri"/>
                <a:cs typeface="Calibri"/>
                <a:sym typeface="Calibri"/>
              </a:rPr>
            </a:br>
            <a:r>
              <a:rPr lang="en-US" sz="2400" dirty="0">
                <a:latin typeface="Calibri"/>
                <a:ea typeface="Calibri"/>
                <a:cs typeface="Calibri"/>
                <a:sym typeface="Calibri"/>
              </a:rPr>
              <a:t>- Pasinaudokite organizacijos patirtimi ir ištekliais.</a:t>
            </a:r>
            <a:br>
              <a:rPr lang="en-US" sz="2400" dirty="0">
                <a:latin typeface="Calibri"/>
                <a:ea typeface="Calibri"/>
                <a:cs typeface="Calibri"/>
                <a:sym typeface="Calibri"/>
              </a:rPr>
            </a:br>
            <a:r>
              <a:rPr lang="en-US" sz="2400" dirty="0">
                <a:latin typeface="Calibri"/>
                <a:ea typeface="Calibri"/>
                <a:cs typeface="Calibri"/>
                <a:sym typeface="Calibri"/>
              </a:rPr>
              <a:t>- Naudokite PESTLE analizę kartu su kitais metodais, tokiais kaip SWOT analizė, konkurencinė analizė ar scenarijų planavimas. </a:t>
            </a:r>
            <a:br>
              <a:rPr lang="en-US" sz="2400" dirty="0">
                <a:latin typeface="Calibri"/>
                <a:ea typeface="Calibri"/>
                <a:cs typeface="Calibri"/>
                <a:sym typeface="Calibri"/>
              </a:rPr>
            </a:br>
            <a:r>
              <a:rPr lang="en-US" sz="2400" dirty="0">
                <a:latin typeface="Calibri"/>
                <a:ea typeface="Calibri"/>
                <a:cs typeface="Calibri"/>
                <a:sym typeface="Calibri"/>
              </a:rPr>
              <a:t>- Įtraukite PESTLE analizę į nuolatinį verslo aplinkos pokyčių stebėsenos procesą.</a:t>
            </a:r>
            <a:br>
              <a:rPr lang="en-US" sz="2400" dirty="0">
                <a:latin typeface="Calibri"/>
                <a:ea typeface="Calibri"/>
                <a:cs typeface="Calibri"/>
                <a:sym typeface="Calibri"/>
              </a:rPr>
            </a:br>
            <a:r>
              <a:rPr lang="en-US" sz="2400" dirty="0">
                <a:latin typeface="Calibri"/>
                <a:ea typeface="Calibri"/>
                <a:cs typeface="Calibri"/>
                <a:sym typeface="Calibri"/>
              </a:rPr>
              <a:t>- Venkite rinkti didelį kiekį išsamios informacijos, tinkamai jos neanalizuodami ir nesuprasdami savo išvadų.</a:t>
            </a:r>
            <a:br>
              <a:rPr lang="en-US" sz="2400" dirty="0">
                <a:latin typeface="Calibri"/>
                <a:ea typeface="Calibri"/>
                <a:cs typeface="Calibri"/>
                <a:sym typeface="Calibri"/>
              </a:rPr>
            </a:br>
            <a:r>
              <a:rPr lang="en-US" sz="2400" dirty="0">
                <a:latin typeface="Calibri"/>
                <a:ea typeface="Calibri"/>
                <a:cs typeface="Calibri"/>
                <a:sym typeface="Calibri"/>
              </a:rPr>
              <a:t>- Nedarykite skubotų išvadų apie ateitį remdamiesi praeitimi ar dabartimi.</a:t>
            </a:r>
            <a:br>
              <a:rPr lang="en-US" sz="2400" dirty="0">
                <a:latin typeface="Calibri"/>
                <a:ea typeface="Calibri"/>
                <a:cs typeface="Calibri"/>
                <a:sym typeface="Calibri"/>
              </a:rPr>
            </a:br>
            <a:r>
              <a:rPr lang="en-US" sz="2400" dirty="0">
                <a:latin typeface="Calibri"/>
                <a:ea typeface="Calibri"/>
                <a:cs typeface="Calibri"/>
                <a:sym typeface="Calibri"/>
              </a:rPr>
              <a:t>- Ją reikėtų reguliariai kartoti (ne rečiau kaip kas 6 mėnesius), kad būtų galima nustatyti makroaplinkos pokyčius. Organizacijos, kurios stebi makroaplinkos pokyčius ir į juos reaguoja, gali išsiskirti iš konkurentų ir susikurti konkurencinį pranašumą.</a:t>
            </a:r>
            <a:endParaRPr lang="en-US" sz="2400" dirty="0">
              <a:solidFill>
                <a:schemeClr val="dk1"/>
              </a:solidFill>
              <a:latin typeface="Calibri"/>
              <a:ea typeface="Calibri"/>
              <a:cs typeface="Calibri"/>
              <a:sym typeface="Calibri"/>
            </a:endParaRPr>
          </a:p>
        </p:txBody>
      </p:sp>
      <p:grpSp>
        <p:nvGrpSpPr>
          <p:cNvPr id="161" name="Google Shape;161;p6"/>
          <p:cNvGrpSpPr/>
          <p:nvPr/>
        </p:nvGrpSpPr>
        <p:grpSpPr>
          <a:xfrm>
            <a:off x="441960" y="561256"/>
            <a:ext cx="1128382" cy="847206"/>
            <a:chOff x="7393391" y="1075612"/>
            <a:chExt cx="1128382" cy="847206"/>
          </a:xfrm>
        </p:grpSpPr>
        <p:sp>
          <p:nvSpPr>
            <p:cNvPr id="162" name="Google Shape;162;p6"/>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3" name="Google Shape;163;p6"/>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164" name="Google Shape;164;p6"/>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a:solidFill>
                <a:schemeClr val="lt1"/>
              </a:solidFill>
              <a:latin typeface="Calibri"/>
              <a:ea typeface="Calibri"/>
              <a:cs typeface="Calibri"/>
              <a:sym typeface="Calibri"/>
            </a:endParaRPr>
          </a:p>
        </p:txBody>
      </p:sp>
      <p:pic>
        <p:nvPicPr>
          <p:cNvPr id="165" name="Google Shape;165;p6"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66" name="Google Shape;166;p6"/>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760577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7"/>
        <p:cNvGrpSpPr/>
        <p:nvPr/>
      </p:nvGrpSpPr>
      <p:grpSpPr>
        <a:xfrm>
          <a:off x="0" y="0"/>
          <a:ext cx="0" cy="0"/>
          <a:chOff x="0" y="0"/>
          <a:chExt cx="0" cy="0"/>
        </a:xfrm>
      </p:grpSpPr>
      <p:sp>
        <p:nvSpPr>
          <p:cNvPr id="158" name="Google Shape;158;p6"/>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59" name="Google Shape;159;p6"/>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901"/>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60" name="Google Shape;160;p6"/>
          <p:cNvSpPr>
            <a:spLocks noGrp="1"/>
          </p:cNvSpPr>
          <p:nvPr>
            <p:ph type="title"/>
          </p:nvPr>
        </p:nvSpPr>
        <p:spPr>
          <a:xfrm>
            <a:off x="279355" y="-33568"/>
            <a:ext cx="11912645" cy="5969126"/>
          </a:xfrm>
          <a:prstGeom prst="ellipse">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chemeClr val="dk1"/>
              </a:buClr>
              <a:buSzPts val="2070"/>
              <a:buFont typeface="Calibri"/>
              <a:buNone/>
            </a:pPr>
            <a:r>
              <a:rPr lang="en-US" sz="3100" b="1" dirty="0">
                <a:solidFill>
                  <a:srgbClr val="222222"/>
                </a:solidFill>
                <a:latin typeface="Calibri"/>
                <a:ea typeface="Calibri"/>
                <a:cs typeface="Calibri"/>
                <a:sym typeface="Calibri"/>
              </a:rPr>
              <a:t> Išvados</a:t>
            </a:r>
            <a:br>
              <a:rPr lang="en-US" sz="2800" b="1" dirty="0">
                <a:solidFill>
                  <a:srgbClr val="222222"/>
                </a:solidFill>
                <a:latin typeface="Calibri"/>
                <a:ea typeface="Calibri"/>
                <a:cs typeface="Calibri"/>
                <a:sym typeface="Calibri"/>
              </a:rPr>
            </a:br>
            <a:br>
              <a:rPr lang="en-US" sz="2800" b="1" dirty="0">
                <a:solidFill>
                  <a:srgbClr val="222222"/>
                </a:solidFill>
                <a:latin typeface="Calibri"/>
                <a:ea typeface="Calibri"/>
                <a:cs typeface="Calibri"/>
                <a:sym typeface="Calibri"/>
              </a:rPr>
            </a:br>
            <a:r>
              <a:rPr lang="en-US" sz="2400" dirty="0">
                <a:latin typeface="Calibri"/>
                <a:ea typeface="Calibri"/>
                <a:cs typeface="Calibri"/>
                <a:sym typeface="Calibri"/>
              </a:rPr>
              <a:t>PESTLE analizė yra strateginė diagnostikos priemonė, todėl ją būtina nuolat atnaujinti. Turėtumėte visada įvertinti ir iš naujo koreguoti verslo strateginį planą, nes tai leis jums būti vienu žingsniu priekyje situacijos, kuri gali susiklostyti, analizuojant bendrąją jūsų projekto ar verslo aplinką. Tai atlikus, galima nustatyti galimybes ir grėsmes ir įtraukti jas į SSGG matricą.</a:t>
            </a:r>
            <a:br>
              <a:rPr lang="en-US" sz="2400" dirty="0">
                <a:latin typeface="Calibri"/>
                <a:ea typeface="Calibri"/>
                <a:cs typeface="Calibri"/>
                <a:sym typeface="Calibri"/>
              </a:rPr>
            </a:br>
            <a:br>
              <a:rPr lang="en-US" sz="2400" dirty="0">
                <a:latin typeface="Calibri"/>
                <a:ea typeface="Calibri"/>
                <a:cs typeface="Calibri"/>
                <a:sym typeface="Calibri"/>
              </a:rPr>
            </a:br>
            <a:r>
              <a:rPr lang="en-US" sz="2400" dirty="0">
                <a:latin typeface="Calibri"/>
                <a:ea typeface="Calibri"/>
                <a:cs typeface="Calibri"/>
                <a:sym typeface="Calibri"/>
              </a:rPr>
              <a:t>Viso to tikslas - suteikti informacijos, kuri padėtų nustatyti, kiek sėkmingas ir perspektyvus yra kuriamas verslas. Gauti rezultatai organiškai integruojami į kitas analizes, susijusias su plano ar projekto rengimu. Todėl jie padeda susidaryti orientacinį vaizdą apie strategijas, kryptis ir pozicijas, kuriomis juda verslas.</a:t>
            </a:r>
            <a:br>
              <a:rPr lang="en-US" sz="2400" b="1" dirty="0">
                <a:solidFill>
                  <a:schemeClr val="dk1"/>
                </a:solidFill>
                <a:latin typeface="Calibri"/>
                <a:ea typeface="Calibri"/>
                <a:cs typeface="Calibri"/>
                <a:sym typeface="Calibri"/>
              </a:rPr>
            </a:br>
            <a:endParaRPr lang="en-US" sz="2400" b="1" dirty="0">
              <a:solidFill>
                <a:schemeClr val="dk1"/>
              </a:solidFill>
              <a:latin typeface="Calibri"/>
              <a:ea typeface="Calibri"/>
              <a:cs typeface="Calibri"/>
              <a:sym typeface="Calibri"/>
            </a:endParaRPr>
          </a:p>
        </p:txBody>
      </p:sp>
      <p:grpSp>
        <p:nvGrpSpPr>
          <p:cNvPr id="161" name="Google Shape;161;p6"/>
          <p:cNvGrpSpPr/>
          <p:nvPr/>
        </p:nvGrpSpPr>
        <p:grpSpPr>
          <a:xfrm>
            <a:off x="441960" y="561256"/>
            <a:ext cx="1128382" cy="847206"/>
            <a:chOff x="7393391" y="1075612"/>
            <a:chExt cx="1128382" cy="847206"/>
          </a:xfrm>
        </p:grpSpPr>
        <p:sp>
          <p:nvSpPr>
            <p:cNvPr id="162" name="Google Shape;162;p6"/>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3" name="Google Shape;163;p6"/>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164" name="Google Shape;164;p6"/>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a:solidFill>
                <a:schemeClr val="lt1"/>
              </a:solidFill>
              <a:latin typeface="Calibri"/>
              <a:ea typeface="Calibri"/>
              <a:cs typeface="Calibri"/>
              <a:sym typeface="Calibri"/>
            </a:endParaRPr>
          </a:p>
        </p:txBody>
      </p:sp>
      <p:pic>
        <p:nvPicPr>
          <p:cNvPr id="165" name="Google Shape;165;p6"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66" name="Google Shape;166;p6"/>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2107643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70"/>
        <p:cNvGrpSpPr/>
        <p:nvPr/>
      </p:nvGrpSpPr>
      <p:grpSpPr>
        <a:xfrm>
          <a:off x="0" y="0"/>
          <a:ext cx="0" cy="0"/>
          <a:chOff x="0" y="0"/>
          <a:chExt cx="0" cy="0"/>
        </a:xfrm>
      </p:grpSpPr>
      <p:sp>
        <p:nvSpPr>
          <p:cNvPr id="171" name="Google Shape;171;p7"/>
          <p:cNvSpPr/>
          <p:nvPr/>
        </p:nvSpPr>
        <p:spPr>
          <a:xfrm>
            <a:off x="3048"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72" name="Google Shape;172;p7"/>
          <p:cNvSpPr/>
          <p:nvPr/>
        </p:nvSpPr>
        <p:spPr>
          <a:xfrm rot="10800000" flipH="1">
            <a:off x="1" y="0"/>
            <a:ext cx="7539895" cy="6858000"/>
          </a:xfrm>
          <a:custGeom>
            <a:avLst/>
            <a:gdLst/>
            <a:ahLst/>
            <a:cxnLst/>
            <a:rect l="l" t="t" r="r" b="b"/>
            <a:pathLst>
              <a:path w="7539895" h="6858000" extrusionOk="0">
                <a:moveTo>
                  <a:pt x="7539895" y="6858000"/>
                </a:moveTo>
                <a:lnTo>
                  <a:pt x="0" y="6858000"/>
                </a:lnTo>
                <a:lnTo>
                  <a:pt x="0" y="0"/>
                </a:lnTo>
                <a:lnTo>
                  <a:pt x="4363741" y="0"/>
                </a:lnTo>
                <a:close/>
              </a:path>
            </a:pathLst>
          </a:custGeom>
          <a:solidFill>
            <a:srgbClr val="262626">
              <a:alpha val="6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73" name="Google Shape;173;p7"/>
          <p:cNvSpPr/>
          <p:nvPr/>
        </p:nvSpPr>
        <p:spPr>
          <a:xfrm rot="10800000" flipH="1">
            <a:off x="0" y="0"/>
            <a:ext cx="7092985" cy="6858000"/>
          </a:xfrm>
          <a:custGeom>
            <a:avLst/>
            <a:gdLst/>
            <a:ahLst/>
            <a:cxnLst/>
            <a:rect l="l" t="t" r="r" b="b"/>
            <a:pathLst>
              <a:path w="7092985" h="6858000" extrusionOk="0">
                <a:moveTo>
                  <a:pt x="7092985" y="6858000"/>
                </a:moveTo>
                <a:lnTo>
                  <a:pt x="0" y="6858000"/>
                </a:lnTo>
                <a:lnTo>
                  <a:pt x="0" y="0"/>
                </a:lnTo>
                <a:lnTo>
                  <a:pt x="3916831" y="0"/>
                </a:lnTo>
                <a:close/>
              </a:path>
            </a:pathLst>
          </a:custGeom>
          <a:solidFill>
            <a:srgbClr val="26262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74" name="Google Shape;174;p7"/>
          <p:cNvSpPr>
            <a:spLocks noGrp="1"/>
          </p:cNvSpPr>
          <p:nvPr>
            <p:ph type="title"/>
          </p:nvPr>
        </p:nvSpPr>
        <p:spPr>
          <a:xfrm>
            <a:off x="838199" y="365125"/>
            <a:ext cx="5529943" cy="1325563"/>
          </a:xfrm>
          <a:prstGeom prst="ellipse">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1400"/>
              <a:buFont typeface="Calibri"/>
              <a:buNone/>
            </a:pPr>
            <a:br>
              <a:rPr lang="en-US" sz="1400" b="1"/>
            </a:br>
            <a:r>
              <a:rPr lang="en-US" sz="1400" b="1"/>
              <a:t> </a:t>
            </a:r>
            <a:br>
              <a:rPr lang="en-US" sz="1400" b="1"/>
            </a:br>
            <a:r>
              <a:rPr lang="en-US" sz="1400" b="1"/>
              <a:t> </a:t>
            </a:r>
            <a:br>
              <a:rPr lang="en-US" sz="1400" b="1"/>
            </a:br>
            <a:endParaRPr sz="1400" b="1"/>
          </a:p>
        </p:txBody>
      </p:sp>
      <p:sp>
        <p:nvSpPr>
          <p:cNvPr id="175" name="Google Shape;175;p7"/>
          <p:cNvSpPr txBox="1"/>
          <p:nvPr/>
        </p:nvSpPr>
        <p:spPr>
          <a:xfrm>
            <a:off x="6444519" y="2988819"/>
            <a:ext cx="5949037" cy="527050"/>
          </a:xfrm>
          <a:prstGeom prst="rect">
            <a:avLst/>
          </a:prstGeom>
          <a:noFill/>
          <a:ln>
            <a:noFill/>
          </a:ln>
        </p:spPr>
        <p:txBody>
          <a:bodyPr spcFirstLastPara="1" wrap="square" lIns="91425" tIns="45700" rIns="91425" bIns="45700" anchor="t" anchorCtr="0">
            <a:noAutofit/>
          </a:bodyPr>
          <a:lstStyle/>
          <a:p>
            <a:pPr marL="114300" marR="0" lvl="0" indent="0" algn="l" rtl="0">
              <a:lnSpc>
                <a:spcPct val="90000"/>
              </a:lnSpc>
              <a:spcBef>
                <a:spcPts val="0"/>
              </a:spcBef>
              <a:spcAft>
                <a:spcPts val="0"/>
              </a:spcAft>
              <a:buNone/>
            </a:pPr>
            <a:r>
              <a:rPr lang="en-US" sz="3200" b="1" dirty="0">
                <a:solidFill>
                  <a:schemeClr val="dk1"/>
                </a:solidFill>
                <a:latin typeface="Calibri"/>
                <a:ea typeface="Calibri"/>
                <a:cs typeface="Calibri"/>
                <a:sym typeface="Calibri"/>
              </a:rPr>
              <a:t>PESTLE analizės šablonas </a:t>
            </a:r>
          </a:p>
        </p:txBody>
      </p:sp>
      <p:pic>
        <p:nvPicPr>
          <p:cNvPr id="176" name="Google Shape;176;p7" descr="Interfaz de usuario gráfica, Texto&#10;&#10;Descripción generada automáticamente"/>
          <p:cNvPicPr preferRelativeResize="0"/>
          <p:nvPr/>
        </p:nvPicPr>
        <p:blipFill rotWithShape="1">
          <a:blip r:embed="rId3">
            <a:alphaModFix/>
          </a:blip>
          <a:srcRect/>
          <a:stretch/>
        </p:blipFill>
        <p:spPr>
          <a:xfrm>
            <a:off x="8883683" y="5836096"/>
            <a:ext cx="2795945" cy="761895"/>
          </a:xfrm>
          <a:prstGeom prst="rect">
            <a:avLst/>
          </a:prstGeom>
          <a:noFill/>
          <a:ln>
            <a:noFill/>
          </a:ln>
        </p:spPr>
      </p:pic>
      <p:pic>
        <p:nvPicPr>
          <p:cNvPr id="177" name="Google Shape;177;p7" descr="Logotipo&#10;&#10;Descripción generada automáticamente"/>
          <p:cNvPicPr preferRelativeResize="0">
            <a:picLocks noGrp="1"/>
          </p:cNvPicPr>
          <p:nvPr>
            <p:ph type="body" idx="1"/>
          </p:nvPr>
        </p:nvPicPr>
        <p:blipFill rotWithShape="1">
          <a:blip r:embed="rId4">
            <a:alphaModFix/>
          </a:blip>
          <a:srcRect/>
          <a:stretch/>
        </p:blipFill>
        <p:spPr>
          <a:xfrm>
            <a:off x="5429840" y="5889279"/>
            <a:ext cx="1663146" cy="655528"/>
          </a:xfrm>
          <a:prstGeom prst="rect">
            <a:avLst/>
          </a:prstGeom>
          <a:noFill/>
          <a:ln>
            <a:noFill/>
          </a:ln>
        </p:spPr>
      </p:pic>
      <p:sp>
        <p:nvSpPr>
          <p:cNvPr id="178" name="Google Shape;178;p7"/>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lt1"/>
              </a:buClr>
              <a:buSzPts val="1700"/>
              <a:buFont typeface="Arial"/>
              <a:buNone/>
            </a:pPr>
            <a:endParaRPr sz="1700">
              <a:solidFill>
                <a:schemeClr val="lt1"/>
              </a:solidFill>
              <a:latin typeface="Calibri"/>
              <a:ea typeface="Calibri"/>
              <a:cs typeface="Calibri"/>
              <a:sym typeface="Calibri"/>
            </a:endParaRPr>
          </a:p>
        </p:txBody>
      </p:sp>
      <p:sp>
        <p:nvSpPr>
          <p:cNvPr id="179" name="Google Shape;179;p7"/>
          <p:cNvSpPr/>
          <p:nvPr/>
        </p:nvSpPr>
        <p:spPr>
          <a:xfrm rot="2164748">
            <a:off x="9564001" y="-232367"/>
            <a:ext cx="3728533" cy="2603228"/>
          </a:xfrm>
          <a:prstGeom prst="triangle">
            <a:avLst>
              <a:gd name="adj" fmla="val 50000"/>
            </a:avLst>
          </a:prstGeom>
          <a:solidFill>
            <a:srgbClr val="FF0000"/>
          </a:solidFill>
          <a:ln w="12700"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83"/>
        <p:cNvGrpSpPr/>
        <p:nvPr/>
      </p:nvGrpSpPr>
      <p:grpSpPr>
        <a:xfrm>
          <a:off x="0" y="0"/>
          <a:ext cx="0" cy="0"/>
          <a:chOff x="0" y="0"/>
          <a:chExt cx="0" cy="0"/>
        </a:xfrm>
      </p:grpSpPr>
      <p:sp>
        <p:nvSpPr>
          <p:cNvPr id="184" name="Google Shape;184;p8"/>
          <p:cNvSpPr/>
          <p:nvPr/>
        </p:nvSpPr>
        <p:spPr>
          <a:xfrm>
            <a:off x="321564" y="320040"/>
            <a:ext cx="11548872" cy="6217920"/>
          </a:xfrm>
          <a:prstGeom prst="rect">
            <a:avLst/>
          </a:prstGeom>
          <a:solidFill>
            <a:schemeClr val="dk1">
              <a:alpha val="13725"/>
            </a:schemeClr>
          </a:solidFill>
          <a:ln w="127000" cap="sq" cmpd="thinThick">
            <a:solidFill>
              <a:srgbClr val="262626">
                <a:alpha val="14901"/>
              </a:srgbClr>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185" name="Google Shape;185;p8"/>
          <p:cNvSpPr>
            <a:spLocks noGrp="1"/>
          </p:cNvSpPr>
          <p:nvPr>
            <p:ph type="title"/>
          </p:nvPr>
        </p:nvSpPr>
        <p:spPr>
          <a:xfrm>
            <a:off x="838200" y="631825"/>
            <a:ext cx="10515600" cy="1325563"/>
          </a:xfrm>
          <a:prstGeom prst="ellipse">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1100"/>
              <a:buFont typeface="Calibri"/>
              <a:buNone/>
            </a:pPr>
            <a:r>
              <a:rPr lang="en-US" sz="4800" b="1" dirty="0">
                <a:latin typeface="Calibri"/>
                <a:ea typeface="Calibri"/>
                <a:cs typeface="Calibri"/>
                <a:sym typeface="Calibri"/>
              </a:rPr>
              <a:t>PESTLE analizė</a:t>
            </a:r>
            <a:endParaRPr sz="4800" b="1" dirty="0">
              <a:latin typeface="Calibri"/>
              <a:ea typeface="Calibri"/>
              <a:cs typeface="Calibri"/>
              <a:sym typeface="Calibri"/>
            </a:endParaRPr>
          </a:p>
        </p:txBody>
      </p:sp>
      <p:cxnSp>
        <p:nvCxnSpPr>
          <p:cNvPr id="186" name="Google Shape;186;p8"/>
          <p:cNvCxnSpPr/>
          <p:nvPr/>
        </p:nvCxnSpPr>
        <p:spPr>
          <a:xfrm>
            <a:off x="897636" y="1957388"/>
            <a:ext cx="10396728" cy="0"/>
          </a:xfrm>
          <a:prstGeom prst="straightConnector1">
            <a:avLst/>
          </a:prstGeom>
          <a:noFill/>
          <a:ln w="22225" cap="flat" cmpd="sng">
            <a:solidFill>
              <a:srgbClr val="7F7F7F"/>
            </a:solidFill>
            <a:prstDash val="solid"/>
            <a:miter lim="800000"/>
            <a:headEnd type="none" w="sm" len="sm"/>
            <a:tailEnd type="none" w="sm" len="sm"/>
          </a:ln>
        </p:spPr>
      </p:cxnSp>
      <p:pic>
        <p:nvPicPr>
          <p:cNvPr id="188" name="Google Shape;188;p8" descr="Logotipo&#10;&#10;Descripción generada automáticamente"/>
          <p:cNvPicPr preferRelativeResize="0">
            <a:picLocks noGrp="1"/>
          </p:cNvPicPr>
          <p:nvPr>
            <p:ph type="body" idx="1"/>
          </p:nvPr>
        </p:nvPicPr>
        <p:blipFill rotWithShape="1">
          <a:blip r:embed="rId3">
            <a:alphaModFix/>
          </a:blip>
          <a:srcRect/>
          <a:stretch/>
        </p:blipFill>
        <p:spPr>
          <a:xfrm>
            <a:off x="10316743" y="5904863"/>
            <a:ext cx="1362791" cy="480384"/>
          </a:xfrm>
          <a:prstGeom prst="rect">
            <a:avLst/>
          </a:prstGeom>
          <a:noFill/>
          <a:ln>
            <a:noFill/>
          </a:ln>
        </p:spPr>
      </p:pic>
      <p:sp>
        <p:nvSpPr>
          <p:cNvPr id="189" name="Google Shape;189;p8"/>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a:solidFill>
                <a:schemeClr val="dk1"/>
              </a:solidFill>
              <a:latin typeface="Calibri"/>
              <a:ea typeface="Calibri"/>
              <a:cs typeface="Calibri"/>
              <a:sym typeface="Calibri"/>
            </a:endParaRPr>
          </a:p>
        </p:txBody>
      </p:sp>
      <p:pic>
        <p:nvPicPr>
          <p:cNvPr id="190" name="Google Shape;190;p8" descr="Interfaz de usuario gráfica, Texto&#10;&#10;Descripción generada automáticamente"/>
          <p:cNvPicPr preferRelativeResize="0"/>
          <p:nvPr/>
        </p:nvPicPr>
        <p:blipFill rotWithShape="1">
          <a:blip r:embed="rId4">
            <a:alphaModFix/>
          </a:blip>
          <a:srcRect/>
          <a:stretch/>
        </p:blipFill>
        <p:spPr>
          <a:xfrm>
            <a:off x="584758" y="5851025"/>
            <a:ext cx="2167968" cy="588061"/>
          </a:xfrm>
          <a:prstGeom prst="rect">
            <a:avLst/>
          </a:prstGeom>
          <a:noFill/>
          <a:ln>
            <a:noFill/>
          </a:ln>
        </p:spPr>
      </p:pic>
      <p:sp>
        <p:nvSpPr>
          <p:cNvPr id="2" name="Rectángulo: esquinas redondeadas 1">
            <a:extLst>
              <a:ext uri="{FF2B5EF4-FFF2-40B4-BE49-F238E27FC236}">
                <a16:creationId xmlns:a16="http://schemas.microsoft.com/office/drawing/2014/main" id="{138B478F-B10B-927B-A2B3-4144E4EABB3E}"/>
              </a:ext>
            </a:extLst>
          </p:cNvPr>
          <p:cNvSpPr/>
          <p:nvPr/>
        </p:nvSpPr>
        <p:spPr>
          <a:xfrm>
            <a:off x="1002909" y="2073899"/>
            <a:ext cx="1608317" cy="377712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s-ES"/>
          </a:p>
        </p:txBody>
      </p:sp>
      <p:sp>
        <p:nvSpPr>
          <p:cNvPr id="3" name="Rectángulo: esquinas redondeadas 2">
            <a:extLst>
              <a:ext uri="{FF2B5EF4-FFF2-40B4-BE49-F238E27FC236}">
                <a16:creationId xmlns:a16="http://schemas.microsoft.com/office/drawing/2014/main" id="{D07878BF-568F-C73E-7821-5B8F58459D5D}"/>
              </a:ext>
            </a:extLst>
          </p:cNvPr>
          <p:cNvSpPr/>
          <p:nvPr/>
        </p:nvSpPr>
        <p:spPr>
          <a:xfrm>
            <a:off x="2704974" y="2073899"/>
            <a:ext cx="1608317" cy="3777121"/>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s-ES"/>
          </a:p>
        </p:txBody>
      </p:sp>
      <p:sp>
        <p:nvSpPr>
          <p:cNvPr id="4" name="Rectángulo: esquinas redondeadas 3">
            <a:extLst>
              <a:ext uri="{FF2B5EF4-FFF2-40B4-BE49-F238E27FC236}">
                <a16:creationId xmlns:a16="http://schemas.microsoft.com/office/drawing/2014/main" id="{555279DF-16CF-8A33-5707-CDC06DB213CD}"/>
              </a:ext>
            </a:extLst>
          </p:cNvPr>
          <p:cNvSpPr/>
          <p:nvPr/>
        </p:nvSpPr>
        <p:spPr>
          <a:xfrm>
            <a:off x="4407039" y="2073899"/>
            <a:ext cx="1608317" cy="3777120"/>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s-ES"/>
          </a:p>
        </p:txBody>
      </p:sp>
      <p:sp>
        <p:nvSpPr>
          <p:cNvPr id="5" name="Rectángulo: esquinas redondeadas 4">
            <a:extLst>
              <a:ext uri="{FF2B5EF4-FFF2-40B4-BE49-F238E27FC236}">
                <a16:creationId xmlns:a16="http://schemas.microsoft.com/office/drawing/2014/main" id="{57F011F4-04AF-3376-E8E9-4C58623C7E08}"/>
              </a:ext>
            </a:extLst>
          </p:cNvPr>
          <p:cNvSpPr/>
          <p:nvPr/>
        </p:nvSpPr>
        <p:spPr>
          <a:xfrm>
            <a:off x="6101768" y="2071499"/>
            <a:ext cx="1608317" cy="377711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ES"/>
          </a:p>
        </p:txBody>
      </p:sp>
      <p:sp>
        <p:nvSpPr>
          <p:cNvPr id="6" name="Rectángulo: esquinas redondeadas 5">
            <a:extLst>
              <a:ext uri="{FF2B5EF4-FFF2-40B4-BE49-F238E27FC236}">
                <a16:creationId xmlns:a16="http://schemas.microsoft.com/office/drawing/2014/main" id="{CB8BB066-843C-58BD-2F11-47B089E58C58}"/>
              </a:ext>
            </a:extLst>
          </p:cNvPr>
          <p:cNvSpPr/>
          <p:nvPr/>
        </p:nvSpPr>
        <p:spPr>
          <a:xfrm>
            <a:off x="9493518" y="2071500"/>
            <a:ext cx="1608317" cy="3777116"/>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s-ES"/>
          </a:p>
        </p:txBody>
      </p:sp>
      <p:sp>
        <p:nvSpPr>
          <p:cNvPr id="7" name="Rectángulo: esquinas redondeadas 6">
            <a:extLst>
              <a:ext uri="{FF2B5EF4-FFF2-40B4-BE49-F238E27FC236}">
                <a16:creationId xmlns:a16="http://schemas.microsoft.com/office/drawing/2014/main" id="{46413FCC-F686-B86A-291C-720FC93564CE}"/>
              </a:ext>
            </a:extLst>
          </p:cNvPr>
          <p:cNvSpPr/>
          <p:nvPr/>
        </p:nvSpPr>
        <p:spPr>
          <a:xfrm>
            <a:off x="7796497" y="2071499"/>
            <a:ext cx="1608317" cy="377711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s-ES"/>
          </a:p>
        </p:txBody>
      </p:sp>
      <p:sp>
        <p:nvSpPr>
          <p:cNvPr id="9" name="Lágrima 8">
            <a:extLst>
              <a:ext uri="{FF2B5EF4-FFF2-40B4-BE49-F238E27FC236}">
                <a16:creationId xmlns:a16="http://schemas.microsoft.com/office/drawing/2014/main" id="{19E6F588-448B-D627-EF98-E777FB70AA54}"/>
              </a:ext>
            </a:extLst>
          </p:cNvPr>
          <p:cNvSpPr/>
          <p:nvPr/>
        </p:nvSpPr>
        <p:spPr>
          <a:xfrm>
            <a:off x="1420803" y="2208841"/>
            <a:ext cx="697386" cy="584461"/>
          </a:xfrm>
          <a:prstGeom prst="teardrop">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Lágrima 9">
            <a:extLst>
              <a:ext uri="{FF2B5EF4-FFF2-40B4-BE49-F238E27FC236}">
                <a16:creationId xmlns:a16="http://schemas.microsoft.com/office/drawing/2014/main" id="{0921A599-844C-3133-041E-9F4E29C970B8}"/>
              </a:ext>
            </a:extLst>
          </p:cNvPr>
          <p:cNvSpPr/>
          <p:nvPr/>
        </p:nvSpPr>
        <p:spPr>
          <a:xfrm>
            <a:off x="3162962" y="2208840"/>
            <a:ext cx="697386" cy="584461"/>
          </a:xfrm>
          <a:prstGeom prst="teardrop">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Lágrima 10">
            <a:extLst>
              <a:ext uri="{FF2B5EF4-FFF2-40B4-BE49-F238E27FC236}">
                <a16:creationId xmlns:a16="http://schemas.microsoft.com/office/drawing/2014/main" id="{AB9FE5C3-6640-1EAF-E106-7F0BDA185B34}"/>
              </a:ext>
            </a:extLst>
          </p:cNvPr>
          <p:cNvSpPr/>
          <p:nvPr/>
        </p:nvSpPr>
        <p:spPr>
          <a:xfrm>
            <a:off x="4862504" y="2208840"/>
            <a:ext cx="697386" cy="584461"/>
          </a:xfrm>
          <a:prstGeom prst="teardrop">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Lágrima 11">
            <a:extLst>
              <a:ext uri="{FF2B5EF4-FFF2-40B4-BE49-F238E27FC236}">
                <a16:creationId xmlns:a16="http://schemas.microsoft.com/office/drawing/2014/main" id="{B5FC06B2-7148-0250-DACF-4F8F7DEAA127}"/>
              </a:ext>
            </a:extLst>
          </p:cNvPr>
          <p:cNvSpPr/>
          <p:nvPr/>
        </p:nvSpPr>
        <p:spPr>
          <a:xfrm>
            <a:off x="6554711" y="2208840"/>
            <a:ext cx="697386" cy="584461"/>
          </a:xfrm>
          <a:prstGeom prst="teardrop">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Lágrima 12">
            <a:extLst>
              <a:ext uri="{FF2B5EF4-FFF2-40B4-BE49-F238E27FC236}">
                <a16:creationId xmlns:a16="http://schemas.microsoft.com/office/drawing/2014/main" id="{7D6DE909-01AB-8347-07A4-075B8172AF1F}"/>
              </a:ext>
            </a:extLst>
          </p:cNvPr>
          <p:cNvSpPr/>
          <p:nvPr/>
        </p:nvSpPr>
        <p:spPr>
          <a:xfrm>
            <a:off x="8232007" y="2208840"/>
            <a:ext cx="697386" cy="584461"/>
          </a:xfrm>
          <a:prstGeom prst="teardrop">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Lágrima 13">
            <a:extLst>
              <a:ext uri="{FF2B5EF4-FFF2-40B4-BE49-F238E27FC236}">
                <a16:creationId xmlns:a16="http://schemas.microsoft.com/office/drawing/2014/main" id="{0A280E77-4F59-17F2-5711-2FD166A153DE}"/>
              </a:ext>
            </a:extLst>
          </p:cNvPr>
          <p:cNvSpPr/>
          <p:nvPr/>
        </p:nvSpPr>
        <p:spPr>
          <a:xfrm>
            <a:off x="9948983" y="2196306"/>
            <a:ext cx="697386" cy="584461"/>
          </a:xfrm>
          <a:prstGeom prst="teardrop">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 name="CuadroTexto 14">
            <a:extLst>
              <a:ext uri="{FF2B5EF4-FFF2-40B4-BE49-F238E27FC236}">
                <a16:creationId xmlns:a16="http://schemas.microsoft.com/office/drawing/2014/main" id="{6442317D-4D19-0A75-E226-29D99907100E}"/>
              </a:ext>
            </a:extLst>
          </p:cNvPr>
          <p:cNvSpPr txBox="1"/>
          <p:nvPr/>
        </p:nvSpPr>
        <p:spPr>
          <a:xfrm>
            <a:off x="1565836" y="2146970"/>
            <a:ext cx="244899" cy="646331"/>
          </a:xfrm>
          <a:prstGeom prst="rect">
            <a:avLst/>
          </a:prstGeom>
          <a:noFill/>
        </p:spPr>
        <p:txBody>
          <a:bodyPr wrap="square" rtlCol="0">
            <a:spAutoFit/>
          </a:bodyPr>
          <a:lstStyle/>
          <a:p>
            <a:r>
              <a:rPr lang="es-ES" sz="3600" b="1" dirty="0">
                <a:solidFill>
                  <a:schemeClr val="bg1"/>
                </a:solidFill>
              </a:rPr>
              <a:t>P</a:t>
            </a:r>
          </a:p>
        </p:txBody>
      </p:sp>
      <p:sp>
        <p:nvSpPr>
          <p:cNvPr id="16" name="CuadroTexto 15">
            <a:extLst>
              <a:ext uri="{FF2B5EF4-FFF2-40B4-BE49-F238E27FC236}">
                <a16:creationId xmlns:a16="http://schemas.microsoft.com/office/drawing/2014/main" id="{CCC270E9-94C4-1D5F-2BD5-C386A50D9CCF}"/>
              </a:ext>
            </a:extLst>
          </p:cNvPr>
          <p:cNvSpPr txBox="1"/>
          <p:nvPr/>
        </p:nvSpPr>
        <p:spPr>
          <a:xfrm>
            <a:off x="3292571" y="2134851"/>
            <a:ext cx="506431" cy="646331"/>
          </a:xfrm>
          <a:prstGeom prst="rect">
            <a:avLst/>
          </a:prstGeom>
          <a:noFill/>
        </p:spPr>
        <p:txBody>
          <a:bodyPr wrap="square" rtlCol="0">
            <a:spAutoFit/>
          </a:bodyPr>
          <a:lstStyle/>
          <a:p>
            <a:r>
              <a:rPr lang="es-ES" sz="3600" b="1" dirty="0">
                <a:solidFill>
                  <a:schemeClr val="bg1"/>
                </a:solidFill>
              </a:rPr>
              <a:t>E</a:t>
            </a:r>
          </a:p>
        </p:txBody>
      </p:sp>
      <p:sp>
        <p:nvSpPr>
          <p:cNvPr id="17" name="CuadroTexto 16">
            <a:extLst>
              <a:ext uri="{FF2B5EF4-FFF2-40B4-BE49-F238E27FC236}">
                <a16:creationId xmlns:a16="http://schemas.microsoft.com/office/drawing/2014/main" id="{981A2973-5D8E-B01A-C864-BF82ADF26948}"/>
              </a:ext>
            </a:extLst>
          </p:cNvPr>
          <p:cNvSpPr txBox="1"/>
          <p:nvPr/>
        </p:nvSpPr>
        <p:spPr>
          <a:xfrm>
            <a:off x="4967541" y="2165370"/>
            <a:ext cx="506431" cy="646331"/>
          </a:xfrm>
          <a:prstGeom prst="rect">
            <a:avLst/>
          </a:prstGeom>
          <a:noFill/>
        </p:spPr>
        <p:txBody>
          <a:bodyPr wrap="square" rtlCol="0">
            <a:spAutoFit/>
          </a:bodyPr>
          <a:lstStyle/>
          <a:p>
            <a:r>
              <a:rPr lang="es-ES" sz="3600" b="1" dirty="0">
                <a:solidFill>
                  <a:schemeClr val="bg1"/>
                </a:solidFill>
              </a:rPr>
              <a:t>S</a:t>
            </a:r>
          </a:p>
        </p:txBody>
      </p:sp>
      <p:sp>
        <p:nvSpPr>
          <p:cNvPr id="18" name="CuadroTexto 17">
            <a:extLst>
              <a:ext uri="{FF2B5EF4-FFF2-40B4-BE49-F238E27FC236}">
                <a16:creationId xmlns:a16="http://schemas.microsoft.com/office/drawing/2014/main" id="{3D189EBF-28E3-22DD-35DC-8D8313D6E174}"/>
              </a:ext>
            </a:extLst>
          </p:cNvPr>
          <p:cNvSpPr txBox="1"/>
          <p:nvPr/>
        </p:nvSpPr>
        <p:spPr>
          <a:xfrm>
            <a:off x="10093495" y="2146969"/>
            <a:ext cx="506431" cy="646331"/>
          </a:xfrm>
          <a:prstGeom prst="rect">
            <a:avLst/>
          </a:prstGeom>
          <a:noFill/>
        </p:spPr>
        <p:txBody>
          <a:bodyPr wrap="square" rtlCol="0">
            <a:spAutoFit/>
          </a:bodyPr>
          <a:lstStyle/>
          <a:p>
            <a:r>
              <a:rPr lang="es-ES" sz="3600" b="1" dirty="0">
                <a:solidFill>
                  <a:schemeClr val="bg1"/>
                </a:solidFill>
              </a:rPr>
              <a:t>E</a:t>
            </a:r>
          </a:p>
        </p:txBody>
      </p:sp>
      <p:sp>
        <p:nvSpPr>
          <p:cNvPr id="19" name="CuadroTexto 18">
            <a:extLst>
              <a:ext uri="{FF2B5EF4-FFF2-40B4-BE49-F238E27FC236}">
                <a16:creationId xmlns:a16="http://schemas.microsoft.com/office/drawing/2014/main" id="{3CE550A1-546D-AFA2-7ABE-FB23D66CE7D0}"/>
              </a:ext>
            </a:extLst>
          </p:cNvPr>
          <p:cNvSpPr txBox="1"/>
          <p:nvPr/>
        </p:nvSpPr>
        <p:spPr>
          <a:xfrm>
            <a:off x="8371324" y="2165370"/>
            <a:ext cx="506431" cy="646331"/>
          </a:xfrm>
          <a:prstGeom prst="rect">
            <a:avLst/>
          </a:prstGeom>
          <a:noFill/>
        </p:spPr>
        <p:txBody>
          <a:bodyPr wrap="square" rtlCol="0">
            <a:spAutoFit/>
          </a:bodyPr>
          <a:lstStyle/>
          <a:p>
            <a:r>
              <a:rPr lang="es-ES" sz="3600" b="1" dirty="0">
                <a:solidFill>
                  <a:schemeClr val="bg1"/>
                </a:solidFill>
              </a:rPr>
              <a:t>L</a:t>
            </a:r>
          </a:p>
        </p:txBody>
      </p:sp>
      <p:sp>
        <p:nvSpPr>
          <p:cNvPr id="20" name="CuadroTexto 19">
            <a:extLst>
              <a:ext uri="{FF2B5EF4-FFF2-40B4-BE49-F238E27FC236}">
                <a16:creationId xmlns:a16="http://schemas.microsoft.com/office/drawing/2014/main" id="{0C56C568-6050-62A0-38B9-003F32F6EB0D}"/>
              </a:ext>
            </a:extLst>
          </p:cNvPr>
          <p:cNvSpPr txBox="1"/>
          <p:nvPr/>
        </p:nvSpPr>
        <p:spPr>
          <a:xfrm>
            <a:off x="6676121" y="2146969"/>
            <a:ext cx="506431" cy="646331"/>
          </a:xfrm>
          <a:prstGeom prst="rect">
            <a:avLst/>
          </a:prstGeom>
          <a:noFill/>
        </p:spPr>
        <p:txBody>
          <a:bodyPr wrap="square" rtlCol="0">
            <a:spAutoFit/>
          </a:bodyPr>
          <a:lstStyle/>
          <a:p>
            <a:r>
              <a:rPr lang="es-ES" sz="3600" b="1" dirty="0">
                <a:solidFill>
                  <a:schemeClr val="bg1"/>
                </a:solidFill>
              </a:rPr>
              <a:t>T</a:t>
            </a:r>
          </a:p>
        </p:txBody>
      </p:sp>
      <p:sp>
        <p:nvSpPr>
          <p:cNvPr id="21" name="CuadroTexto 20">
            <a:extLst>
              <a:ext uri="{FF2B5EF4-FFF2-40B4-BE49-F238E27FC236}">
                <a16:creationId xmlns:a16="http://schemas.microsoft.com/office/drawing/2014/main" id="{39243F32-A759-5DC1-D0F9-9D397DC5DAFB}"/>
              </a:ext>
            </a:extLst>
          </p:cNvPr>
          <p:cNvSpPr txBox="1"/>
          <p:nvPr/>
        </p:nvSpPr>
        <p:spPr>
          <a:xfrm>
            <a:off x="1270218" y="2868769"/>
            <a:ext cx="1197255" cy="307777"/>
          </a:xfrm>
          <a:prstGeom prst="rect">
            <a:avLst/>
          </a:prstGeom>
          <a:noFill/>
        </p:spPr>
        <p:txBody>
          <a:bodyPr wrap="square" rtlCol="0">
            <a:spAutoFit/>
          </a:bodyPr>
          <a:lstStyle/>
          <a:p>
            <a:r>
              <a:rPr lang="es-ES" b="1" dirty="0">
                <a:solidFill>
                  <a:schemeClr val="accent1">
                    <a:lumMod val="75000"/>
                  </a:schemeClr>
                </a:solidFill>
              </a:rPr>
              <a:t>POLITINIS</a:t>
            </a:r>
          </a:p>
        </p:txBody>
      </p:sp>
      <p:sp>
        <p:nvSpPr>
          <p:cNvPr id="22" name="CuadroTexto 21">
            <a:extLst>
              <a:ext uri="{FF2B5EF4-FFF2-40B4-BE49-F238E27FC236}">
                <a16:creationId xmlns:a16="http://schemas.microsoft.com/office/drawing/2014/main" id="{5A36BA6C-2669-1668-844A-5A6403B36E21}"/>
              </a:ext>
            </a:extLst>
          </p:cNvPr>
          <p:cNvSpPr txBox="1"/>
          <p:nvPr/>
        </p:nvSpPr>
        <p:spPr>
          <a:xfrm>
            <a:off x="9598058" y="2869379"/>
            <a:ext cx="1628741" cy="307777"/>
          </a:xfrm>
          <a:prstGeom prst="rect">
            <a:avLst/>
          </a:prstGeom>
          <a:noFill/>
        </p:spPr>
        <p:txBody>
          <a:bodyPr wrap="square" rtlCol="0">
            <a:spAutoFit/>
          </a:bodyPr>
          <a:lstStyle/>
          <a:p>
            <a:r>
              <a:rPr lang="es-ES" b="1" dirty="0">
                <a:solidFill>
                  <a:schemeClr val="bg2"/>
                </a:solidFill>
              </a:rPr>
              <a:t>APLINKA</a:t>
            </a:r>
          </a:p>
        </p:txBody>
      </p:sp>
      <p:sp>
        <p:nvSpPr>
          <p:cNvPr id="23" name="CuadroTexto 22">
            <a:extLst>
              <a:ext uri="{FF2B5EF4-FFF2-40B4-BE49-F238E27FC236}">
                <a16:creationId xmlns:a16="http://schemas.microsoft.com/office/drawing/2014/main" id="{E893199D-167F-6A39-F61D-EEB4B2938751}"/>
              </a:ext>
            </a:extLst>
          </p:cNvPr>
          <p:cNvSpPr txBox="1"/>
          <p:nvPr/>
        </p:nvSpPr>
        <p:spPr>
          <a:xfrm>
            <a:off x="8232453" y="2860640"/>
            <a:ext cx="1197255" cy="307777"/>
          </a:xfrm>
          <a:prstGeom prst="rect">
            <a:avLst/>
          </a:prstGeom>
          <a:noFill/>
        </p:spPr>
        <p:txBody>
          <a:bodyPr wrap="square" rtlCol="0">
            <a:spAutoFit/>
          </a:bodyPr>
          <a:lstStyle/>
          <a:p>
            <a:r>
              <a:rPr lang="es-ES" b="1" dirty="0">
                <a:solidFill>
                  <a:schemeClr val="tx1"/>
                </a:solidFill>
              </a:rPr>
              <a:t>TEISINIS</a:t>
            </a:r>
          </a:p>
        </p:txBody>
      </p:sp>
      <p:sp>
        <p:nvSpPr>
          <p:cNvPr id="24" name="CuadroTexto 23">
            <a:extLst>
              <a:ext uri="{FF2B5EF4-FFF2-40B4-BE49-F238E27FC236}">
                <a16:creationId xmlns:a16="http://schemas.microsoft.com/office/drawing/2014/main" id="{5835B44C-E36C-746E-A17A-B9A7BD98F368}"/>
              </a:ext>
            </a:extLst>
          </p:cNvPr>
          <p:cNvSpPr txBox="1"/>
          <p:nvPr/>
        </p:nvSpPr>
        <p:spPr>
          <a:xfrm>
            <a:off x="6061711" y="2811702"/>
            <a:ext cx="1734785" cy="307777"/>
          </a:xfrm>
          <a:prstGeom prst="rect">
            <a:avLst/>
          </a:prstGeom>
          <a:noFill/>
        </p:spPr>
        <p:txBody>
          <a:bodyPr wrap="square" rtlCol="0">
            <a:spAutoFit/>
          </a:bodyPr>
          <a:lstStyle/>
          <a:p>
            <a:r>
              <a:rPr lang="es-ES" b="1" dirty="0">
                <a:solidFill>
                  <a:schemeClr val="accent6"/>
                </a:solidFill>
              </a:rPr>
              <a:t>TECHNOLOGIJOS</a:t>
            </a:r>
          </a:p>
        </p:txBody>
      </p:sp>
      <p:sp>
        <p:nvSpPr>
          <p:cNvPr id="25" name="CuadroTexto 24">
            <a:extLst>
              <a:ext uri="{FF2B5EF4-FFF2-40B4-BE49-F238E27FC236}">
                <a16:creationId xmlns:a16="http://schemas.microsoft.com/office/drawing/2014/main" id="{9E933D35-FC4C-CE3C-DD0E-BC44D2B838CD}"/>
              </a:ext>
            </a:extLst>
          </p:cNvPr>
          <p:cNvSpPr txBox="1"/>
          <p:nvPr/>
        </p:nvSpPr>
        <p:spPr>
          <a:xfrm>
            <a:off x="4778044" y="2849284"/>
            <a:ext cx="1197255" cy="307777"/>
          </a:xfrm>
          <a:prstGeom prst="rect">
            <a:avLst/>
          </a:prstGeom>
          <a:noFill/>
        </p:spPr>
        <p:txBody>
          <a:bodyPr wrap="square" rtlCol="0">
            <a:spAutoFit/>
          </a:bodyPr>
          <a:lstStyle/>
          <a:p>
            <a:r>
              <a:rPr lang="es-ES" b="1" dirty="0">
                <a:solidFill>
                  <a:schemeClr val="accent4"/>
                </a:solidFill>
              </a:rPr>
              <a:t>SOCIALINĖ</a:t>
            </a:r>
          </a:p>
        </p:txBody>
      </p:sp>
      <p:sp>
        <p:nvSpPr>
          <p:cNvPr id="26" name="CuadroTexto 25">
            <a:extLst>
              <a:ext uri="{FF2B5EF4-FFF2-40B4-BE49-F238E27FC236}">
                <a16:creationId xmlns:a16="http://schemas.microsoft.com/office/drawing/2014/main" id="{5AFC6D88-45F9-106C-8D3A-8D565EFB8218}"/>
              </a:ext>
            </a:extLst>
          </p:cNvPr>
          <p:cNvSpPr txBox="1"/>
          <p:nvPr/>
        </p:nvSpPr>
        <p:spPr>
          <a:xfrm>
            <a:off x="2787186" y="2780767"/>
            <a:ext cx="1463325" cy="307777"/>
          </a:xfrm>
          <a:prstGeom prst="rect">
            <a:avLst/>
          </a:prstGeom>
          <a:noFill/>
        </p:spPr>
        <p:txBody>
          <a:bodyPr wrap="square" rtlCol="0">
            <a:spAutoFit/>
          </a:bodyPr>
          <a:lstStyle/>
          <a:p>
            <a:r>
              <a:rPr lang="es-ES" b="1" dirty="0">
                <a:solidFill>
                  <a:schemeClr val="accent2"/>
                </a:solidFill>
              </a:rPr>
              <a:t>EKONOMIKOS</a:t>
            </a:r>
          </a:p>
        </p:txBody>
      </p:sp>
      <p:sp>
        <p:nvSpPr>
          <p:cNvPr id="27" name="CuadroTexto 26">
            <a:extLst>
              <a:ext uri="{FF2B5EF4-FFF2-40B4-BE49-F238E27FC236}">
                <a16:creationId xmlns:a16="http://schemas.microsoft.com/office/drawing/2014/main" id="{3C758D0F-8725-F4C1-5530-C80E099E9DE3}"/>
              </a:ext>
            </a:extLst>
          </p:cNvPr>
          <p:cNvSpPr txBox="1"/>
          <p:nvPr/>
        </p:nvSpPr>
        <p:spPr>
          <a:xfrm>
            <a:off x="1181371" y="3863574"/>
            <a:ext cx="1374951" cy="1692771"/>
          </a:xfrm>
          <a:prstGeom prst="rect">
            <a:avLst/>
          </a:prstGeom>
          <a:noFill/>
        </p:spPr>
        <p:txBody>
          <a:bodyPr wrap="square" rtlCol="0">
            <a:spAutoFit/>
          </a:bodyPr>
          <a:lstStyle/>
          <a:p>
            <a:r>
              <a:rPr lang="en-US" sz="800" dirty="0">
                <a:solidFill>
                  <a:srgbClr val="FF0000"/>
                </a:solidFill>
              </a:rPr>
              <a:t>Kintamųjų pavyzdžiai:</a:t>
            </a:r>
          </a:p>
          <a:p>
            <a:endParaRPr lang="en-US" sz="800" dirty="0">
              <a:solidFill>
                <a:srgbClr val="FF0000"/>
              </a:solidFill>
            </a:endParaRPr>
          </a:p>
          <a:p>
            <a:r>
              <a:rPr lang="en-US" sz="800" dirty="0">
                <a:solidFill>
                  <a:srgbClr val="FF0000"/>
                </a:solidFill>
              </a:rPr>
              <a:t>- Valdžios sektoriaus pokyčiai.</a:t>
            </a:r>
          </a:p>
          <a:p>
            <a:r>
              <a:rPr lang="en-US" sz="800" dirty="0">
                <a:solidFill>
                  <a:srgbClr val="FF0000"/>
                </a:solidFill>
              </a:rPr>
              <a:t>- Vyriausybės politika, skirta verslo sektoriui.  - Tarptautiniai prekybos susitarimai.</a:t>
            </a:r>
          </a:p>
          <a:p>
            <a:r>
              <a:rPr lang="en-US" sz="800" dirty="0">
                <a:solidFill>
                  <a:srgbClr val="FF0000"/>
                </a:solidFill>
              </a:rPr>
              <a:t>- Dabartinė politinė sistema.</a:t>
            </a:r>
          </a:p>
          <a:p>
            <a:r>
              <a:rPr lang="en-US" sz="800" dirty="0">
                <a:solidFill>
                  <a:srgbClr val="FF0000"/>
                </a:solidFill>
              </a:rPr>
              <a:t>- Politinės sistemos skaidrumas, patikimumas ir brandumas.</a:t>
            </a:r>
          </a:p>
          <a:p>
            <a:r>
              <a:rPr lang="en-US" sz="800" dirty="0">
                <a:solidFill>
                  <a:srgbClr val="FF0000"/>
                </a:solidFill>
              </a:rPr>
              <a:t>- Vyriausybės stabilumo lygis</a:t>
            </a:r>
            <a:endParaRPr lang="es-ES" sz="800" dirty="0">
              <a:solidFill>
                <a:srgbClr val="FF0000"/>
              </a:solidFill>
            </a:endParaRPr>
          </a:p>
        </p:txBody>
      </p:sp>
      <p:sp>
        <p:nvSpPr>
          <p:cNvPr id="28" name="CuadroTexto 27">
            <a:extLst>
              <a:ext uri="{FF2B5EF4-FFF2-40B4-BE49-F238E27FC236}">
                <a16:creationId xmlns:a16="http://schemas.microsoft.com/office/drawing/2014/main" id="{7E3D4514-1AB9-E3FA-D9C2-2C11C2498BD2}"/>
              </a:ext>
            </a:extLst>
          </p:cNvPr>
          <p:cNvSpPr txBox="1"/>
          <p:nvPr/>
        </p:nvSpPr>
        <p:spPr>
          <a:xfrm>
            <a:off x="2856323" y="4280836"/>
            <a:ext cx="1379962" cy="1323439"/>
          </a:xfrm>
          <a:prstGeom prst="rect">
            <a:avLst/>
          </a:prstGeom>
          <a:noFill/>
        </p:spPr>
        <p:txBody>
          <a:bodyPr wrap="square" rtlCol="0">
            <a:spAutoFit/>
          </a:bodyPr>
          <a:lstStyle/>
          <a:p>
            <a:r>
              <a:rPr lang="en-US" sz="800" dirty="0">
                <a:solidFill>
                  <a:srgbClr val="FF0000"/>
                </a:solidFill>
              </a:rPr>
              <a:t>Kintamųjų pavyzdžiai:</a:t>
            </a:r>
          </a:p>
          <a:p>
            <a:endParaRPr lang="en-US" sz="800" dirty="0">
              <a:solidFill>
                <a:srgbClr val="FF0000"/>
              </a:solidFill>
            </a:endParaRPr>
          </a:p>
          <a:p>
            <a:r>
              <a:rPr lang="en-US" sz="800" dirty="0">
                <a:solidFill>
                  <a:srgbClr val="FF0000"/>
                </a:solidFill>
              </a:rPr>
              <a:t>- Valiutų kursai.- Infliacija.</a:t>
            </a:r>
          </a:p>
          <a:p>
            <a:r>
              <a:rPr lang="en-US" sz="800" dirty="0">
                <a:solidFill>
                  <a:srgbClr val="FF0000"/>
                </a:solidFill>
              </a:rPr>
              <a:t>- Poveikis, kurį daro ar darys palūkanų normos padidėjimas.</a:t>
            </a:r>
          </a:p>
          <a:p>
            <a:r>
              <a:rPr lang="en-US" sz="800" dirty="0">
                <a:solidFill>
                  <a:srgbClr val="FF0000"/>
                </a:solidFill>
              </a:rPr>
              <a:t>- Valiutos nuvertėjimas ir perkainojimas.</a:t>
            </a:r>
          </a:p>
          <a:p>
            <a:r>
              <a:rPr lang="en-US" sz="800" dirty="0">
                <a:solidFill>
                  <a:srgbClr val="FF0000"/>
                </a:solidFill>
              </a:rPr>
              <a:t>- Mokesčių politika.</a:t>
            </a:r>
            <a:endParaRPr lang="es-ES" sz="800" dirty="0">
              <a:solidFill>
                <a:srgbClr val="FF0000"/>
              </a:solidFill>
            </a:endParaRPr>
          </a:p>
        </p:txBody>
      </p:sp>
      <p:sp>
        <p:nvSpPr>
          <p:cNvPr id="29" name="CuadroTexto 28">
            <a:extLst>
              <a:ext uri="{FF2B5EF4-FFF2-40B4-BE49-F238E27FC236}">
                <a16:creationId xmlns:a16="http://schemas.microsoft.com/office/drawing/2014/main" id="{F05DC617-A19A-D9A3-528C-74176B1CD86E}"/>
              </a:ext>
            </a:extLst>
          </p:cNvPr>
          <p:cNvSpPr txBox="1"/>
          <p:nvPr/>
        </p:nvSpPr>
        <p:spPr>
          <a:xfrm>
            <a:off x="8019844" y="4219280"/>
            <a:ext cx="1315833" cy="1446550"/>
          </a:xfrm>
          <a:prstGeom prst="rect">
            <a:avLst/>
          </a:prstGeom>
          <a:noFill/>
        </p:spPr>
        <p:txBody>
          <a:bodyPr wrap="square" rtlCol="0">
            <a:spAutoFit/>
          </a:bodyPr>
          <a:lstStyle/>
          <a:p>
            <a:r>
              <a:rPr lang="en-US" sz="800" dirty="0">
                <a:solidFill>
                  <a:srgbClr val="FF0000"/>
                </a:solidFill>
              </a:rPr>
              <a:t>Kintamųjų pavyzdžiai:</a:t>
            </a:r>
          </a:p>
          <a:p>
            <a:endParaRPr lang="en-US" sz="800" dirty="0">
              <a:solidFill>
                <a:srgbClr val="FF0000"/>
              </a:solidFill>
            </a:endParaRPr>
          </a:p>
          <a:p>
            <a:r>
              <a:rPr lang="en-US" sz="800" dirty="0">
                <a:solidFill>
                  <a:srgbClr val="FF0000"/>
                </a:solidFill>
              </a:rPr>
              <a:t>- Intelektinės nuosavybės reglamentavimas.</a:t>
            </a:r>
          </a:p>
          <a:p>
            <a:r>
              <a:rPr lang="en-US" sz="800" dirty="0">
                <a:solidFill>
                  <a:srgbClr val="FF0000"/>
                </a:solidFill>
              </a:rPr>
              <a:t> Profesinės sveikatos ir saugos taisyklės.</a:t>
            </a:r>
          </a:p>
          <a:p>
            <a:r>
              <a:rPr lang="en-US" sz="800" dirty="0">
                <a:solidFill>
                  <a:srgbClr val="FF0000"/>
                </a:solidFill>
              </a:rPr>
              <a:t>- Užimtumo apsaugos įstatymai.</a:t>
            </a:r>
          </a:p>
          <a:p>
            <a:r>
              <a:rPr lang="en-US" sz="800" dirty="0">
                <a:solidFill>
                  <a:srgbClr val="FF0000"/>
                </a:solidFill>
              </a:rPr>
              <a:t>- Mokesčių taisyklės.</a:t>
            </a:r>
          </a:p>
          <a:p>
            <a:r>
              <a:rPr lang="en-US" sz="800" dirty="0">
                <a:solidFill>
                  <a:srgbClr val="FF0000"/>
                </a:solidFill>
              </a:rPr>
              <a:t>- Antidiskriminaciniai įstatymai.</a:t>
            </a:r>
            <a:endParaRPr lang="es-ES" sz="800" dirty="0">
              <a:solidFill>
                <a:srgbClr val="FF0000"/>
              </a:solidFill>
            </a:endParaRPr>
          </a:p>
        </p:txBody>
      </p:sp>
      <p:sp>
        <p:nvSpPr>
          <p:cNvPr id="30" name="CuadroTexto 29">
            <a:extLst>
              <a:ext uri="{FF2B5EF4-FFF2-40B4-BE49-F238E27FC236}">
                <a16:creationId xmlns:a16="http://schemas.microsoft.com/office/drawing/2014/main" id="{5BC4BA03-7924-C4A9-F83D-34C527F0699E}"/>
              </a:ext>
            </a:extLst>
          </p:cNvPr>
          <p:cNvSpPr txBox="1"/>
          <p:nvPr/>
        </p:nvSpPr>
        <p:spPr>
          <a:xfrm>
            <a:off x="6294555" y="3611232"/>
            <a:ext cx="1315833" cy="2062103"/>
          </a:xfrm>
          <a:prstGeom prst="rect">
            <a:avLst/>
          </a:prstGeom>
          <a:noFill/>
        </p:spPr>
        <p:txBody>
          <a:bodyPr wrap="square" rtlCol="0">
            <a:spAutoFit/>
          </a:bodyPr>
          <a:lstStyle/>
          <a:p>
            <a:r>
              <a:rPr lang="en-US" sz="800" dirty="0">
                <a:solidFill>
                  <a:srgbClr val="FF0000"/>
                </a:solidFill>
              </a:rPr>
              <a:t>Kintamųjų pavyzdžiai:</a:t>
            </a:r>
          </a:p>
          <a:p>
            <a:endParaRPr lang="en-US" sz="800" dirty="0">
              <a:solidFill>
                <a:srgbClr val="FF0000"/>
              </a:solidFill>
            </a:endParaRPr>
          </a:p>
          <a:p>
            <a:r>
              <a:rPr lang="en-US" sz="800" dirty="0">
                <a:solidFill>
                  <a:srgbClr val="FF0000"/>
                </a:solidFill>
              </a:rPr>
              <a:t>- Technologinių inovacijų raida.</a:t>
            </a:r>
          </a:p>
          <a:p>
            <a:r>
              <a:rPr lang="en-US" sz="800" dirty="0">
                <a:solidFill>
                  <a:srgbClr val="FF0000"/>
                </a:solidFill>
              </a:rPr>
              <a:t>- Technologinių investicijų sąnaudos.</a:t>
            </a:r>
          </a:p>
          <a:p>
            <a:r>
              <a:rPr lang="en-US" sz="800" dirty="0">
                <a:solidFill>
                  <a:srgbClr val="FF0000"/>
                </a:solidFill>
              </a:rPr>
              <a:t>- Gamybos ir platinimo strategijos.</a:t>
            </a:r>
          </a:p>
          <a:p>
            <a:r>
              <a:rPr lang="en-US" sz="800" dirty="0">
                <a:solidFill>
                  <a:srgbClr val="FF0000"/>
                </a:solidFill>
              </a:rPr>
              <a:t>- Energijos naudojimas.</a:t>
            </a:r>
          </a:p>
          <a:p>
            <a:r>
              <a:rPr lang="en-US" sz="800" dirty="0">
                <a:solidFill>
                  <a:srgbClr val="FF0000"/>
                </a:solidFill>
              </a:rPr>
              <a:t>- Technologijų pakeitimas.</a:t>
            </a:r>
          </a:p>
          <a:p>
            <a:r>
              <a:rPr lang="en-US" sz="800" dirty="0">
                <a:solidFill>
                  <a:srgbClr val="FF0000"/>
                </a:solidFill>
              </a:rPr>
              <a:t>- skverbimasis į internetą.</a:t>
            </a:r>
          </a:p>
          <a:p>
            <a:r>
              <a:rPr lang="en-US" sz="800" dirty="0">
                <a:solidFill>
                  <a:srgbClr val="FF0000"/>
                </a:solidFill>
              </a:rPr>
              <a:t>- Nauji ryšių kanalai.</a:t>
            </a:r>
          </a:p>
          <a:p>
            <a:r>
              <a:rPr lang="en-US" sz="800" dirty="0">
                <a:solidFill>
                  <a:srgbClr val="FF0000"/>
                </a:solidFill>
              </a:rPr>
              <a:t>- Elektroninė prekyba</a:t>
            </a:r>
            <a:endParaRPr lang="es-ES" sz="800" dirty="0">
              <a:solidFill>
                <a:srgbClr val="FF0000"/>
              </a:solidFill>
            </a:endParaRPr>
          </a:p>
        </p:txBody>
      </p:sp>
      <p:sp>
        <p:nvSpPr>
          <p:cNvPr id="31" name="CuadroTexto 30">
            <a:extLst>
              <a:ext uri="{FF2B5EF4-FFF2-40B4-BE49-F238E27FC236}">
                <a16:creationId xmlns:a16="http://schemas.microsoft.com/office/drawing/2014/main" id="{0AAE7AB2-E35C-54B6-EEB4-31F9C0E2E7E9}"/>
              </a:ext>
            </a:extLst>
          </p:cNvPr>
          <p:cNvSpPr txBox="1"/>
          <p:nvPr/>
        </p:nvSpPr>
        <p:spPr>
          <a:xfrm>
            <a:off x="4622146" y="4527057"/>
            <a:ext cx="1315833" cy="1077218"/>
          </a:xfrm>
          <a:prstGeom prst="rect">
            <a:avLst/>
          </a:prstGeom>
          <a:noFill/>
        </p:spPr>
        <p:txBody>
          <a:bodyPr wrap="square" rtlCol="0">
            <a:spAutoFit/>
          </a:bodyPr>
          <a:lstStyle/>
          <a:p>
            <a:r>
              <a:rPr lang="en-US" sz="800" dirty="0">
                <a:solidFill>
                  <a:srgbClr val="FF0000"/>
                </a:solidFill>
              </a:rPr>
              <a:t>Kintamųjų pavyzdžiai:</a:t>
            </a:r>
          </a:p>
          <a:p>
            <a:endParaRPr lang="en-US" sz="800" dirty="0">
              <a:solidFill>
                <a:srgbClr val="FF0000"/>
              </a:solidFill>
            </a:endParaRPr>
          </a:p>
          <a:p>
            <a:r>
              <a:rPr lang="en-US" sz="800" dirty="0">
                <a:solidFill>
                  <a:srgbClr val="FF0000"/>
                </a:solidFill>
              </a:rPr>
              <a:t>- Kultūriniai modeliai.</a:t>
            </a:r>
          </a:p>
          <a:p>
            <a:r>
              <a:rPr lang="en-US" sz="800" dirty="0">
                <a:solidFill>
                  <a:srgbClr val="FF0000"/>
                </a:solidFill>
              </a:rPr>
              <a:t>- Šeimos pajamos (lygis).</a:t>
            </a:r>
          </a:p>
          <a:p>
            <a:r>
              <a:rPr lang="en-US" sz="800" dirty="0">
                <a:solidFill>
                  <a:srgbClr val="FF0000"/>
                </a:solidFill>
              </a:rPr>
              <a:t>- Išsilavinimo lygis.</a:t>
            </a:r>
          </a:p>
          <a:p>
            <a:r>
              <a:rPr lang="en-US" sz="800" dirty="0">
                <a:solidFill>
                  <a:srgbClr val="FF0000"/>
                </a:solidFill>
              </a:rPr>
              <a:t>- Gyventojų amžius.</a:t>
            </a:r>
          </a:p>
          <a:p>
            <a:r>
              <a:rPr lang="en-US" sz="800" dirty="0">
                <a:solidFill>
                  <a:srgbClr val="FF0000"/>
                </a:solidFill>
              </a:rPr>
              <a:t>- Šeimos organizacija.</a:t>
            </a:r>
          </a:p>
          <a:p>
            <a:r>
              <a:rPr lang="en-US" sz="800" dirty="0">
                <a:solidFill>
                  <a:srgbClr val="FF0000"/>
                </a:solidFill>
              </a:rPr>
              <a:t>- Pirkimo schemos.</a:t>
            </a:r>
            <a:endParaRPr lang="es-ES" sz="800" dirty="0">
              <a:solidFill>
                <a:srgbClr val="FF0000"/>
              </a:solidFill>
            </a:endParaRPr>
          </a:p>
        </p:txBody>
      </p:sp>
      <p:sp>
        <p:nvSpPr>
          <p:cNvPr id="32" name="CuadroTexto 31">
            <a:extLst>
              <a:ext uri="{FF2B5EF4-FFF2-40B4-BE49-F238E27FC236}">
                <a16:creationId xmlns:a16="http://schemas.microsoft.com/office/drawing/2014/main" id="{63C51F3D-5523-12A9-3CB1-4656A0E2CA31}"/>
              </a:ext>
            </a:extLst>
          </p:cNvPr>
          <p:cNvSpPr txBox="1"/>
          <p:nvPr/>
        </p:nvSpPr>
        <p:spPr>
          <a:xfrm>
            <a:off x="9655015" y="4197146"/>
            <a:ext cx="1315833" cy="1446550"/>
          </a:xfrm>
          <a:prstGeom prst="rect">
            <a:avLst/>
          </a:prstGeom>
          <a:noFill/>
        </p:spPr>
        <p:txBody>
          <a:bodyPr wrap="square" rtlCol="0">
            <a:spAutoFit/>
          </a:bodyPr>
          <a:lstStyle/>
          <a:p>
            <a:r>
              <a:rPr lang="en-US" sz="800" dirty="0">
                <a:solidFill>
                  <a:srgbClr val="FF0000"/>
                </a:solidFill>
              </a:rPr>
              <a:t>Kintamųjų pavyzdžiai:</a:t>
            </a:r>
          </a:p>
          <a:p>
            <a:endParaRPr lang="en-US" sz="800" dirty="0">
              <a:solidFill>
                <a:srgbClr val="FF0000"/>
              </a:solidFill>
            </a:endParaRPr>
          </a:p>
          <a:p>
            <a:r>
              <a:rPr lang="en-US" sz="800" dirty="0">
                <a:solidFill>
                  <a:srgbClr val="FF0000"/>
                </a:solidFill>
              </a:rPr>
              <a:t>- Klimato kaita.</a:t>
            </a:r>
          </a:p>
          <a:p>
            <a:r>
              <a:rPr lang="en-US" sz="800" dirty="0">
                <a:solidFill>
                  <a:srgbClr val="FF0000"/>
                </a:solidFill>
              </a:rPr>
              <a:t>- Neatsinaujinančių išteklių naudojimas.</a:t>
            </a:r>
          </a:p>
          <a:p>
            <a:r>
              <a:rPr lang="en-US" sz="800" dirty="0">
                <a:solidFill>
                  <a:srgbClr val="FF0000"/>
                </a:solidFill>
              </a:rPr>
              <a:t>- Aplinkosaugos taisyklės.</a:t>
            </a:r>
          </a:p>
          <a:p>
            <a:r>
              <a:rPr lang="en-US" sz="800" dirty="0">
                <a:solidFill>
                  <a:srgbClr val="FF0000"/>
                </a:solidFill>
              </a:rPr>
              <a:t>- Gamtiniai pavojai.</a:t>
            </a:r>
          </a:p>
          <a:p>
            <a:r>
              <a:rPr lang="en-US" sz="800" dirty="0">
                <a:solidFill>
                  <a:srgbClr val="FF0000"/>
                </a:solidFill>
              </a:rPr>
              <a:t>- Į atmosferą išmetami teršalai.</a:t>
            </a:r>
          </a:p>
          <a:p>
            <a:r>
              <a:rPr lang="en-US" sz="800" dirty="0">
                <a:solidFill>
                  <a:srgbClr val="FF0000"/>
                </a:solidFill>
              </a:rPr>
              <a:t>- Triukšmo tarša.</a:t>
            </a:r>
            <a:endParaRPr lang="es-ES" sz="800" dirty="0">
              <a:solidFill>
                <a:srgbClr val="FF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7"/>
        <p:cNvGrpSpPr/>
        <p:nvPr/>
      </p:nvGrpSpPr>
      <p:grpSpPr>
        <a:xfrm>
          <a:off x="0" y="0"/>
          <a:ext cx="0" cy="0"/>
          <a:chOff x="0" y="0"/>
          <a:chExt cx="0" cy="0"/>
        </a:xfrm>
      </p:grpSpPr>
      <p:sp>
        <p:nvSpPr>
          <p:cNvPr id="158" name="Google Shape;158;p6"/>
          <p:cNvSpPr/>
          <p:nvPr/>
        </p:nvSpPr>
        <p:spPr>
          <a:xfrm>
            <a:off x="-169682" y="-50721"/>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159" name="Google Shape;159;p6"/>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901"/>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60" name="Google Shape;160;p6"/>
          <p:cNvSpPr>
            <a:spLocks noGrp="1"/>
          </p:cNvSpPr>
          <p:nvPr>
            <p:ph type="title"/>
          </p:nvPr>
        </p:nvSpPr>
        <p:spPr>
          <a:xfrm>
            <a:off x="169682" y="-31867"/>
            <a:ext cx="11462994" cy="6296744"/>
          </a:xfrm>
          <a:prstGeom prst="ellipse">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chemeClr val="dk1"/>
              </a:buClr>
              <a:buSzPts val="2070"/>
              <a:buFont typeface="Calibri"/>
              <a:buNone/>
            </a:pPr>
            <a:r>
              <a:rPr lang="en-US" sz="3100" b="1" dirty="0">
                <a:solidFill>
                  <a:schemeClr val="dk1"/>
                </a:solidFill>
                <a:latin typeface="Calibri"/>
                <a:ea typeface="Calibri"/>
                <a:cs typeface="Calibri"/>
                <a:sym typeface="Calibri"/>
              </a:rPr>
              <a:t>Bibliografija:</a:t>
            </a:r>
            <a:br>
              <a:rPr lang="en-US" sz="2070" b="1" dirty="0">
                <a:solidFill>
                  <a:schemeClr val="dk1"/>
                </a:solidFill>
                <a:latin typeface="Calibri"/>
                <a:ea typeface="Calibri"/>
                <a:cs typeface="Calibri"/>
                <a:sym typeface="Calibri"/>
              </a:rPr>
            </a:br>
            <a:br>
              <a:rPr lang="en-US" sz="2070" b="1" dirty="0">
                <a:solidFill>
                  <a:schemeClr val="dk1"/>
                </a:solidFill>
                <a:latin typeface="Calibri"/>
                <a:ea typeface="Calibri"/>
                <a:cs typeface="Calibri"/>
                <a:sym typeface="Calibri"/>
              </a:rPr>
            </a:br>
            <a:br>
              <a:rPr lang="en-US" sz="2070" b="1" dirty="0">
                <a:solidFill>
                  <a:srgbClr val="FF0000"/>
                </a:solidFill>
              </a:rPr>
            </a:br>
            <a:r>
              <a:rPr lang="en-US" sz="2400" dirty="0">
                <a:solidFill>
                  <a:schemeClr val="tx1"/>
                </a:solidFill>
                <a:latin typeface="Calibri"/>
                <a:ea typeface="Calibri"/>
                <a:cs typeface="Calibri"/>
                <a:sym typeface="Calibri"/>
              </a:rPr>
              <a:t>- CIPD</a:t>
            </a:r>
            <a:r>
              <a:rPr lang="en-US" sz="2400" dirty="0">
                <a:solidFill>
                  <a:schemeClr val="dk1"/>
                </a:solidFill>
                <a:latin typeface="Calibri"/>
                <a:ea typeface="Calibri"/>
                <a:cs typeface="Calibri"/>
                <a:sym typeface="Calibri"/>
              </a:rPr>
              <a:t>. (2021). PESTLE analizė. Prieiga per CIPD: https://www.cipd.co.uk/knowledge/strategy/organisational-development/pestle-analysis-factsheet#gref</a:t>
            </a:r>
            <a:r>
              <a:rPr lang="en-US" sz="2400" dirty="0">
                <a:solidFill>
                  <a:schemeClr val="dk1"/>
                </a:solidFill>
                <a:latin typeface="Calibri"/>
                <a:ea typeface="Calibri"/>
                <a:cs typeface="Calibri"/>
                <a:sym typeface="Calibri"/>
                <a:hlinkClick r:id="rId3"/>
              </a:rPr>
              <a:t>. </a:t>
            </a:r>
            <a:br>
              <a:rPr lang="en-US" sz="2400" dirty="0">
                <a:solidFill>
                  <a:schemeClr val="dk1"/>
                </a:solidFill>
                <a:latin typeface="Calibri"/>
                <a:ea typeface="Calibri"/>
                <a:cs typeface="Calibri"/>
                <a:sym typeface="Calibri"/>
              </a:rPr>
            </a:br>
            <a:br>
              <a:rPr lang="en-US" sz="2400" dirty="0">
                <a:solidFill>
                  <a:schemeClr val="dk1"/>
                </a:solidFill>
                <a:latin typeface="Calibri"/>
                <a:ea typeface="Calibri"/>
                <a:cs typeface="Calibri"/>
                <a:sym typeface="Calibri"/>
              </a:rPr>
            </a:br>
            <a:r>
              <a:rPr lang="en-US" sz="2400" dirty="0">
                <a:solidFill>
                  <a:schemeClr val="dk1"/>
                </a:solidFill>
                <a:latin typeface="Calibri"/>
                <a:ea typeface="Calibri"/>
                <a:cs typeface="Calibri"/>
                <a:sym typeface="Calibri"/>
              </a:rPr>
              <a:t>- Hart, D. (</a:t>
            </a:r>
            <a:r>
              <a:rPr lang="en-US" sz="2400" dirty="0" err="1">
                <a:solidFill>
                  <a:schemeClr val="dk1"/>
                </a:solidFill>
                <a:latin typeface="Calibri"/>
                <a:ea typeface="Calibri"/>
                <a:cs typeface="Calibri"/>
                <a:sym typeface="Calibri"/>
              </a:rPr>
              <a:t>s.f.)</a:t>
            </a:r>
            <a:r>
              <a:rPr lang="en-US" sz="2400" dirty="0">
                <a:solidFill>
                  <a:schemeClr val="dk1"/>
                </a:solidFill>
                <a:latin typeface="Calibri"/>
                <a:ea typeface="Calibri"/>
                <a:cs typeface="Calibri"/>
                <a:sym typeface="Calibri"/>
              </a:rPr>
              <a:t>. Kas yra PESTLE analizė? Makroaplinkos veiksnių supratimas. Prieiga per The Power business school: </a:t>
            </a:r>
            <a:r>
              <a:rPr lang="en-US" sz="2400" dirty="0">
                <a:solidFill>
                  <a:schemeClr val="dk1"/>
                </a:solidFill>
                <a:latin typeface="Calibri"/>
                <a:ea typeface="Calibri"/>
                <a:cs typeface="Calibri"/>
                <a:sym typeface="Calibri"/>
                <a:hlinkClick r:id="rId4"/>
              </a:rPr>
              <a:t>https:</a:t>
            </a:r>
            <a:r>
              <a:rPr lang="en-US" sz="2400" dirty="0">
                <a:solidFill>
                  <a:schemeClr val="dk1"/>
                </a:solidFill>
                <a:latin typeface="Calibri"/>
                <a:ea typeface="Calibri"/>
                <a:cs typeface="Calibri"/>
                <a:sym typeface="Calibri"/>
              </a:rPr>
              <a:t>//www.thepowermba.com/en/blog/pestle-analysis </a:t>
            </a:r>
            <a:br>
              <a:rPr lang="en-US" sz="2400" dirty="0">
                <a:solidFill>
                  <a:schemeClr val="dk1"/>
                </a:solidFill>
                <a:latin typeface="Calibri"/>
                <a:ea typeface="Calibri"/>
                <a:cs typeface="Calibri"/>
                <a:sym typeface="Calibri"/>
              </a:rPr>
            </a:br>
            <a:br>
              <a:rPr lang="en-US" sz="2400" dirty="0">
                <a:solidFill>
                  <a:schemeClr val="dk1"/>
                </a:solidFill>
                <a:latin typeface="Calibri"/>
                <a:ea typeface="Calibri"/>
                <a:cs typeface="Calibri"/>
                <a:sym typeface="Calibri"/>
              </a:rPr>
            </a:br>
            <a:r>
              <a:rPr lang="en-US" sz="2400" dirty="0" err="1">
                <a:solidFill>
                  <a:schemeClr val="dk1"/>
                </a:solidFill>
                <a:latin typeface="Calibri"/>
                <a:ea typeface="Calibri"/>
                <a:cs typeface="Calibri"/>
                <a:sym typeface="Calibri"/>
              </a:rPr>
              <a:t>- Peterdy</a:t>
            </a:r>
            <a:r>
              <a:rPr lang="en-US" sz="2400" dirty="0">
                <a:solidFill>
                  <a:schemeClr val="dk1"/>
                </a:solidFill>
                <a:latin typeface="Calibri"/>
                <a:ea typeface="Calibri"/>
                <a:cs typeface="Calibri"/>
                <a:sym typeface="Calibri"/>
              </a:rPr>
              <a:t>, K. (2022 m.). PESTEL analizė Politinių, ekonominių, socialinių, technologinių, technologinių, aplinkos ir teisinių veiksnių vertinimo sistema. Galima rasti CFI Educations: </a:t>
            </a:r>
            <a:r>
              <a:rPr lang="en-US" sz="2400" dirty="0">
                <a:solidFill>
                  <a:schemeClr val="dk1"/>
                </a:solidFill>
                <a:latin typeface="Calibri"/>
                <a:ea typeface="Calibri"/>
                <a:cs typeface="Calibri"/>
                <a:sym typeface="Calibri"/>
                <a:hlinkClick r:id="rId5"/>
              </a:rPr>
              <a:t>https:</a:t>
            </a:r>
            <a:r>
              <a:rPr lang="en-US" sz="2400" dirty="0">
                <a:solidFill>
                  <a:schemeClr val="dk1"/>
                </a:solidFill>
                <a:latin typeface="Calibri"/>
                <a:ea typeface="Calibri"/>
                <a:cs typeface="Calibri"/>
                <a:sym typeface="Calibri"/>
              </a:rPr>
              <a:t>//corporatefinanceinstitute.com/resources/management/pestel-analysis/ </a:t>
            </a:r>
            <a:br>
              <a:rPr lang="en-US" sz="2400" dirty="0">
                <a:solidFill>
                  <a:schemeClr val="dk1"/>
                </a:solidFill>
                <a:latin typeface="Calibri"/>
                <a:ea typeface="Calibri"/>
                <a:cs typeface="Calibri"/>
                <a:sym typeface="Calibri"/>
              </a:rPr>
            </a:br>
            <a:br>
              <a:rPr lang="en-US" sz="2070" b="1" dirty="0">
                <a:solidFill>
                  <a:schemeClr val="dk1"/>
                </a:solidFill>
                <a:latin typeface="Calibri"/>
                <a:ea typeface="Calibri"/>
                <a:cs typeface="Calibri"/>
                <a:sym typeface="Calibri"/>
              </a:rPr>
            </a:br>
            <a:endParaRPr sz="2070" b="1" dirty="0">
              <a:solidFill>
                <a:schemeClr val="dk1"/>
              </a:solidFill>
              <a:latin typeface="Calibri"/>
              <a:ea typeface="Calibri"/>
              <a:cs typeface="Calibri"/>
              <a:sym typeface="Calibri"/>
            </a:endParaRPr>
          </a:p>
        </p:txBody>
      </p:sp>
      <p:grpSp>
        <p:nvGrpSpPr>
          <p:cNvPr id="161" name="Google Shape;161;p6"/>
          <p:cNvGrpSpPr/>
          <p:nvPr/>
        </p:nvGrpSpPr>
        <p:grpSpPr>
          <a:xfrm>
            <a:off x="441960" y="561256"/>
            <a:ext cx="1128382" cy="847206"/>
            <a:chOff x="7393391" y="1075612"/>
            <a:chExt cx="1128382" cy="847206"/>
          </a:xfrm>
        </p:grpSpPr>
        <p:sp>
          <p:nvSpPr>
            <p:cNvPr id="162" name="Google Shape;162;p6"/>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3" name="Google Shape;163;p6"/>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164" name="Google Shape;164;p6"/>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a:solidFill>
                <a:schemeClr val="lt1"/>
              </a:solidFill>
              <a:latin typeface="Calibri"/>
              <a:ea typeface="Calibri"/>
              <a:cs typeface="Calibri"/>
              <a:sym typeface="Calibri"/>
            </a:endParaRPr>
          </a:p>
        </p:txBody>
      </p:sp>
      <p:pic>
        <p:nvPicPr>
          <p:cNvPr id="165" name="Google Shape;165;p6" descr="Logotipo&#10;&#10;Descripción generada automáticamente"/>
          <p:cNvPicPr preferRelativeResize="0">
            <a:picLocks noGrp="1"/>
          </p:cNvPicPr>
          <p:nvPr>
            <p:ph type="body" idx="1"/>
          </p:nvPr>
        </p:nvPicPr>
        <p:blipFill rotWithShape="1">
          <a:blip r:embed="rId6">
            <a:alphaModFix/>
          </a:blip>
          <a:srcRect/>
          <a:stretch/>
        </p:blipFill>
        <p:spPr>
          <a:xfrm>
            <a:off x="10469310" y="6024685"/>
            <a:ext cx="1362791" cy="480384"/>
          </a:xfrm>
          <a:prstGeom prst="rect">
            <a:avLst/>
          </a:prstGeom>
          <a:noFill/>
          <a:ln>
            <a:noFill/>
          </a:ln>
        </p:spPr>
      </p:pic>
      <p:sp>
        <p:nvSpPr>
          <p:cNvPr id="166" name="Google Shape;166;p6"/>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109" name="Google Shape;109;p2"/>
          <p:cNvSpPr/>
          <p:nvPr/>
        </p:nvSpPr>
        <p:spPr>
          <a:xfrm>
            <a:off x="0" y="0"/>
            <a:ext cx="2013557" cy="6858000"/>
          </a:xfrm>
          <a:prstGeom prst="rect">
            <a:avLst/>
          </a:prstGeom>
          <a:solidFill>
            <a:srgbClr val="7F7F7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110" name="Google Shape;110;p2"/>
          <p:cNvSpPr>
            <a:spLocks noGrp="1"/>
          </p:cNvSpPr>
          <p:nvPr>
            <p:ph type="title"/>
          </p:nvPr>
        </p:nvSpPr>
        <p:spPr>
          <a:xfrm>
            <a:off x="874454" y="599504"/>
            <a:ext cx="2743200" cy="2743200"/>
          </a:xfrm>
          <a:prstGeom prst="ellipse">
            <a:avLst/>
          </a:prstGeom>
          <a:solidFill>
            <a:srgbClr val="262626"/>
          </a:solidFill>
          <a:ln w="174625" cap="flat" cmpd="thinThick">
            <a:solidFill>
              <a:srgbClr val="262626"/>
            </a:solidFill>
            <a:prstDash val="solid"/>
            <a:round/>
            <a:headEnd type="none" w="sm" len="sm"/>
            <a:tailEnd type="none" w="sm" len="sm"/>
          </a:ln>
        </p:spPr>
        <p:txBody>
          <a:bodyPr spcFirstLastPara="1" wrap="square" lIns="91425" tIns="45700" rIns="91425" bIns="45700" anchor="ctr" anchorCtr="0">
            <a:normAutofit/>
          </a:bodyPr>
          <a:lstStyle/>
          <a:p>
            <a:pPr marL="0" lvl="0" indent="0" algn="l" rtl="0">
              <a:lnSpc>
                <a:spcPct val="36718"/>
              </a:lnSpc>
              <a:spcBef>
                <a:spcPts val="0"/>
              </a:spcBef>
              <a:spcAft>
                <a:spcPts val="0"/>
              </a:spcAft>
              <a:buClr>
                <a:schemeClr val="lt1"/>
              </a:buClr>
              <a:buSzPts val="3200"/>
              <a:buFont typeface="Calibri"/>
              <a:buNone/>
            </a:pPr>
            <a:br>
              <a:rPr lang="en-US" sz="3200" b="1">
                <a:solidFill>
                  <a:schemeClr val="lt1"/>
                </a:solidFill>
                <a:latin typeface="Calibri"/>
                <a:ea typeface="Calibri"/>
                <a:cs typeface="Calibri"/>
                <a:sym typeface="Calibri"/>
              </a:rPr>
            </a:br>
            <a:r>
              <a:rPr lang="en-US" sz="3200" b="1">
                <a:solidFill>
                  <a:schemeClr val="lt1"/>
                </a:solidFill>
                <a:latin typeface="Calibri"/>
                <a:ea typeface="Calibri"/>
                <a:cs typeface="Calibri"/>
                <a:sym typeface="Calibri"/>
              </a:rPr>
              <a:t> </a:t>
            </a:r>
            <a:br>
              <a:rPr lang="en-US" sz="3200" b="1">
                <a:solidFill>
                  <a:schemeClr val="lt1"/>
                </a:solidFill>
                <a:latin typeface="Calibri"/>
                <a:ea typeface="Calibri"/>
                <a:cs typeface="Calibri"/>
                <a:sym typeface="Calibri"/>
              </a:rPr>
            </a:br>
            <a:r>
              <a:rPr lang="en-US" sz="3200" b="1">
                <a:solidFill>
                  <a:schemeClr val="lt1"/>
                </a:solidFill>
                <a:latin typeface="Calibri"/>
                <a:ea typeface="Calibri"/>
                <a:cs typeface="Calibri"/>
                <a:sym typeface="Calibri"/>
              </a:rPr>
              <a:t> Santrauka</a:t>
            </a:r>
            <a:br>
              <a:rPr lang="en-US" sz="3200" b="1">
                <a:solidFill>
                  <a:schemeClr val="lt1"/>
                </a:solidFill>
                <a:latin typeface="Calibri"/>
                <a:ea typeface="Calibri"/>
                <a:cs typeface="Calibri"/>
                <a:sym typeface="Calibri"/>
              </a:rPr>
            </a:br>
            <a:endParaRPr sz="3200" b="1">
              <a:solidFill>
                <a:schemeClr val="lt1"/>
              </a:solidFill>
              <a:latin typeface="Calibri"/>
              <a:ea typeface="Calibri"/>
              <a:cs typeface="Calibri"/>
              <a:sym typeface="Calibri"/>
            </a:endParaRPr>
          </a:p>
        </p:txBody>
      </p:sp>
      <p:pic>
        <p:nvPicPr>
          <p:cNvPr id="111" name="Google Shape;111;p2" descr="Logotipo&#10;&#10;Descripción generada automáticamente"/>
          <p:cNvPicPr preferRelativeResize="0">
            <a:picLocks noGrp="1"/>
          </p:cNvPicPr>
          <p:nvPr>
            <p:ph type="body" idx="1"/>
          </p:nvPr>
        </p:nvPicPr>
        <p:blipFill rotWithShape="1">
          <a:blip r:embed="rId3">
            <a:alphaModFix/>
          </a:blip>
          <a:srcRect/>
          <a:stretch/>
        </p:blipFill>
        <p:spPr>
          <a:xfrm>
            <a:off x="2450920" y="5992047"/>
            <a:ext cx="1587680" cy="532897"/>
          </a:xfrm>
          <a:prstGeom prst="rect">
            <a:avLst/>
          </a:prstGeom>
          <a:noFill/>
          <a:ln>
            <a:noFill/>
          </a:ln>
        </p:spPr>
      </p:pic>
      <p:sp>
        <p:nvSpPr>
          <p:cNvPr id="112" name="Google Shape;112;p2"/>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pic>
        <p:nvPicPr>
          <p:cNvPr id="113" name="Google Shape;113;p2" descr="Interfaz de usuario gráfica, Texto&#10;&#10;Descripción generada automáticamente"/>
          <p:cNvPicPr preferRelativeResize="0"/>
          <p:nvPr/>
        </p:nvPicPr>
        <p:blipFill rotWithShape="1">
          <a:blip r:embed="rId4">
            <a:alphaModFix/>
          </a:blip>
          <a:srcRect/>
          <a:stretch/>
        </p:blipFill>
        <p:spPr>
          <a:xfrm>
            <a:off x="9319183" y="5919434"/>
            <a:ext cx="2532506" cy="686942"/>
          </a:xfrm>
          <a:prstGeom prst="rect">
            <a:avLst/>
          </a:prstGeom>
          <a:noFill/>
          <a:ln>
            <a:noFill/>
          </a:ln>
        </p:spPr>
      </p:pic>
      <p:sp>
        <p:nvSpPr>
          <p:cNvPr id="114" name="Google Shape;114;p2"/>
          <p:cNvSpPr txBox="1"/>
          <p:nvPr/>
        </p:nvSpPr>
        <p:spPr>
          <a:xfrm>
            <a:off x="4509856" y="736847"/>
            <a:ext cx="7188199" cy="3652241"/>
          </a:xfrm>
          <a:prstGeom prst="rect">
            <a:avLst/>
          </a:prstGeom>
          <a:noFill/>
          <a:ln>
            <a:noFill/>
          </a:ln>
        </p:spPr>
        <p:txBody>
          <a:bodyPr spcFirstLastPara="1" wrap="square" lIns="91425" tIns="45700" rIns="91425" bIns="45700" anchor="t" anchorCtr="0">
            <a:spAutoFit/>
          </a:bodyPr>
          <a:lstStyle/>
          <a:p>
            <a:pPr marL="342900" marR="0" lvl="0" indent="-342900" algn="l" rtl="0">
              <a:lnSpc>
                <a:spcPct val="150000"/>
              </a:lnSpc>
              <a:spcBef>
                <a:spcPts val="0"/>
              </a:spcBef>
              <a:spcAft>
                <a:spcPts val="0"/>
              </a:spcAft>
              <a:buClr>
                <a:srgbClr val="222222"/>
              </a:buClr>
              <a:buSzPts val="1800"/>
              <a:buFont typeface="Calibri"/>
              <a:buAutoNum type="arabicPeriod"/>
            </a:pPr>
            <a:r>
              <a:rPr lang="en-US" sz="2200" b="1" i="0" u="none" strike="noStrike" cap="none" dirty="0">
                <a:solidFill>
                  <a:srgbClr val="222222"/>
                </a:solidFill>
                <a:latin typeface="Calibri"/>
                <a:ea typeface="Calibri"/>
                <a:cs typeface="Calibri"/>
                <a:sym typeface="Calibri"/>
              </a:rPr>
              <a:t>Įvadas</a:t>
            </a:r>
            <a:endParaRPr sz="2200" b="1" i="0" u="none" strike="noStrike" cap="none" dirty="0">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s-ES" sz="2200" b="1" i="0" u="none" strike="noStrike" cap="none" dirty="0">
                <a:solidFill>
                  <a:srgbClr val="222222"/>
                </a:solidFill>
                <a:latin typeface="Calibri"/>
                <a:ea typeface="Calibri"/>
                <a:cs typeface="Calibri"/>
                <a:sym typeface="Calibri"/>
              </a:rPr>
              <a:t>PESTLE </a:t>
            </a:r>
            <a:r>
              <a:rPr lang="es-ES" sz="2200" b="1" i="0" u="none" strike="noStrike" cap="none" dirty="0" err="1">
                <a:solidFill>
                  <a:srgbClr val="222222"/>
                </a:solidFill>
                <a:latin typeface="Calibri"/>
                <a:ea typeface="Calibri"/>
                <a:cs typeface="Calibri"/>
                <a:sym typeface="Calibri"/>
              </a:rPr>
              <a:t>analizės </a:t>
            </a:r>
            <a:r>
              <a:rPr lang="en-US" sz="2200" b="1" i="0" u="none" strike="noStrike" cap="none" dirty="0">
                <a:solidFill>
                  <a:srgbClr val="222222"/>
                </a:solidFill>
                <a:latin typeface="Calibri"/>
                <a:ea typeface="Calibri"/>
                <a:cs typeface="Calibri"/>
                <a:sym typeface="Calibri"/>
              </a:rPr>
              <a:t>charakteristikos</a:t>
            </a:r>
            <a:endParaRPr sz="2200" b="1" i="0" u="none" strike="noStrike" cap="none" dirty="0">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s-ES" sz="2200" b="1" i="0" u="none" strike="noStrike" cap="none" dirty="0">
                <a:solidFill>
                  <a:srgbClr val="222222"/>
                </a:solidFill>
                <a:latin typeface="Calibri"/>
                <a:ea typeface="Calibri"/>
                <a:cs typeface="Calibri"/>
                <a:sym typeface="Calibri"/>
              </a:rPr>
              <a:t>PESTLE </a:t>
            </a:r>
            <a:r>
              <a:rPr lang="es-ES" sz="2200" b="1" i="0" u="none" strike="noStrike" cap="none" dirty="0" err="1">
                <a:solidFill>
                  <a:srgbClr val="222222"/>
                </a:solidFill>
                <a:latin typeface="Calibri"/>
                <a:ea typeface="Calibri"/>
                <a:cs typeface="Calibri"/>
                <a:sym typeface="Calibri"/>
              </a:rPr>
              <a:t>analizės </a:t>
            </a:r>
            <a:r>
              <a:rPr lang="en-US" sz="2200" b="1" i="0" u="none" strike="noStrike" cap="none" dirty="0">
                <a:solidFill>
                  <a:srgbClr val="222222"/>
                </a:solidFill>
                <a:latin typeface="Calibri"/>
                <a:ea typeface="Calibri"/>
                <a:cs typeface="Calibri"/>
                <a:sym typeface="Calibri"/>
              </a:rPr>
              <a:t>reikšmė ir panaudojimas</a:t>
            </a:r>
            <a:endParaRPr lang="es-ES" sz="2200" b="1" i="0" u="none" strike="noStrike" cap="none" dirty="0">
              <a:solidFill>
                <a:schemeClr val="dk1"/>
              </a:solidFill>
              <a:latin typeface="Calibri"/>
              <a:ea typeface="Calibri"/>
              <a:cs typeface="Calibri"/>
              <a:sym typeface="Calibri"/>
            </a:endParaRPr>
          </a:p>
          <a:p>
            <a:pPr marL="342900" indent="-342900">
              <a:lnSpc>
                <a:spcPct val="150000"/>
              </a:lnSpc>
              <a:spcBef>
                <a:spcPts val="800"/>
              </a:spcBef>
              <a:buClr>
                <a:srgbClr val="222222"/>
              </a:buClr>
              <a:buSzPts val="1800"/>
              <a:buFont typeface="Calibri"/>
              <a:buAutoNum type="arabicPeriod"/>
            </a:pPr>
            <a:r>
              <a:rPr lang="en-US" sz="2200" b="1" i="0" u="none" strike="noStrike" cap="none" dirty="0">
                <a:solidFill>
                  <a:srgbClr val="222222"/>
                </a:solidFill>
                <a:latin typeface="Calibri"/>
                <a:ea typeface="Calibri"/>
                <a:cs typeface="Calibri"/>
                <a:sym typeface="Calibri"/>
              </a:rPr>
              <a:t>Patarimai, kaip atlikti </a:t>
            </a:r>
            <a:r>
              <a:rPr lang="es-ES" sz="2200" b="1" i="0" u="none" strike="noStrike" cap="none" dirty="0">
                <a:solidFill>
                  <a:srgbClr val="222222"/>
                </a:solidFill>
                <a:latin typeface="Calibri"/>
                <a:ea typeface="Calibri"/>
                <a:cs typeface="Calibri"/>
                <a:sym typeface="Calibri"/>
              </a:rPr>
              <a:t>PESTLE </a:t>
            </a:r>
            <a:r>
              <a:rPr lang="es-ES" sz="2200" b="1" i="0" u="none" strike="noStrike" cap="none" dirty="0" err="1">
                <a:solidFill>
                  <a:srgbClr val="222222"/>
                </a:solidFill>
                <a:latin typeface="Calibri"/>
                <a:ea typeface="Calibri"/>
                <a:cs typeface="Calibri"/>
                <a:sym typeface="Calibri"/>
              </a:rPr>
              <a:t>analizę</a:t>
            </a:r>
            <a:endParaRPr sz="2200" b="1" i="0" u="none" strike="noStrike" cap="none" dirty="0">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n-US" sz="2200" b="1" i="0" u="none" strike="noStrike" cap="none" dirty="0">
                <a:solidFill>
                  <a:srgbClr val="222222"/>
                </a:solidFill>
                <a:latin typeface="Calibri"/>
                <a:ea typeface="Calibri"/>
                <a:cs typeface="Calibri"/>
                <a:sym typeface="Calibri"/>
              </a:rPr>
              <a:t>Išvados</a:t>
            </a:r>
            <a:endParaRPr sz="2200" b="1" i="0" u="none" strike="noStrike" cap="none" dirty="0">
              <a:solidFill>
                <a:schemeClr val="dk1"/>
              </a:solidFill>
              <a:latin typeface="Calibri"/>
              <a:ea typeface="Calibri"/>
              <a:cs typeface="Calibri"/>
              <a:sym typeface="Calibri"/>
            </a:endParaRPr>
          </a:p>
          <a:p>
            <a:pPr marL="342900" indent="-342900">
              <a:lnSpc>
                <a:spcPct val="150000"/>
              </a:lnSpc>
              <a:spcBef>
                <a:spcPts val="800"/>
              </a:spcBef>
              <a:buClr>
                <a:srgbClr val="222222"/>
              </a:buClr>
              <a:buSzPts val="1800"/>
              <a:buFont typeface="Calibri"/>
              <a:buAutoNum type="arabicPeriod"/>
            </a:pPr>
            <a:r>
              <a:rPr lang="es-ES" sz="2200" b="1" i="0" u="none" strike="noStrike" cap="none" dirty="0">
                <a:solidFill>
                  <a:srgbClr val="222222"/>
                </a:solidFill>
                <a:latin typeface="Calibri"/>
                <a:ea typeface="Calibri"/>
                <a:cs typeface="Calibri"/>
                <a:sym typeface="Calibri"/>
              </a:rPr>
              <a:t>PESTLE </a:t>
            </a:r>
            <a:r>
              <a:rPr lang="es-ES" sz="2200" b="1" i="0" u="none" strike="noStrike" cap="none" dirty="0" err="1">
                <a:solidFill>
                  <a:srgbClr val="222222"/>
                </a:solidFill>
                <a:latin typeface="Calibri"/>
                <a:ea typeface="Calibri"/>
                <a:cs typeface="Calibri"/>
                <a:sym typeface="Calibri"/>
              </a:rPr>
              <a:t>analizės </a:t>
            </a:r>
            <a:r>
              <a:rPr lang="en-US" sz="2200" b="1" i="0" u="none" strike="noStrike" cap="none" dirty="0">
                <a:solidFill>
                  <a:srgbClr val="222222"/>
                </a:solidFill>
                <a:latin typeface="Calibri"/>
                <a:ea typeface="Calibri"/>
                <a:cs typeface="Calibri"/>
                <a:sym typeface="Calibri"/>
              </a:rPr>
              <a:t>šablonas</a:t>
            </a:r>
            <a:endParaRPr sz="2200" b="1" i="0" u="none" strike="noStrike" cap="none" dirty="0">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8"/>
        <p:cNvGrpSpPr/>
        <p:nvPr/>
      </p:nvGrpSpPr>
      <p:grpSpPr>
        <a:xfrm>
          <a:off x="0" y="0"/>
          <a:ext cx="0" cy="0"/>
          <a:chOff x="0" y="0"/>
          <a:chExt cx="0" cy="0"/>
        </a:xfrm>
      </p:grpSpPr>
      <p:sp>
        <p:nvSpPr>
          <p:cNvPr id="119" name="Google Shape;119;p3"/>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20" name="Google Shape;120;p3"/>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901"/>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1" name="Google Shape;121;p3"/>
          <p:cNvSpPr>
            <a:spLocks noGrp="1"/>
          </p:cNvSpPr>
          <p:nvPr>
            <p:ph type="title"/>
          </p:nvPr>
        </p:nvSpPr>
        <p:spPr>
          <a:xfrm>
            <a:off x="150829" y="-101896"/>
            <a:ext cx="12483131" cy="5773650"/>
          </a:xfrm>
          <a:prstGeom prst="ellipse">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chemeClr val="dk1"/>
              </a:buClr>
              <a:buSzPts val="2300"/>
              <a:buFont typeface="Calibri"/>
              <a:buNone/>
            </a:pPr>
            <a:r>
              <a:rPr lang="en-US" sz="3100" b="1" dirty="0">
                <a:solidFill>
                  <a:srgbClr val="222222"/>
                </a:solidFill>
                <a:latin typeface="Calibri"/>
                <a:ea typeface="Calibri"/>
                <a:cs typeface="Calibri"/>
                <a:sym typeface="Calibri"/>
              </a:rPr>
              <a:t> Įvadas</a:t>
            </a:r>
            <a:br>
              <a:rPr lang="en-US" sz="2400" dirty="0">
                <a:latin typeface="Calibri"/>
                <a:ea typeface="Calibri"/>
                <a:cs typeface="Calibri"/>
                <a:sym typeface="Calibri"/>
              </a:rPr>
            </a:br>
            <a:br>
              <a:rPr lang="en-US" sz="2400" dirty="0">
                <a:latin typeface="Calibri"/>
                <a:ea typeface="Calibri"/>
                <a:cs typeface="Calibri"/>
                <a:sym typeface="Calibri"/>
              </a:rPr>
            </a:br>
            <a:r>
              <a:rPr lang="en-US" sz="2400" dirty="0">
                <a:solidFill>
                  <a:schemeClr val="dk1"/>
                </a:solidFill>
                <a:latin typeface="Calibri"/>
                <a:ea typeface="Calibri"/>
                <a:cs typeface="Calibri"/>
                <a:sym typeface="Calibri"/>
              </a:rPr>
              <a:t>PESTLE analizė - tai priemonė, naudojama siekiant nustatyti makrolygmens išorės veiksnius, kurie daro įtaką įmonei ir gali lemti jos raidą tiek ekonominiu, tiek reputacijos požiūriu. PESTLE akronimas reiškia analizuojamus veiksnius: Politinis, ekonominis, socialinis, technologinis, teisinis ir ekologinis. Tai pagrindinė priemonė, leidžianti strategiškai apibrėžti įmonių ir projektų kelią. </a:t>
            </a:r>
            <a:br>
              <a:rPr lang="en-US" sz="2400" dirty="0">
                <a:solidFill>
                  <a:schemeClr val="dk1"/>
                </a:solidFill>
                <a:latin typeface="Calibri"/>
                <a:ea typeface="Calibri"/>
                <a:cs typeface="Calibri"/>
                <a:sym typeface="Calibri"/>
              </a:rPr>
            </a:br>
            <a:br>
              <a:rPr lang="en-US" sz="2400" dirty="0">
                <a:solidFill>
                  <a:schemeClr val="dk1"/>
                </a:solidFill>
                <a:latin typeface="Calibri"/>
                <a:ea typeface="Calibri"/>
                <a:cs typeface="Calibri"/>
                <a:sym typeface="Calibri"/>
              </a:rPr>
            </a:br>
            <a:r>
              <a:rPr lang="en-US" sz="2400" dirty="0">
                <a:solidFill>
                  <a:schemeClr val="dk1"/>
                </a:solidFill>
                <a:latin typeface="Calibri"/>
                <a:ea typeface="Calibri"/>
                <a:cs typeface="Calibri"/>
                <a:sym typeface="Calibri"/>
              </a:rPr>
              <a:t>Tai priemonė, skirta strateginei pasaulinės ekonominės aplinkos, kurioje vystosi įmonė, analizei atlikti. Jos taikymas ir naudojimas leidžia įvertinti organizacijos veiklos perspektyvą, augimą ir kryptį bei nustatyti išorinius elementus, kurie gali paveikti įmonę dabar arba ateityje. Jis atliekamas prieš SSGG atliekant strateginį planavimą. PESTLE analizė yra labai svarbi formuluojant neatidėliotinas, trumpalaikes, vidutinės trukmės ir net, kaip bebūtų paradoksalu, ilgalaikes strategijas.</a:t>
            </a:r>
            <a:endParaRPr sz="2400" dirty="0">
              <a:solidFill>
                <a:schemeClr val="dk1"/>
              </a:solidFill>
              <a:latin typeface="Calibri"/>
              <a:ea typeface="Calibri"/>
              <a:cs typeface="Calibri"/>
              <a:sym typeface="Calibri"/>
            </a:endParaRPr>
          </a:p>
        </p:txBody>
      </p:sp>
      <p:grpSp>
        <p:nvGrpSpPr>
          <p:cNvPr id="122" name="Google Shape;122;p3"/>
          <p:cNvGrpSpPr/>
          <p:nvPr/>
        </p:nvGrpSpPr>
        <p:grpSpPr>
          <a:xfrm>
            <a:off x="441960" y="561256"/>
            <a:ext cx="1128382" cy="847206"/>
            <a:chOff x="7393391" y="1075612"/>
            <a:chExt cx="1128382" cy="847206"/>
          </a:xfrm>
        </p:grpSpPr>
        <p:sp>
          <p:nvSpPr>
            <p:cNvPr id="123" name="Google Shape;123;p3"/>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24" name="Google Shape;124;p3"/>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125" name="Google Shape;125;p3"/>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a:solidFill>
                <a:schemeClr val="lt1"/>
              </a:solidFill>
              <a:latin typeface="Calibri"/>
              <a:ea typeface="Calibri"/>
              <a:cs typeface="Calibri"/>
              <a:sym typeface="Calibri"/>
            </a:endParaRPr>
          </a:p>
        </p:txBody>
      </p:sp>
      <p:pic>
        <p:nvPicPr>
          <p:cNvPr id="126" name="Google Shape;126;p3"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27" name="Google Shape;127;p3"/>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1"/>
        <p:cNvGrpSpPr/>
        <p:nvPr/>
      </p:nvGrpSpPr>
      <p:grpSpPr>
        <a:xfrm>
          <a:off x="0" y="0"/>
          <a:ext cx="0" cy="0"/>
          <a:chOff x="0" y="0"/>
          <a:chExt cx="0" cy="0"/>
        </a:xfrm>
      </p:grpSpPr>
      <p:sp>
        <p:nvSpPr>
          <p:cNvPr id="132" name="Google Shape;132;p4"/>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133" name="Google Shape;133;p4"/>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901"/>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34" name="Google Shape;134;p4"/>
          <p:cNvSpPr>
            <a:spLocks noGrp="1"/>
          </p:cNvSpPr>
          <p:nvPr>
            <p:ph type="title"/>
          </p:nvPr>
        </p:nvSpPr>
        <p:spPr>
          <a:xfrm>
            <a:off x="-301658" y="-76001"/>
            <a:ext cx="13866829" cy="6372745"/>
          </a:xfrm>
          <a:prstGeom prst="ellipse">
            <a:avLst/>
          </a:prstGeom>
          <a:noFill/>
          <a:ln>
            <a:noFill/>
          </a:ln>
        </p:spPr>
        <p:txBody>
          <a:bodyPr spcFirstLastPara="1" wrap="square" lIns="91425" tIns="45700" rIns="91425" bIns="45700" anchor="t" anchorCtr="0">
            <a:normAutofit fontScale="90000"/>
          </a:bodyPr>
          <a:lstStyle/>
          <a:p>
            <a:pPr>
              <a:lnSpc>
                <a:spcPct val="107000"/>
              </a:lnSpc>
              <a:spcAft>
                <a:spcPts val="800"/>
              </a:spcAft>
            </a:pPr>
            <a:r>
              <a:rPr lang="en-US" sz="3100" b="1" dirty="0">
                <a:solidFill>
                  <a:srgbClr val="222222"/>
                </a:solidFill>
                <a:latin typeface="Calibri"/>
                <a:ea typeface="Calibri"/>
                <a:cs typeface="Calibri"/>
                <a:sym typeface="Calibri"/>
              </a:rPr>
              <a:t> PESTLE analizės charakteristikos</a:t>
            </a:r>
            <a:br>
              <a:rPr lang="en-US" sz="3100" b="1" dirty="0">
                <a:solidFill>
                  <a:srgbClr val="222222"/>
                </a:solidFill>
                <a:latin typeface="Calibri"/>
                <a:ea typeface="Calibri"/>
                <a:cs typeface="Calibri"/>
                <a:sym typeface="Calibri"/>
              </a:rPr>
            </a:br>
            <a:r>
              <a:rPr lang="en-US" sz="3100" b="1" dirty="0">
                <a:solidFill>
                  <a:srgbClr val="222222"/>
                </a:solidFill>
              </a:rPr>
              <a:t> </a:t>
            </a:r>
            <a:br>
              <a:rPr lang="en-US" sz="2200" dirty="0">
                <a:solidFill>
                  <a:schemeClr val="dk1"/>
                </a:solidFill>
                <a:latin typeface="Calibri"/>
                <a:ea typeface="Calibri"/>
                <a:cs typeface="Calibri"/>
                <a:sym typeface="Calibri"/>
              </a:rPr>
            </a:br>
            <a:r>
              <a:rPr lang="en-US" sz="2400" dirty="0">
                <a:solidFill>
                  <a:schemeClr val="dk1"/>
                </a:solidFill>
                <a:latin typeface="Calibri"/>
                <a:ea typeface="Calibri"/>
                <a:cs typeface="Calibri"/>
                <a:sym typeface="Calibri"/>
              </a:rPr>
              <a:t>Pradedant verslą būtina analizuoti ir tirti rinką, artimiausius konkurentus, investicijas, technologines naujoves ir kita, todėl PESTLE analizę reikia ir galima atlikti nuolat:</a:t>
            </a:r>
            <a:br>
              <a:rPr lang="en-US" sz="2400" dirty="0">
                <a:solidFill>
                  <a:schemeClr val="dk1"/>
                </a:solidFill>
                <a:latin typeface="Calibri"/>
                <a:ea typeface="Calibri"/>
                <a:cs typeface="Calibri"/>
                <a:sym typeface="Calibri"/>
              </a:rPr>
            </a:br>
            <a:r>
              <a:rPr lang="en-US" sz="2400" dirty="0">
                <a:solidFill>
                  <a:schemeClr val="dk1"/>
                </a:solidFill>
                <a:latin typeface="Calibri"/>
                <a:ea typeface="Calibri"/>
                <a:cs typeface="Calibri"/>
                <a:sym typeface="Calibri"/>
              </a:rPr>
              <a:t>-Kiekvieną ketvirtį: pradedančioms veiklą įmonėms.</a:t>
            </a:r>
            <a:br>
              <a:rPr lang="en-US" sz="2400" dirty="0">
                <a:solidFill>
                  <a:schemeClr val="dk1"/>
                </a:solidFill>
                <a:latin typeface="Calibri"/>
                <a:ea typeface="Calibri"/>
                <a:cs typeface="Calibri"/>
                <a:sym typeface="Calibri"/>
              </a:rPr>
            </a:br>
            <a:r>
              <a:rPr lang="en-US" sz="2400" dirty="0">
                <a:solidFill>
                  <a:schemeClr val="dk1"/>
                </a:solidFill>
                <a:latin typeface="Calibri"/>
                <a:ea typeface="Calibri"/>
                <a:cs typeface="Calibri"/>
                <a:sym typeface="Calibri"/>
              </a:rPr>
              <a:t>-Pusmetinė arba metinė: jau įsitvirtinusioms įmonėms.</a:t>
            </a:r>
            <a:br>
              <a:rPr lang="en-US" sz="2400" dirty="0">
                <a:solidFill>
                  <a:schemeClr val="dk1"/>
                </a:solidFill>
                <a:latin typeface="Calibri"/>
                <a:ea typeface="Calibri"/>
                <a:cs typeface="Calibri"/>
                <a:sym typeface="Calibri"/>
              </a:rPr>
            </a:br>
            <a:br>
              <a:rPr lang="en-US" sz="2400" dirty="0">
                <a:solidFill>
                  <a:schemeClr val="dk1"/>
                </a:solidFill>
                <a:latin typeface="Calibri"/>
                <a:ea typeface="Calibri"/>
                <a:cs typeface="Calibri"/>
                <a:sym typeface="Calibri"/>
              </a:rPr>
            </a:br>
            <a:r>
              <a:rPr lang="en-US" sz="2400" dirty="0">
                <a:solidFill>
                  <a:schemeClr val="dk1"/>
                </a:solidFill>
                <a:latin typeface="Calibri"/>
                <a:ea typeface="Calibri"/>
                <a:cs typeface="Calibri"/>
                <a:sym typeface="Calibri"/>
              </a:rPr>
              <a:t>Kada galima naudoti PESTLE analizę?</a:t>
            </a:r>
            <a:br>
              <a:rPr lang="en-US" sz="2400" dirty="0">
                <a:solidFill>
                  <a:schemeClr val="dk1"/>
                </a:solidFill>
                <a:latin typeface="Calibri"/>
                <a:ea typeface="Calibri"/>
                <a:cs typeface="Calibri"/>
                <a:sym typeface="Calibri"/>
              </a:rPr>
            </a:br>
            <a:br>
              <a:rPr lang="en-US" sz="2400" dirty="0">
                <a:solidFill>
                  <a:schemeClr val="dk1"/>
                </a:solidFill>
                <a:latin typeface="Calibri"/>
                <a:ea typeface="Calibri"/>
                <a:cs typeface="Calibri"/>
                <a:sym typeface="Calibri"/>
              </a:rPr>
            </a:br>
            <a:r>
              <a:rPr lang="en-US" sz="2400" b="1" dirty="0">
                <a:effectLst/>
                <a:latin typeface="Calibri" panose="020F0502020204030204" pitchFamily="34" charset="0"/>
                <a:ea typeface="Calibri" panose="020F0502020204030204" pitchFamily="34" charset="0"/>
                <a:cs typeface="Times New Roman" panose="02020603050405020304" pitchFamily="18" charset="0"/>
              </a:rPr>
              <a:t>Strateginis verslo planavimas: </a:t>
            </a:r>
            <a:r>
              <a:rPr lang="en-US" sz="2400" dirty="0">
                <a:effectLst/>
                <a:latin typeface="Calibri" panose="020F0502020204030204" pitchFamily="34" charset="0"/>
                <a:ea typeface="Calibri" panose="020F0502020204030204" pitchFamily="34" charset="0"/>
                <a:cs typeface="Times New Roman" panose="02020603050405020304" pitchFamily="18" charset="0"/>
              </a:rPr>
              <a:t>PESTLE analizė suteikia kontekstinės informacijos apie verslo kryptį, jo prekės ženklo pozicionavimą, augimo tikslus ir riziką (pvz., kitą pandemiją) produktyvumui.</a:t>
            </a:r>
            <a:br>
              <a:rPr lang="en-US" sz="2400" dirty="0">
                <a:effectLst/>
                <a:latin typeface="Calibri" panose="020F0502020204030204" pitchFamily="34" charset="0"/>
                <a:ea typeface="Calibri" panose="020F0502020204030204" pitchFamily="34" charset="0"/>
                <a:cs typeface="Times New Roman" panose="02020603050405020304" pitchFamily="18" charset="0"/>
              </a:rPr>
            </a:b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br>
              <a:rPr lang="es-ES" sz="2400" dirty="0">
                <a:effectLst/>
                <a:latin typeface="Calibri" panose="020F0502020204030204" pitchFamily="34" charset="0"/>
                <a:ea typeface="Calibri" panose="020F0502020204030204" pitchFamily="34" charset="0"/>
                <a:cs typeface="Times New Roman" panose="02020603050405020304" pitchFamily="18" charset="0"/>
              </a:rPr>
            </a:br>
            <a:br>
              <a:rPr lang="es-ES" sz="2400" dirty="0">
                <a:effectLst/>
                <a:latin typeface="Calibri" panose="020F0502020204030204" pitchFamily="34" charset="0"/>
                <a:ea typeface="Calibri" panose="020F0502020204030204" pitchFamily="34" charset="0"/>
                <a:cs typeface="Times New Roman" panose="02020603050405020304" pitchFamily="18" charset="0"/>
              </a:rPr>
            </a:br>
            <a:br>
              <a:rPr lang="es-ES" sz="2400" dirty="0">
                <a:effectLst/>
                <a:latin typeface="Calibri" panose="020F0502020204030204" pitchFamily="34" charset="0"/>
                <a:ea typeface="Calibri" panose="020F0502020204030204" pitchFamily="34" charset="0"/>
                <a:cs typeface="Times New Roman" panose="02020603050405020304" pitchFamily="18" charset="0"/>
              </a:rPr>
            </a:br>
            <a:endParaRPr sz="2400" dirty="0">
              <a:solidFill>
                <a:schemeClr val="dk1"/>
              </a:solidFill>
              <a:latin typeface="Calibri"/>
              <a:ea typeface="Calibri"/>
              <a:cs typeface="Calibri"/>
              <a:sym typeface="Calibri"/>
            </a:endParaRPr>
          </a:p>
        </p:txBody>
      </p:sp>
      <p:grpSp>
        <p:nvGrpSpPr>
          <p:cNvPr id="135" name="Google Shape;135;p4"/>
          <p:cNvGrpSpPr/>
          <p:nvPr/>
        </p:nvGrpSpPr>
        <p:grpSpPr>
          <a:xfrm>
            <a:off x="441960" y="561256"/>
            <a:ext cx="1128382" cy="847206"/>
            <a:chOff x="7393391" y="1075612"/>
            <a:chExt cx="1128382" cy="847206"/>
          </a:xfrm>
        </p:grpSpPr>
        <p:sp>
          <p:nvSpPr>
            <p:cNvPr id="136" name="Google Shape;136;p4"/>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7" name="Google Shape;137;p4"/>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pic>
        <p:nvPicPr>
          <p:cNvPr id="139" name="Google Shape;139;p4"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40" name="Google Shape;140;p4"/>
          <p:cNvSpPr txBox="1"/>
          <p:nvPr/>
        </p:nvSpPr>
        <p:spPr>
          <a:xfrm>
            <a:off x="4643902" y="5378640"/>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1"/>
        <p:cNvGrpSpPr/>
        <p:nvPr/>
      </p:nvGrpSpPr>
      <p:grpSpPr>
        <a:xfrm>
          <a:off x="0" y="0"/>
          <a:ext cx="0" cy="0"/>
          <a:chOff x="0" y="0"/>
          <a:chExt cx="0" cy="0"/>
        </a:xfrm>
      </p:grpSpPr>
      <p:sp>
        <p:nvSpPr>
          <p:cNvPr id="132" name="Google Shape;132;p4"/>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133" name="Google Shape;133;p4"/>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901"/>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34" name="Google Shape;134;p4"/>
          <p:cNvSpPr>
            <a:spLocks noGrp="1"/>
          </p:cNvSpPr>
          <p:nvPr>
            <p:ph type="title"/>
          </p:nvPr>
        </p:nvSpPr>
        <p:spPr>
          <a:xfrm>
            <a:off x="-242281" y="-503513"/>
            <a:ext cx="14149633" cy="6372745"/>
          </a:xfrm>
          <a:prstGeom prst="ellipse">
            <a:avLst/>
          </a:prstGeom>
          <a:noFill/>
          <a:ln>
            <a:noFill/>
          </a:ln>
        </p:spPr>
        <p:txBody>
          <a:bodyPr spcFirstLastPara="1" wrap="square" lIns="91425" tIns="45700" rIns="91425" bIns="45700" anchor="t" anchorCtr="0">
            <a:normAutofit fontScale="90000"/>
          </a:bodyPr>
          <a:lstStyle/>
          <a:p>
            <a:pPr>
              <a:lnSpc>
                <a:spcPct val="107000"/>
              </a:lnSpc>
              <a:spcAft>
                <a:spcPts val="80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Darbo jėgos planavimas: </a:t>
            </a:r>
            <a:r>
              <a:rPr lang="en-US" sz="2400" dirty="0">
                <a:effectLst/>
                <a:latin typeface="Calibri" panose="020F0502020204030204" pitchFamily="34" charset="0"/>
                <a:ea typeface="Calibri" panose="020F0502020204030204" pitchFamily="34" charset="0"/>
                <a:cs typeface="Times New Roman" panose="02020603050405020304" pitchFamily="18" charset="0"/>
              </a:rPr>
              <a:t>PESTLE analizė gali padėti nustatyti trikdančius verslo modelių pokyčius, kurie gali turėti didelės įtakos būsimam darbo vietų kūrimui. Ji gali padėti nustatyti įgūdžių trūkumą, naujus darbo vaidmenis, darbo vietų mažinimą ar perkėlimą.</a:t>
            </a:r>
            <a:br>
              <a:rPr lang="en-US" sz="2400" dirty="0">
                <a:effectLst/>
                <a:latin typeface="Calibri" panose="020F0502020204030204" pitchFamily="34" charset="0"/>
                <a:ea typeface="Calibri" panose="020F0502020204030204" pitchFamily="34" charset="0"/>
                <a:cs typeface="Times New Roman" panose="02020603050405020304" pitchFamily="18" charset="0"/>
              </a:rPr>
            </a:br>
            <a:br>
              <a:rPr lang="en-US" sz="2400" b="1" dirty="0">
                <a:effectLst/>
                <a:latin typeface="Calibri" panose="020F0502020204030204" pitchFamily="34" charset="0"/>
                <a:ea typeface="Calibri" panose="020F0502020204030204" pitchFamily="34" charset="0"/>
                <a:cs typeface="Times New Roman" panose="02020603050405020304" pitchFamily="18" charset="0"/>
              </a:rPr>
            </a:br>
            <a:r>
              <a:rPr lang="en-US" sz="2400" b="1" dirty="0">
                <a:effectLst/>
                <a:latin typeface="Calibri" panose="020F0502020204030204" pitchFamily="34" charset="0"/>
                <a:ea typeface="Calibri" panose="020F0502020204030204" pitchFamily="34" charset="0"/>
                <a:cs typeface="Times New Roman" panose="02020603050405020304" pitchFamily="18" charset="0"/>
              </a:rPr>
              <a:t>Rinkodaros planavimas: </a:t>
            </a:r>
            <a:r>
              <a:rPr lang="en-US" sz="2400" dirty="0">
                <a:effectLst/>
                <a:latin typeface="Calibri" panose="020F0502020204030204" pitchFamily="34" charset="0"/>
                <a:ea typeface="Calibri" panose="020F0502020204030204" pitchFamily="34" charset="0"/>
                <a:cs typeface="Times New Roman" panose="02020603050405020304" pitchFamily="18" charset="0"/>
              </a:rPr>
              <a:t>PESTLE analizė suteikia "klimato" elementą rinkodaros planavimo proceso situacijos analizės etape. Ji gali padėti nustatyti verslo veiklos prioritetus, kad per nustatytą laiką būtų pasiekti konkretūs rinkodaros tikslai.</a:t>
            </a:r>
            <a:br>
              <a:rPr lang="en-US" sz="2400" dirty="0">
                <a:effectLst/>
                <a:latin typeface="Calibri" panose="020F0502020204030204" pitchFamily="34" charset="0"/>
                <a:ea typeface="Calibri" panose="020F0502020204030204" pitchFamily="34" charset="0"/>
                <a:cs typeface="Times New Roman" panose="02020603050405020304" pitchFamily="18" charset="0"/>
              </a:rPr>
            </a:br>
            <a:br>
              <a:rPr lang="en-US" sz="2400" b="1" dirty="0">
                <a:effectLst/>
                <a:latin typeface="Calibri" panose="020F0502020204030204" pitchFamily="34" charset="0"/>
                <a:ea typeface="Calibri" panose="020F0502020204030204" pitchFamily="34" charset="0"/>
                <a:cs typeface="Times New Roman" panose="02020603050405020304" pitchFamily="18" charset="0"/>
              </a:rPr>
            </a:br>
            <a:r>
              <a:rPr lang="en-US" sz="2400" b="1" dirty="0">
                <a:effectLst/>
                <a:latin typeface="Calibri" panose="020F0502020204030204" pitchFamily="34" charset="0"/>
                <a:ea typeface="Calibri" panose="020F0502020204030204" pitchFamily="34" charset="0"/>
                <a:cs typeface="Times New Roman" panose="02020603050405020304" pitchFamily="18" charset="0"/>
              </a:rPr>
              <a:t>Produkto kūrimas: </a:t>
            </a:r>
            <a:r>
              <a:rPr lang="en-US" sz="2400" dirty="0">
                <a:effectLst/>
                <a:latin typeface="Calibri" panose="020F0502020204030204" pitchFamily="34" charset="0"/>
                <a:ea typeface="Calibri" panose="020F0502020204030204" pitchFamily="34" charset="0"/>
                <a:cs typeface="Times New Roman" panose="02020603050405020304" pitchFamily="18" charset="0"/>
              </a:rPr>
              <a:t>PESTLE analizė, stebėdama išorės veiklą, gali padėti nustatyti, ar įeiti į rinką, ar išeiti iš jos, nustatyti, ar produktas ar paslauga vis dar tenkina rinkos poreikį arba kada pradėti gaminti naują produktą.</a:t>
            </a:r>
            <a:br>
              <a:rPr lang="en-US" sz="2400" dirty="0">
                <a:effectLst/>
                <a:latin typeface="Calibri" panose="020F0502020204030204" pitchFamily="34" charset="0"/>
                <a:ea typeface="Calibri" panose="020F0502020204030204" pitchFamily="34" charset="0"/>
                <a:cs typeface="Times New Roman" panose="02020603050405020304" pitchFamily="18" charset="0"/>
              </a:rPr>
            </a:br>
            <a:br>
              <a:rPr lang="es-ES" sz="2400" dirty="0">
                <a:effectLst/>
                <a:latin typeface="Calibri" panose="020F0502020204030204" pitchFamily="34" charset="0"/>
                <a:ea typeface="Calibri" panose="020F0502020204030204" pitchFamily="34" charset="0"/>
                <a:cs typeface="Times New Roman" panose="02020603050405020304" pitchFamily="18" charset="0"/>
              </a:rPr>
            </a:br>
            <a:r>
              <a:rPr lang="en-US" sz="2400" b="1" dirty="0" err="1">
                <a:effectLst/>
                <a:latin typeface="Calibri" panose="020F0502020204030204" pitchFamily="34" charset="0"/>
                <a:ea typeface="Calibri" panose="020F0502020204030204" pitchFamily="34" charset="0"/>
                <a:cs typeface="Times New Roman" panose="02020603050405020304" pitchFamily="18" charset="0"/>
              </a:rPr>
              <a:t>Organizaciniai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pokyčiai: </a:t>
            </a:r>
            <a:r>
              <a:rPr lang="en-US" sz="2400" dirty="0">
                <a:effectLst/>
                <a:latin typeface="Calibri" panose="020F0502020204030204" pitchFamily="34" charset="0"/>
                <a:ea typeface="Calibri" panose="020F0502020204030204" pitchFamily="34" charset="0"/>
                <a:cs typeface="Times New Roman" panose="02020603050405020304" pitchFamily="18" charset="0"/>
              </a:rPr>
              <a:t>PESTLE analizė padeda suprasti pokyčių kontekstą ir yra veiksmingiausia, kai naudojama kartu su SWOT analize, siekiant suprasti su darbo pokyčiais susijusias galimybes ir grėsmes.</a:t>
            </a:r>
            <a:br>
              <a:rPr lang="es-ES" sz="2400" dirty="0">
                <a:effectLst/>
                <a:latin typeface="Calibri" panose="020F0502020204030204" pitchFamily="34" charset="0"/>
                <a:ea typeface="Calibri" panose="020F0502020204030204" pitchFamily="34" charset="0"/>
                <a:cs typeface="Times New Roman" panose="02020603050405020304" pitchFamily="18" charset="0"/>
              </a:rPr>
            </a:br>
            <a:endParaRPr sz="2400" dirty="0">
              <a:solidFill>
                <a:schemeClr val="dk1"/>
              </a:solidFill>
              <a:latin typeface="Calibri"/>
              <a:ea typeface="Calibri"/>
              <a:cs typeface="Calibri"/>
              <a:sym typeface="Calibri"/>
            </a:endParaRPr>
          </a:p>
        </p:txBody>
      </p:sp>
      <p:grpSp>
        <p:nvGrpSpPr>
          <p:cNvPr id="135" name="Google Shape;135;p4"/>
          <p:cNvGrpSpPr/>
          <p:nvPr/>
        </p:nvGrpSpPr>
        <p:grpSpPr>
          <a:xfrm>
            <a:off x="441960" y="561256"/>
            <a:ext cx="1128382" cy="847206"/>
            <a:chOff x="7393391" y="1075612"/>
            <a:chExt cx="1128382" cy="847206"/>
          </a:xfrm>
        </p:grpSpPr>
        <p:sp>
          <p:nvSpPr>
            <p:cNvPr id="136" name="Google Shape;136;p4"/>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7" name="Google Shape;137;p4"/>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138" name="Google Shape;138;p4"/>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a:solidFill>
                <a:schemeClr val="lt1"/>
              </a:solidFill>
              <a:latin typeface="Calibri"/>
              <a:ea typeface="Calibri"/>
              <a:cs typeface="Calibri"/>
              <a:sym typeface="Calibri"/>
            </a:endParaRPr>
          </a:p>
        </p:txBody>
      </p:sp>
      <p:pic>
        <p:nvPicPr>
          <p:cNvPr id="139" name="Google Shape;139;p4"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40" name="Google Shape;140;p4"/>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902479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1"/>
        <p:cNvGrpSpPr/>
        <p:nvPr/>
      </p:nvGrpSpPr>
      <p:grpSpPr>
        <a:xfrm>
          <a:off x="0" y="0"/>
          <a:ext cx="0" cy="0"/>
          <a:chOff x="0" y="0"/>
          <a:chExt cx="0" cy="0"/>
        </a:xfrm>
      </p:grpSpPr>
      <p:sp>
        <p:nvSpPr>
          <p:cNvPr id="132" name="Google Shape;132;p4"/>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133" name="Google Shape;133;p4"/>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901"/>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34" name="Google Shape;134;p4"/>
          <p:cNvSpPr>
            <a:spLocks noGrp="1"/>
          </p:cNvSpPr>
          <p:nvPr>
            <p:ph type="title"/>
          </p:nvPr>
        </p:nvSpPr>
        <p:spPr>
          <a:xfrm>
            <a:off x="-301658" y="-76001"/>
            <a:ext cx="13866829" cy="6372745"/>
          </a:xfrm>
          <a:prstGeom prst="ellipse">
            <a:avLst/>
          </a:prstGeom>
          <a:noFill/>
          <a:ln>
            <a:noFill/>
          </a:ln>
        </p:spPr>
        <p:txBody>
          <a:bodyPr spcFirstLastPara="1" wrap="square" lIns="91425" tIns="45700" rIns="91425" bIns="45700" anchor="t" anchorCtr="0">
            <a:normAutofit fontScale="90000"/>
          </a:bodyPr>
          <a:lstStyle/>
          <a:p>
            <a:pPr>
              <a:lnSpc>
                <a:spcPct val="107000"/>
              </a:lnSpc>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Norint išanalizuoti verslo išorinę aplinką atliekant PESTLE analizę, būtina paklausti, kaip makroaplinkos veiksniai gali paveikti veiklą, ir atsakyti į šiuos klausimus:</a:t>
            </a:r>
            <a:br>
              <a:rPr lang="en-US" sz="2400" dirty="0">
                <a:effectLst/>
                <a:latin typeface="Calibri" panose="020F0502020204030204" pitchFamily="34" charset="0"/>
                <a:ea typeface="Calibri" panose="020F0502020204030204" pitchFamily="34" charset="0"/>
                <a:cs typeface="Times New Roman" panose="02020603050405020304" pitchFamily="18" charset="0"/>
              </a:rPr>
            </a:br>
            <a:br>
              <a:rPr lang="en-US" sz="2400" dirty="0">
                <a:effectLst/>
                <a:latin typeface="Calibri" panose="020F0502020204030204" pitchFamily="34" charset="0"/>
                <a:ea typeface="Calibri" panose="020F0502020204030204" pitchFamily="34" charset="0"/>
                <a:cs typeface="Times New Roman" panose="02020603050405020304" pitchFamily="18" charset="0"/>
              </a:rPr>
            </a:br>
            <a:r>
              <a:rPr lang="en-US" sz="2400" dirty="0">
                <a:effectLst/>
                <a:latin typeface="Calibri" panose="020F0502020204030204" pitchFamily="34" charset="0"/>
                <a:ea typeface="Calibri" panose="020F0502020204030204" pitchFamily="34" charset="0"/>
                <a:cs typeface="Times New Roman" panose="02020603050405020304" pitchFamily="18" charset="0"/>
              </a:rPr>
              <a:t>-Kokia politinė padėtis šalyje ir kaip ji gali paveikti pramonės šaką?</a:t>
            </a:r>
            <a:br>
              <a:rPr lang="en-US" sz="2400" dirty="0">
                <a:effectLst/>
                <a:latin typeface="Calibri" panose="020F0502020204030204" pitchFamily="34" charset="0"/>
                <a:ea typeface="Calibri" panose="020F0502020204030204" pitchFamily="34" charset="0"/>
                <a:cs typeface="Times New Roman" panose="02020603050405020304" pitchFamily="18" charset="0"/>
              </a:rPr>
            </a:br>
            <a:r>
              <a:rPr lang="en-US" sz="2400" dirty="0">
                <a:effectLst/>
                <a:latin typeface="Calibri" panose="020F0502020204030204" pitchFamily="34" charset="0"/>
                <a:ea typeface="Calibri" panose="020F0502020204030204" pitchFamily="34" charset="0"/>
                <a:cs typeface="Times New Roman" panose="02020603050405020304" pitchFamily="18" charset="0"/>
              </a:rPr>
              <a:t>-Kokie yra vyraujantys ekonominiai veiksniai?</a:t>
            </a:r>
            <a:br>
              <a:rPr lang="en-US" sz="2400" dirty="0">
                <a:effectLst/>
                <a:latin typeface="Calibri" panose="020F0502020204030204" pitchFamily="34" charset="0"/>
                <a:ea typeface="Calibri" panose="020F0502020204030204" pitchFamily="34" charset="0"/>
                <a:cs typeface="Times New Roman" panose="02020603050405020304" pitchFamily="18" charset="0"/>
              </a:rPr>
            </a:br>
            <a:r>
              <a:rPr lang="en-US" sz="2400" dirty="0">
                <a:effectLst/>
                <a:latin typeface="Calibri" panose="020F0502020204030204" pitchFamily="34" charset="0"/>
                <a:ea typeface="Calibri" panose="020F0502020204030204" pitchFamily="34" charset="0"/>
                <a:cs typeface="Times New Roman" panose="02020603050405020304" pitchFamily="18" charset="0"/>
              </a:rPr>
              <a:t>-Kokia svarbi rinkoje yra kultūra ir kokie ją lemiantys veiksniai?</a:t>
            </a:r>
            <a:br>
              <a:rPr lang="en-US" sz="2400" dirty="0">
                <a:effectLst/>
                <a:latin typeface="Calibri" panose="020F0502020204030204" pitchFamily="34" charset="0"/>
                <a:ea typeface="Calibri" panose="020F0502020204030204" pitchFamily="34" charset="0"/>
                <a:cs typeface="Times New Roman" panose="02020603050405020304" pitchFamily="18" charset="0"/>
              </a:rPr>
            </a:br>
            <a:r>
              <a:rPr lang="en-US" sz="2400" dirty="0">
                <a:effectLst/>
                <a:latin typeface="Calibri" panose="020F0502020204030204" pitchFamily="34" charset="0"/>
                <a:ea typeface="Calibri" panose="020F0502020204030204" pitchFamily="34" charset="0"/>
                <a:cs typeface="Times New Roman" panose="02020603050405020304" pitchFamily="18" charset="0"/>
              </a:rPr>
              <a:t>-Kokios technologinės naujovės gali atsirasti ir paveikti rinkos struktūrą?</a:t>
            </a:r>
            <a:br>
              <a:rPr lang="en-US" sz="2400" dirty="0">
                <a:effectLst/>
                <a:latin typeface="Calibri" panose="020F0502020204030204" pitchFamily="34" charset="0"/>
                <a:ea typeface="Calibri" panose="020F0502020204030204" pitchFamily="34" charset="0"/>
                <a:cs typeface="Times New Roman" panose="02020603050405020304" pitchFamily="18" charset="0"/>
              </a:rPr>
            </a:br>
            <a:r>
              <a:rPr lang="en-US" sz="2400" dirty="0">
                <a:effectLst/>
                <a:latin typeface="Calibri" panose="020F0502020204030204" pitchFamily="34" charset="0"/>
                <a:ea typeface="Calibri" panose="020F0502020204030204" pitchFamily="34" charset="0"/>
                <a:cs typeface="Times New Roman" panose="02020603050405020304" pitchFamily="18" charset="0"/>
              </a:rPr>
              <a:t>-Ar yra galiojančių teisės aktų, reglamentuojančių šią pramonės šaką, ar gali būti kokių nors šio reguliavimo pokyčių?</a:t>
            </a:r>
            <a:br>
              <a:rPr lang="en-US" sz="2400" dirty="0">
                <a:effectLst/>
                <a:latin typeface="Calibri" panose="020F0502020204030204" pitchFamily="34" charset="0"/>
                <a:ea typeface="Calibri" panose="020F0502020204030204" pitchFamily="34" charset="0"/>
                <a:cs typeface="Times New Roman" panose="02020603050405020304" pitchFamily="18" charset="0"/>
              </a:rPr>
            </a:br>
            <a:r>
              <a:rPr lang="en-US" sz="2400" dirty="0">
                <a:effectLst/>
                <a:latin typeface="Calibri" panose="020F0502020204030204" pitchFamily="34" charset="0"/>
                <a:ea typeface="Calibri" panose="020F0502020204030204" pitchFamily="34" charset="0"/>
                <a:cs typeface="Times New Roman" panose="02020603050405020304" pitchFamily="18" charset="0"/>
              </a:rPr>
              <a:t>-Kokie aplinkosaugos aspektai kelia susirūpinimą šiai pramonės šakai?</a:t>
            </a:r>
            <a:br>
              <a:rPr lang="en-US" sz="2400" b="1" dirty="0">
                <a:effectLst/>
                <a:latin typeface="Calibri" panose="020F0502020204030204" pitchFamily="34" charset="0"/>
                <a:ea typeface="Calibri" panose="020F0502020204030204" pitchFamily="34" charset="0"/>
                <a:cs typeface="Times New Roman" panose="02020603050405020304" pitchFamily="18" charset="0"/>
              </a:rPr>
            </a:br>
            <a:br>
              <a:rPr lang="en-US" sz="2400" b="1" dirty="0">
                <a:effectLst/>
                <a:latin typeface="Calibri" panose="020F0502020204030204" pitchFamily="34" charset="0"/>
                <a:ea typeface="Calibri" panose="020F0502020204030204" pitchFamily="34" charset="0"/>
                <a:cs typeface="Times New Roman" panose="02020603050405020304" pitchFamily="18" charset="0"/>
              </a:rPr>
            </a:br>
            <a:endParaRPr sz="2400" dirty="0">
              <a:solidFill>
                <a:schemeClr val="dk1"/>
              </a:solidFill>
              <a:latin typeface="Calibri"/>
              <a:ea typeface="Calibri"/>
              <a:cs typeface="Calibri"/>
              <a:sym typeface="Calibri"/>
            </a:endParaRPr>
          </a:p>
        </p:txBody>
      </p:sp>
      <p:grpSp>
        <p:nvGrpSpPr>
          <p:cNvPr id="135" name="Google Shape;135;p4"/>
          <p:cNvGrpSpPr/>
          <p:nvPr/>
        </p:nvGrpSpPr>
        <p:grpSpPr>
          <a:xfrm>
            <a:off x="441960" y="561256"/>
            <a:ext cx="1128382" cy="847206"/>
            <a:chOff x="7393391" y="1075612"/>
            <a:chExt cx="1128382" cy="847206"/>
          </a:xfrm>
        </p:grpSpPr>
        <p:sp>
          <p:nvSpPr>
            <p:cNvPr id="136" name="Google Shape;136;p4"/>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7" name="Google Shape;137;p4"/>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138" name="Google Shape;138;p4"/>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a:solidFill>
                <a:schemeClr val="lt1"/>
              </a:solidFill>
              <a:latin typeface="Calibri"/>
              <a:ea typeface="Calibri"/>
              <a:cs typeface="Calibri"/>
              <a:sym typeface="Calibri"/>
            </a:endParaRPr>
          </a:p>
        </p:txBody>
      </p:sp>
      <p:pic>
        <p:nvPicPr>
          <p:cNvPr id="139" name="Google Shape;139;p4"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40" name="Google Shape;140;p4"/>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627114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1"/>
        <p:cNvGrpSpPr/>
        <p:nvPr/>
      </p:nvGrpSpPr>
      <p:grpSpPr>
        <a:xfrm>
          <a:off x="0" y="0"/>
          <a:ext cx="0" cy="0"/>
          <a:chOff x="0" y="0"/>
          <a:chExt cx="0" cy="0"/>
        </a:xfrm>
      </p:grpSpPr>
      <p:sp>
        <p:nvSpPr>
          <p:cNvPr id="132" name="Google Shape;132;p4"/>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133" name="Google Shape;133;p4"/>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901"/>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34" name="Google Shape;134;p4"/>
          <p:cNvSpPr>
            <a:spLocks noGrp="1"/>
          </p:cNvSpPr>
          <p:nvPr>
            <p:ph type="title"/>
          </p:nvPr>
        </p:nvSpPr>
        <p:spPr>
          <a:xfrm>
            <a:off x="-301658" y="-76001"/>
            <a:ext cx="13866829" cy="6372745"/>
          </a:xfrm>
          <a:prstGeom prst="ellipse">
            <a:avLst/>
          </a:prstGeom>
          <a:noFill/>
          <a:ln>
            <a:noFill/>
          </a:ln>
        </p:spPr>
        <p:txBody>
          <a:bodyPr spcFirstLastPara="1" wrap="square" lIns="91425" tIns="45700" rIns="91425" bIns="45700" anchor="t" anchorCtr="0">
            <a:normAutofit fontScale="90000"/>
          </a:bodyPr>
          <a:lstStyle/>
          <a:p>
            <a:pPr>
              <a:lnSpc>
                <a:spcPct val="107000"/>
              </a:lnSpc>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Atliekant analizę, reikėtų atsižvelgti į šiuos šešis veiksnius ir juos taikyti kontekste, kuriame bus įgyvendinamas strateginis planas:</a:t>
            </a:r>
            <a:br>
              <a:rPr lang="en-US" sz="2400" dirty="0">
                <a:effectLst/>
                <a:latin typeface="Calibri" panose="020F0502020204030204" pitchFamily="34" charset="0"/>
                <a:ea typeface="Calibri" panose="020F0502020204030204" pitchFamily="34" charset="0"/>
                <a:cs typeface="Times New Roman" panose="02020603050405020304" pitchFamily="18" charset="0"/>
              </a:rPr>
            </a:br>
            <a:br>
              <a:rPr lang="en-US" sz="2400" dirty="0">
                <a:effectLst/>
                <a:latin typeface="Calibri" panose="020F0502020204030204" pitchFamily="34" charset="0"/>
                <a:ea typeface="Calibri" panose="020F0502020204030204" pitchFamily="34" charset="0"/>
                <a:cs typeface="Times New Roman" panose="02020603050405020304" pitchFamily="18" charset="0"/>
              </a:rPr>
            </a:br>
            <a:r>
              <a:rPr lang="en-US" sz="2400" b="1" dirty="0">
                <a:effectLst/>
                <a:latin typeface="Calibri" panose="020F0502020204030204" pitchFamily="34" charset="0"/>
                <a:ea typeface="Calibri" panose="020F0502020204030204" pitchFamily="34" charset="0"/>
                <a:cs typeface="Times New Roman" panose="02020603050405020304" pitchFamily="18" charset="0"/>
              </a:rPr>
              <a:t>-Politiniai veiksniai. </a:t>
            </a:r>
            <a:r>
              <a:rPr lang="en-US" sz="2400" dirty="0">
                <a:effectLst/>
                <a:latin typeface="Calibri" panose="020F0502020204030204" pitchFamily="34" charset="0"/>
                <a:ea typeface="Calibri" panose="020F0502020204030204" pitchFamily="34" charset="0"/>
                <a:cs typeface="Times New Roman" panose="02020603050405020304" pitchFamily="18" charset="0"/>
              </a:rPr>
              <a:t>Analizuojama šalies, kurioje veikia įmonė, politika, vyriausybės stabilumas ir tarptautinių susitarimų pokyčiai. </a:t>
            </a:r>
            <a:br>
              <a:rPr lang="en-US" sz="2400" dirty="0">
                <a:effectLst/>
                <a:latin typeface="Calibri" panose="020F0502020204030204" pitchFamily="34" charset="0"/>
                <a:ea typeface="Calibri" panose="020F0502020204030204" pitchFamily="34" charset="0"/>
                <a:cs typeface="Times New Roman" panose="02020603050405020304" pitchFamily="18" charset="0"/>
              </a:rPr>
            </a:br>
            <a:br>
              <a:rPr lang="en-US" sz="2400" dirty="0">
                <a:effectLst/>
                <a:latin typeface="Calibri" panose="020F0502020204030204" pitchFamily="34" charset="0"/>
                <a:ea typeface="Calibri" panose="020F0502020204030204" pitchFamily="34" charset="0"/>
                <a:cs typeface="Times New Roman" panose="02020603050405020304" pitchFamily="18" charset="0"/>
              </a:rPr>
            </a:br>
            <a:r>
              <a:rPr lang="en-US" sz="2400" dirty="0">
                <a:effectLst/>
                <a:latin typeface="Calibri" panose="020F0502020204030204" pitchFamily="34" charset="0"/>
                <a:ea typeface="Calibri" panose="020F0502020204030204" pitchFamily="34" charset="0"/>
                <a:cs typeface="Times New Roman" panose="02020603050405020304" pitchFamily="18" charset="0"/>
              </a:rPr>
              <a:t>-</a:t>
            </a:r>
            <a:r>
              <a:rPr lang="en-US" sz="2400" b="1" dirty="0">
                <a:effectLst/>
                <a:latin typeface="Calibri" panose="020F0502020204030204" pitchFamily="34" charset="0"/>
                <a:ea typeface="Calibri" panose="020F0502020204030204" pitchFamily="34" charset="0"/>
                <a:cs typeface="Times New Roman" panose="02020603050405020304" pitchFamily="18" charset="0"/>
              </a:rPr>
              <a:t>Ekonominiai veiksniai</a:t>
            </a:r>
            <a:r>
              <a:rPr lang="en-US" sz="2400" dirty="0">
                <a:effectLst/>
                <a:latin typeface="Calibri" panose="020F0502020204030204" pitchFamily="34" charset="0"/>
                <a:ea typeface="Calibri" panose="020F0502020204030204" pitchFamily="34" charset="0"/>
                <a:cs typeface="Times New Roman" panose="02020603050405020304" pitchFamily="18" charset="0"/>
              </a:rPr>
              <a:t>. Mokesčių reguliavimo pokyčiai, ekonominės krizės, infliacija, valiutų kursai ir palūkanų normos, taip pat užimtumo lygis - tai taip pat išoriniai veiksniai, darantys įtaką įmonei. </a:t>
            </a:r>
            <a:br>
              <a:rPr lang="en-US" sz="2400" dirty="0">
                <a:effectLst/>
                <a:latin typeface="Calibri" panose="020F0502020204030204" pitchFamily="34" charset="0"/>
                <a:ea typeface="Calibri" panose="020F0502020204030204" pitchFamily="34" charset="0"/>
                <a:cs typeface="Times New Roman" panose="02020603050405020304" pitchFamily="18" charset="0"/>
              </a:rPr>
            </a:br>
            <a:br>
              <a:rPr lang="en-US" sz="2400" dirty="0">
                <a:effectLst/>
                <a:latin typeface="Calibri" panose="020F0502020204030204" pitchFamily="34" charset="0"/>
                <a:ea typeface="Calibri" panose="020F0502020204030204" pitchFamily="34" charset="0"/>
                <a:cs typeface="Times New Roman" panose="02020603050405020304" pitchFamily="18" charset="0"/>
              </a:rPr>
            </a:br>
            <a:r>
              <a:rPr lang="en-US" sz="2400" dirty="0">
                <a:effectLst/>
                <a:latin typeface="Calibri" panose="020F0502020204030204" pitchFamily="34" charset="0"/>
                <a:ea typeface="Calibri" panose="020F0502020204030204" pitchFamily="34" charset="0"/>
                <a:cs typeface="Times New Roman" panose="02020603050405020304" pitchFamily="18" charset="0"/>
              </a:rPr>
              <a:t>-</a:t>
            </a:r>
            <a:r>
              <a:rPr lang="en-US" sz="2400" b="1" dirty="0">
                <a:effectLst/>
                <a:latin typeface="Calibri" panose="020F0502020204030204" pitchFamily="34" charset="0"/>
                <a:ea typeface="Calibri" panose="020F0502020204030204" pitchFamily="34" charset="0"/>
                <a:cs typeface="Times New Roman" panose="02020603050405020304" pitchFamily="18" charset="0"/>
              </a:rPr>
              <a:t>Socialiniai veiksniai. </a:t>
            </a:r>
            <a:r>
              <a:rPr lang="en-US" sz="2400" dirty="0">
                <a:effectLst/>
                <a:latin typeface="Calibri" panose="020F0502020204030204" pitchFamily="34" charset="0"/>
                <a:ea typeface="Calibri" panose="020F0502020204030204" pitchFamily="34" charset="0"/>
                <a:cs typeface="Times New Roman" panose="02020603050405020304" pitchFamily="18" charset="0"/>
              </a:rPr>
              <a:t>PESTLE analizė apima kultūrinių modelių, bendrų vertybių, geografinio vartotojų judėjimo ir jų vartojimo įpročių pokyčių vertinimą.</a:t>
            </a:r>
            <a:br>
              <a:rPr lang="en-US" sz="2400" b="1" dirty="0">
                <a:effectLst/>
                <a:latin typeface="Calibri" panose="020F0502020204030204" pitchFamily="34" charset="0"/>
                <a:ea typeface="Calibri" panose="020F0502020204030204" pitchFamily="34" charset="0"/>
                <a:cs typeface="Times New Roman" panose="02020603050405020304" pitchFamily="18" charset="0"/>
              </a:rPr>
            </a:br>
            <a:br>
              <a:rPr lang="en-US" sz="2400" b="1" dirty="0">
                <a:effectLst/>
                <a:latin typeface="Calibri" panose="020F0502020204030204" pitchFamily="34" charset="0"/>
                <a:ea typeface="Calibri" panose="020F0502020204030204" pitchFamily="34" charset="0"/>
                <a:cs typeface="Times New Roman" panose="02020603050405020304" pitchFamily="18" charset="0"/>
              </a:rPr>
            </a:br>
            <a:endParaRPr sz="2400" dirty="0">
              <a:solidFill>
                <a:schemeClr val="dk1"/>
              </a:solidFill>
              <a:latin typeface="Calibri"/>
              <a:ea typeface="Calibri"/>
              <a:cs typeface="Calibri"/>
              <a:sym typeface="Calibri"/>
            </a:endParaRPr>
          </a:p>
        </p:txBody>
      </p:sp>
      <p:grpSp>
        <p:nvGrpSpPr>
          <p:cNvPr id="135" name="Google Shape;135;p4"/>
          <p:cNvGrpSpPr/>
          <p:nvPr/>
        </p:nvGrpSpPr>
        <p:grpSpPr>
          <a:xfrm>
            <a:off x="441960" y="561256"/>
            <a:ext cx="1128382" cy="847206"/>
            <a:chOff x="7393391" y="1075612"/>
            <a:chExt cx="1128382" cy="847206"/>
          </a:xfrm>
        </p:grpSpPr>
        <p:sp>
          <p:nvSpPr>
            <p:cNvPr id="136" name="Google Shape;136;p4"/>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7" name="Google Shape;137;p4"/>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138" name="Google Shape;138;p4"/>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a:solidFill>
                <a:schemeClr val="lt1"/>
              </a:solidFill>
              <a:latin typeface="Calibri"/>
              <a:ea typeface="Calibri"/>
              <a:cs typeface="Calibri"/>
              <a:sym typeface="Calibri"/>
            </a:endParaRPr>
          </a:p>
        </p:txBody>
      </p:sp>
      <p:pic>
        <p:nvPicPr>
          <p:cNvPr id="139" name="Google Shape;139;p4"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40" name="Google Shape;140;p4"/>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512819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1"/>
        <p:cNvGrpSpPr/>
        <p:nvPr/>
      </p:nvGrpSpPr>
      <p:grpSpPr>
        <a:xfrm>
          <a:off x="0" y="0"/>
          <a:ext cx="0" cy="0"/>
          <a:chOff x="0" y="0"/>
          <a:chExt cx="0" cy="0"/>
        </a:xfrm>
      </p:grpSpPr>
      <p:sp>
        <p:nvSpPr>
          <p:cNvPr id="132" name="Google Shape;132;p4"/>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133" name="Google Shape;133;p4"/>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901"/>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34" name="Google Shape;134;p4"/>
          <p:cNvSpPr>
            <a:spLocks noGrp="1"/>
          </p:cNvSpPr>
          <p:nvPr>
            <p:ph type="title"/>
          </p:nvPr>
        </p:nvSpPr>
        <p:spPr>
          <a:xfrm>
            <a:off x="-301658" y="-76001"/>
            <a:ext cx="13866829" cy="6372745"/>
          </a:xfrm>
          <a:prstGeom prst="ellipse">
            <a:avLst/>
          </a:prstGeom>
          <a:noFill/>
          <a:ln>
            <a:noFill/>
          </a:ln>
        </p:spPr>
        <p:txBody>
          <a:bodyPr spcFirstLastPara="1" wrap="square" lIns="91425" tIns="45700" rIns="91425" bIns="45700" anchor="t" anchorCtr="0">
            <a:normAutofit fontScale="90000"/>
          </a:bodyPr>
          <a:lstStyle/>
          <a:p>
            <a:pPr>
              <a:lnSpc>
                <a:spcPct val="107000"/>
              </a:lnSpc>
              <a:spcAft>
                <a:spcPts val="800"/>
              </a:spcAft>
            </a:pPr>
            <a:br>
              <a:rPr lang="en-US" sz="2200" dirty="0">
                <a:effectLst/>
                <a:latin typeface="Calibri" panose="020F0502020204030204" pitchFamily="34" charset="0"/>
                <a:ea typeface="Calibri" panose="020F0502020204030204" pitchFamily="34" charset="0"/>
                <a:cs typeface="Times New Roman" panose="02020603050405020304" pitchFamily="18" charset="0"/>
              </a:rPr>
            </a:br>
            <a:br>
              <a:rPr lang="en-US" sz="2200" dirty="0">
                <a:effectLst/>
                <a:latin typeface="Calibri" panose="020F0502020204030204" pitchFamily="34" charset="0"/>
                <a:ea typeface="Calibri" panose="020F0502020204030204" pitchFamily="34" charset="0"/>
                <a:cs typeface="Times New Roman" panose="02020603050405020304" pitchFamily="18" charset="0"/>
              </a:rPr>
            </a:br>
            <a:r>
              <a:rPr lang="en-US" sz="2400" dirty="0">
                <a:effectLst/>
                <a:latin typeface="Calibri" panose="020F0502020204030204" pitchFamily="34" charset="0"/>
                <a:ea typeface="Calibri" panose="020F0502020204030204" pitchFamily="34" charset="0"/>
                <a:cs typeface="Times New Roman" panose="02020603050405020304" pitchFamily="18" charset="0"/>
              </a:rPr>
              <a:t>-</a:t>
            </a:r>
            <a:r>
              <a:rPr lang="en-US" sz="2400" b="1" dirty="0">
                <a:effectLst/>
                <a:latin typeface="Calibri" panose="020F0502020204030204" pitchFamily="34" charset="0"/>
                <a:ea typeface="Calibri" panose="020F0502020204030204" pitchFamily="34" charset="0"/>
                <a:cs typeface="Times New Roman" panose="02020603050405020304" pitchFamily="18" charset="0"/>
              </a:rPr>
              <a:t>Technologiniai</a:t>
            </a: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veiksniai. </a:t>
            </a:r>
            <a:r>
              <a:rPr lang="en-US" sz="2400" dirty="0">
                <a:effectLst/>
                <a:latin typeface="Calibri" panose="020F0502020204030204" pitchFamily="34" charset="0"/>
                <a:ea typeface="Calibri" panose="020F0502020204030204" pitchFamily="34" charset="0"/>
                <a:cs typeface="Times New Roman" panose="02020603050405020304" pitchFamily="18" charset="0"/>
              </a:rPr>
              <a:t>Prieigos prie technologijų kaina, investicijos į mokslinius tyrimus ir plėtrą bei technologinį atnaujinimą yra esminiai aspektai atliekant išorinę verslo analizę.</a:t>
            </a:r>
            <a:br>
              <a:rPr lang="en-US" sz="2400" dirty="0">
                <a:effectLst/>
                <a:latin typeface="Calibri" panose="020F0502020204030204" pitchFamily="34" charset="0"/>
                <a:ea typeface="Calibri" panose="020F0502020204030204" pitchFamily="34" charset="0"/>
                <a:cs typeface="Times New Roman" panose="02020603050405020304" pitchFamily="18" charset="0"/>
              </a:rPr>
            </a:br>
            <a:br>
              <a:rPr lang="en-US" sz="2400" dirty="0">
                <a:effectLst/>
                <a:latin typeface="Calibri" panose="020F0502020204030204" pitchFamily="34" charset="0"/>
                <a:ea typeface="Calibri" panose="020F0502020204030204" pitchFamily="34" charset="0"/>
                <a:cs typeface="Times New Roman" panose="02020603050405020304" pitchFamily="18" charset="0"/>
              </a:rPr>
            </a:br>
            <a:r>
              <a:rPr lang="en-US" sz="2400" dirty="0">
                <a:effectLst/>
                <a:latin typeface="Calibri" panose="020F0502020204030204" pitchFamily="34" charset="0"/>
                <a:ea typeface="Calibri" panose="020F0502020204030204" pitchFamily="34" charset="0"/>
                <a:cs typeface="Times New Roman" panose="02020603050405020304" pitchFamily="18" charset="0"/>
              </a:rPr>
              <a:t>-</a:t>
            </a:r>
            <a:r>
              <a:rPr lang="en-US" sz="2400" b="1" dirty="0">
                <a:effectLst/>
                <a:latin typeface="Calibri" panose="020F0502020204030204" pitchFamily="34" charset="0"/>
                <a:ea typeface="Calibri" panose="020F0502020204030204" pitchFamily="34" charset="0"/>
                <a:cs typeface="Times New Roman" panose="02020603050405020304" pitchFamily="18" charset="0"/>
              </a:rPr>
              <a:t>Teisiniai veiksniai. </a:t>
            </a:r>
            <a:r>
              <a:rPr lang="en-US" sz="2400" dirty="0">
                <a:effectLst/>
                <a:latin typeface="Calibri" panose="020F0502020204030204" pitchFamily="34" charset="0"/>
                <a:ea typeface="Calibri" panose="020F0502020204030204" pitchFamily="34" charset="0"/>
                <a:cs typeface="Times New Roman" panose="02020603050405020304" pitchFamily="18" charset="0"/>
              </a:rPr>
              <a:t>Tai įstatymai, kurie daro įtaką verslui ir riboja jo veiklą - nuo darbo santykių reglamentavimo iki darbo saugą, intelektinę nuosavybę, vartotojų apsaugą ir (arba) energijos vartojimą reglamentuojančių teisės aktų. </a:t>
            </a:r>
            <a:br>
              <a:rPr lang="en-US" sz="2400" dirty="0">
                <a:effectLst/>
                <a:latin typeface="Calibri" panose="020F0502020204030204" pitchFamily="34" charset="0"/>
                <a:ea typeface="Calibri" panose="020F0502020204030204" pitchFamily="34" charset="0"/>
                <a:cs typeface="Times New Roman" panose="02020603050405020304" pitchFamily="18" charset="0"/>
              </a:rPr>
            </a:br>
            <a:br>
              <a:rPr lang="en-US" sz="2400" dirty="0">
                <a:effectLst/>
                <a:latin typeface="Calibri" panose="020F0502020204030204" pitchFamily="34" charset="0"/>
                <a:ea typeface="Calibri" panose="020F0502020204030204" pitchFamily="34" charset="0"/>
                <a:cs typeface="Times New Roman" panose="02020603050405020304" pitchFamily="18" charset="0"/>
              </a:rPr>
            </a:br>
            <a:r>
              <a:rPr lang="en-US" sz="2400" dirty="0">
                <a:effectLst/>
                <a:latin typeface="Calibri" panose="020F0502020204030204" pitchFamily="34" charset="0"/>
                <a:ea typeface="Calibri" panose="020F0502020204030204" pitchFamily="34" charset="0"/>
                <a:cs typeface="Times New Roman" panose="02020603050405020304" pitchFamily="18" charset="0"/>
              </a:rPr>
              <a:t>-</a:t>
            </a:r>
            <a:r>
              <a:rPr lang="en-US" sz="2400" b="1" dirty="0">
                <a:effectLst/>
                <a:latin typeface="Calibri" panose="020F0502020204030204" pitchFamily="34" charset="0"/>
                <a:ea typeface="Calibri" panose="020F0502020204030204" pitchFamily="34" charset="0"/>
                <a:cs typeface="Times New Roman" panose="02020603050405020304" pitchFamily="18" charset="0"/>
              </a:rPr>
              <a:t>Ekologiniai veiksniai. </a:t>
            </a:r>
            <a:r>
              <a:rPr lang="en-US" sz="2400" dirty="0">
                <a:effectLst/>
                <a:latin typeface="Calibri" panose="020F0502020204030204" pitchFamily="34" charset="0"/>
                <a:ea typeface="Calibri" panose="020F0502020204030204" pitchFamily="34" charset="0"/>
                <a:cs typeface="Times New Roman" panose="02020603050405020304" pitchFamily="18" charset="0"/>
              </a:rPr>
              <a:t>Tai visi aspektai, susiję su aplinkos apsauga, pradedant verslo veiklos skleidžiama tarša, gamtos išteklių naudojimu ir atliekų tvarkymu.</a:t>
            </a:r>
            <a:br>
              <a:rPr lang="en-US" sz="2400" b="1" dirty="0">
                <a:effectLst/>
                <a:latin typeface="Calibri" panose="020F0502020204030204" pitchFamily="34" charset="0"/>
                <a:ea typeface="Calibri" panose="020F0502020204030204" pitchFamily="34" charset="0"/>
                <a:cs typeface="Times New Roman" panose="02020603050405020304" pitchFamily="18" charset="0"/>
              </a:rPr>
            </a:br>
            <a:br>
              <a:rPr lang="en-US" sz="2400" b="1" dirty="0">
                <a:effectLst/>
                <a:latin typeface="Calibri" panose="020F0502020204030204" pitchFamily="34" charset="0"/>
                <a:ea typeface="Calibri" panose="020F0502020204030204" pitchFamily="34" charset="0"/>
                <a:cs typeface="Times New Roman" panose="02020603050405020304" pitchFamily="18" charset="0"/>
              </a:rPr>
            </a:br>
            <a:endParaRPr sz="2400" dirty="0">
              <a:solidFill>
                <a:schemeClr val="dk1"/>
              </a:solidFill>
              <a:latin typeface="Calibri"/>
              <a:ea typeface="Calibri"/>
              <a:cs typeface="Calibri"/>
              <a:sym typeface="Calibri"/>
            </a:endParaRPr>
          </a:p>
        </p:txBody>
      </p:sp>
      <p:grpSp>
        <p:nvGrpSpPr>
          <p:cNvPr id="135" name="Google Shape;135;p4"/>
          <p:cNvGrpSpPr/>
          <p:nvPr/>
        </p:nvGrpSpPr>
        <p:grpSpPr>
          <a:xfrm>
            <a:off x="441960" y="561256"/>
            <a:ext cx="1128382" cy="847206"/>
            <a:chOff x="7393391" y="1075612"/>
            <a:chExt cx="1128382" cy="847206"/>
          </a:xfrm>
        </p:grpSpPr>
        <p:sp>
          <p:nvSpPr>
            <p:cNvPr id="136" name="Google Shape;136;p4"/>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7" name="Google Shape;137;p4"/>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138" name="Google Shape;138;p4"/>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a:solidFill>
                <a:schemeClr val="lt1"/>
              </a:solidFill>
              <a:latin typeface="Calibri"/>
              <a:ea typeface="Calibri"/>
              <a:cs typeface="Calibri"/>
              <a:sym typeface="Calibri"/>
            </a:endParaRPr>
          </a:p>
        </p:txBody>
      </p:sp>
      <p:pic>
        <p:nvPicPr>
          <p:cNvPr id="139" name="Google Shape;139;p4"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40" name="Google Shape;140;p4"/>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204285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4"/>
        <p:cNvGrpSpPr/>
        <p:nvPr/>
      </p:nvGrpSpPr>
      <p:grpSpPr>
        <a:xfrm>
          <a:off x="0" y="0"/>
          <a:ext cx="0" cy="0"/>
          <a:chOff x="0" y="0"/>
          <a:chExt cx="0" cy="0"/>
        </a:xfrm>
      </p:grpSpPr>
      <p:sp>
        <p:nvSpPr>
          <p:cNvPr id="145" name="Google Shape;145;p5"/>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146" name="Google Shape;146;p5"/>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901"/>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47" name="Google Shape;147;p5"/>
          <p:cNvSpPr>
            <a:spLocks noGrp="1"/>
          </p:cNvSpPr>
          <p:nvPr>
            <p:ph type="title"/>
          </p:nvPr>
        </p:nvSpPr>
        <p:spPr>
          <a:xfrm>
            <a:off x="-292231" y="-79384"/>
            <a:ext cx="13546318" cy="5775963"/>
          </a:xfrm>
          <a:prstGeom prst="ellipse">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chemeClr val="dk1"/>
              </a:buClr>
              <a:buSzPts val="2300"/>
              <a:buFont typeface="Calibri"/>
              <a:buNone/>
            </a:pPr>
            <a:r>
              <a:rPr lang="en-US" sz="3100" b="1" dirty="0">
                <a:solidFill>
                  <a:srgbClr val="222222"/>
                </a:solidFill>
                <a:latin typeface="Calibri"/>
                <a:ea typeface="Calibri"/>
                <a:cs typeface="Calibri"/>
                <a:sym typeface="Calibri"/>
              </a:rPr>
              <a:t> PESTLE analizės reikšmė ir panaudojimas</a:t>
            </a:r>
            <a:br>
              <a:rPr lang="en-US" sz="3100" b="1" dirty="0">
                <a:solidFill>
                  <a:srgbClr val="222222"/>
                </a:solidFill>
                <a:latin typeface="Calibri"/>
                <a:ea typeface="Calibri"/>
                <a:cs typeface="Calibri"/>
                <a:sym typeface="Calibri"/>
              </a:rPr>
            </a:br>
            <a:br>
              <a:rPr lang="en-US" sz="3100" dirty="0">
                <a:latin typeface="Calibri"/>
                <a:ea typeface="Calibri"/>
                <a:cs typeface="Calibri"/>
                <a:sym typeface="Calibri"/>
              </a:rPr>
            </a:br>
            <a:r>
              <a:rPr lang="en-US" sz="2400" dirty="0">
                <a:solidFill>
                  <a:schemeClr val="dk1"/>
                </a:solidFill>
                <a:latin typeface="Calibri"/>
                <a:ea typeface="Calibri"/>
                <a:cs typeface="Calibri"/>
                <a:sym typeface="Calibri"/>
              </a:rPr>
              <a:t>Pagrindiniai PESTLE analizės atlikimo privalumai:</a:t>
            </a:r>
            <a:br>
              <a:rPr lang="en-US" sz="2400" dirty="0">
                <a:solidFill>
                  <a:schemeClr val="dk1"/>
                </a:solidFill>
                <a:latin typeface="Calibri"/>
                <a:ea typeface="Calibri"/>
                <a:cs typeface="Calibri"/>
                <a:sym typeface="Calibri"/>
              </a:rPr>
            </a:br>
            <a:br>
              <a:rPr lang="en-US" sz="2400" dirty="0">
                <a:solidFill>
                  <a:schemeClr val="dk1"/>
                </a:solidFill>
                <a:latin typeface="Calibri"/>
                <a:ea typeface="Calibri"/>
                <a:cs typeface="Calibri"/>
                <a:sym typeface="Calibri"/>
              </a:rPr>
            </a:br>
            <a:r>
              <a:rPr lang="en-US" sz="2400" dirty="0">
                <a:solidFill>
                  <a:schemeClr val="dk1"/>
                </a:solidFill>
                <a:latin typeface="Calibri"/>
                <a:ea typeface="Calibri"/>
                <a:cs typeface="Calibri"/>
                <a:sym typeface="Calibri"/>
              </a:rPr>
              <a:t>-Tai leidžia įmonės nariams pamatyti ir ištirti rinkoje egzistuojančias tendencijas, todėl jie gali numatyti ir parengti strategiją, kuri leistų veikti nedelsiant.</a:t>
            </a:r>
            <a:br>
              <a:rPr lang="en-US" sz="2400" dirty="0">
                <a:solidFill>
                  <a:schemeClr val="dk1"/>
                </a:solidFill>
                <a:latin typeface="Calibri"/>
                <a:ea typeface="Calibri"/>
                <a:cs typeface="Calibri"/>
                <a:sym typeface="Calibri"/>
              </a:rPr>
            </a:br>
            <a:br>
              <a:rPr lang="en-US" sz="2400" dirty="0">
                <a:solidFill>
                  <a:schemeClr val="dk1"/>
                </a:solidFill>
                <a:latin typeface="Calibri"/>
                <a:ea typeface="Calibri"/>
                <a:cs typeface="Calibri"/>
                <a:sym typeface="Calibri"/>
              </a:rPr>
            </a:br>
            <a:r>
              <a:rPr lang="en-US" sz="2400" dirty="0">
                <a:solidFill>
                  <a:schemeClr val="dk1"/>
                </a:solidFill>
                <a:latin typeface="Calibri"/>
                <a:ea typeface="Calibri"/>
                <a:cs typeface="Calibri"/>
                <a:sym typeface="Calibri"/>
              </a:rPr>
              <a:t>-Pritaikymas</a:t>
            </a:r>
            <a:r>
              <a:rPr lang="en-US" sz="2400" b="1" dirty="0">
                <a:solidFill>
                  <a:schemeClr val="dk1"/>
                </a:solidFill>
                <a:latin typeface="Calibri"/>
                <a:ea typeface="Calibri"/>
                <a:cs typeface="Calibri"/>
                <a:sym typeface="Calibri"/>
              </a:rPr>
              <a:t>: </a:t>
            </a:r>
            <a:r>
              <a:rPr lang="en-US" sz="2400" dirty="0">
                <a:solidFill>
                  <a:schemeClr val="dk1"/>
                </a:solidFill>
                <a:latin typeface="Calibri"/>
                <a:ea typeface="Calibri"/>
                <a:cs typeface="Calibri"/>
                <a:sym typeface="Calibri"/>
              </a:rPr>
              <a:t>ją galima pritaikyti bet kokiai situacijai, nes nustačius veiksnius (galimybes ir grėsmes), juos galima integruoti ir sudaryti darbo planą pagal verslo poreikius.</a:t>
            </a:r>
            <a:br>
              <a:rPr lang="en-US" sz="2400" dirty="0">
                <a:solidFill>
                  <a:schemeClr val="dk1"/>
                </a:solidFill>
                <a:latin typeface="Calibri"/>
                <a:ea typeface="Calibri"/>
                <a:cs typeface="Calibri"/>
                <a:sym typeface="Calibri"/>
              </a:rPr>
            </a:br>
            <a:br>
              <a:rPr lang="en-US" sz="2400" dirty="0">
                <a:solidFill>
                  <a:schemeClr val="dk1"/>
                </a:solidFill>
                <a:latin typeface="Calibri"/>
                <a:ea typeface="Calibri"/>
                <a:cs typeface="Calibri"/>
                <a:sym typeface="Calibri"/>
              </a:rPr>
            </a:br>
            <a:r>
              <a:rPr lang="en-US" sz="2400" dirty="0">
                <a:solidFill>
                  <a:schemeClr val="dk1"/>
                </a:solidFill>
                <a:latin typeface="Calibri"/>
                <a:ea typeface="Calibri"/>
                <a:cs typeface="Calibri"/>
                <a:sym typeface="Calibri"/>
              </a:rPr>
              <a:t>-Sprendimų priėmimas</a:t>
            </a:r>
            <a:r>
              <a:rPr lang="en-US" sz="2400" b="1" dirty="0">
                <a:solidFill>
                  <a:schemeClr val="dk1"/>
                </a:solidFill>
                <a:latin typeface="Calibri"/>
                <a:ea typeface="Calibri"/>
                <a:cs typeface="Calibri"/>
                <a:sym typeface="Calibri"/>
              </a:rPr>
              <a:t>: </a:t>
            </a:r>
            <a:r>
              <a:rPr lang="en-US" sz="2400" dirty="0">
                <a:solidFill>
                  <a:schemeClr val="dk1"/>
                </a:solidFill>
                <a:latin typeface="Calibri"/>
                <a:ea typeface="Calibri"/>
                <a:cs typeface="Calibri"/>
                <a:sym typeface="Calibri"/>
              </a:rPr>
              <a:t>jis palengvina sprendimų priėmimą, nes nustačius galimybes ir grėsmes galima pritaikyti strateginį verslo planą.</a:t>
            </a:r>
            <a:br>
              <a:rPr lang="en-US" sz="2400" dirty="0">
                <a:solidFill>
                  <a:schemeClr val="dk1"/>
                </a:solidFill>
                <a:latin typeface="Calibri"/>
                <a:ea typeface="Calibri"/>
                <a:cs typeface="Calibri"/>
                <a:sym typeface="Calibri"/>
              </a:rPr>
            </a:br>
            <a:endParaRPr lang="en-US" sz="2400" dirty="0">
              <a:solidFill>
                <a:schemeClr val="dk1"/>
              </a:solidFill>
              <a:latin typeface="Calibri"/>
              <a:ea typeface="Calibri"/>
              <a:cs typeface="Calibri"/>
              <a:sym typeface="Calibri"/>
            </a:endParaRPr>
          </a:p>
        </p:txBody>
      </p:sp>
      <p:grpSp>
        <p:nvGrpSpPr>
          <p:cNvPr id="148" name="Google Shape;148;p5"/>
          <p:cNvGrpSpPr/>
          <p:nvPr/>
        </p:nvGrpSpPr>
        <p:grpSpPr>
          <a:xfrm>
            <a:off x="441960" y="561256"/>
            <a:ext cx="1128382" cy="847206"/>
            <a:chOff x="7393391" y="1075612"/>
            <a:chExt cx="1128382" cy="847206"/>
          </a:xfrm>
        </p:grpSpPr>
        <p:sp>
          <p:nvSpPr>
            <p:cNvPr id="149" name="Google Shape;149;p5"/>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0" name="Google Shape;150;p5"/>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151" name="Google Shape;151;p5"/>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dirty="0">
              <a:solidFill>
                <a:schemeClr val="lt1"/>
              </a:solidFill>
              <a:latin typeface="Calibri"/>
              <a:ea typeface="Calibri"/>
              <a:cs typeface="Calibri"/>
              <a:sym typeface="Calibri"/>
            </a:endParaRPr>
          </a:p>
        </p:txBody>
      </p:sp>
      <p:pic>
        <p:nvPicPr>
          <p:cNvPr id="152" name="Google Shape;152;p5"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53" name="Google Shape;153;p5"/>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TotalTime>
  <Words>1531</Words>
  <Application>Microsoft Office PowerPoint</Application>
  <PresentationFormat>Widescreen</PresentationFormat>
  <Paragraphs>81</Paragraphs>
  <Slides>15</Slides>
  <Notes>15</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15</vt:i4>
      </vt:variant>
    </vt:vector>
  </HeadingPairs>
  <TitlesOfParts>
    <vt:vector size="19" baseType="lpstr">
      <vt:lpstr>Arial</vt:lpstr>
      <vt:lpstr>Calibri</vt:lpstr>
      <vt:lpstr>Tema de Office</vt:lpstr>
      <vt:lpstr>Tema de Office</vt:lpstr>
      <vt:lpstr>Meistriškumo pamokų saugykla  PESTLE analizė</vt:lpstr>
      <vt:lpstr>    Santrauka </vt:lpstr>
      <vt:lpstr> Įvadas  PESTLE analizė - tai priemonė, naudojama siekiant nustatyti makrolygmens išorės veiksnius, kurie daro įtaką įmonei ir gali lemti jos raidą tiek ekonominiu, tiek reputacijos požiūriu. PESTLE akronimas reiškia analizuojamus veiksnius: Politinis, ekonominis, socialinis, technologinis, teisinis ir ekologinis. Tai pagrindinė priemonė, leidžianti strategiškai apibrėžti įmonių ir projektų kelią.   Tai priemonė, skirta strateginei pasaulinės ekonominės aplinkos, kurioje vystosi įmonė, analizei atlikti. Jos taikymas ir naudojimas leidžia įvertinti organizacijos veiklos perspektyvą, augimą ir kryptį bei nustatyti išorinius elementus, kurie gali paveikti įmonę dabar arba ateityje. Jis atliekamas prieš SSGG atliekant strateginį planavimą. PESTLE analizė yra labai svarbi formuluojant neatidėliotinas, trumpalaikes, vidutinės trukmės ir net, kaip bebūtų paradoksalu, ilgalaikes strategijas.</vt:lpstr>
      <vt:lpstr> PESTLE analizės charakteristikos   Pradedant verslą būtina analizuoti ir tirti rinką, artimiausius konkurentus, investicijas, technologines naujoves ir kita, todėl PESTLE analizę reikia ir galima atlikti nuolat: -Kiekvieną ketvirtį: pradedančioms veiklą įmonėms. -Pusmetinė arba metinė: jau įsitvirtinusioms įmonėms.  Kada galima naudoti PESTLE analizę?  Strateginis verslo planavimas: PESTLE analizė suteikia kontekstinės informacijos apie verslo kryptį, jo prekės ženklo pozicionavimą, augimo tikslus ir riziką (pvz., kitą pandemiją) produktyvumui.     </vt:lpstr>
      <vt:lpstr>Darbo jėgos planavimas: PESTLE analizė gali padėti nustatyti trikdančius verslo modelių pokyčius, kurie gali turėti didelės įtakos būsimam darbo vietų kūrimui. Ji gali padėti nustatyti įgūdžių trūkumą, naujus darbo vaidmenis, darbo vietų mažinimą ar perkėlimą.  Rinkodaros planavimas: PESTLE analizė suteikia "klimato" elementą rinkodaros planavimo proceso situacijos analizės etape. Ji gali padėti nustatyti verslo veiklos prioritetus, kad per nustatytą laiką būtų pasiekti konkretūs rinkodaros tikslai.  Produkto kūrimas: PESTLE analizė, stebėdama išorės veiklą, gali padėti nustatyti, ar įeiti į rinką, ar išeiti iš jos, nustatyti, ar produktas ar paslauga vis dar tenkina rinkos poreikį arba kada pradėti gaminti naują produktą.  Organizaciniai pokyčiai: PESTLE analizė padeda suprasti pokyčių kontekstą ir yra veiksmingiausia, kai naudojama kartu su SWOT analize, siekiant suprasti su darbo pokyčiais susijusias galimybes ir grėsmes. </vt:lpstr>
      <vt:lpstr>Norint išanalizuoti verslo išorinę aplinką atliekant PESTLE analizę, būtina paklausti, kaip makroaplinkos veiksniai gali paveikti veiklą, ir atsakyti į šiuos klausimus:  -Kokia politinė padėtis šalyje ir kaip ji gali paveikti pramonės šaką? -Kokie yra vyraujantys ekonominiai veiksniai? -Kokia svarbi rinkoje yra kultūra ir kokie ją lemiantys veiksniai? -Kokios technologinės naujovės gali atsirasti ir paveikti rinkos struktūrą? -Ar yra galiojančių teisės aktų, reglamentuojančių šią pramonės šaką, ar gali būti kokių nors šio reguliavimo pokyčių? -Kokie aplinkosaugos aspektai kelia susirūpinimą šiai pramonės šakai?  </vt:lpstr>
      <vt:lpstr>Atliekant analizę, reikėtų atsižvelgti į šiuos šešis veiksnius ir juos taikyti kontekste, kuriame bus įgyvendinamas strateginis planas:  -Politiniai veiksniai. Analizuojama šalies, kurioje veikia įmonė, politika, vyriausybės stabilumas ir tarptautinių susitarimų pokyčiai.   -Ekonominiai veiksniai. Mokesčių reguliavimo pokyčiai, ekonominės krizės, infliacija, valiutų kursai ir palūkanų normos, taip pat užimtumo lygis - tai taip pat išoriniai veiksniai, darantys įtaką įmonei.   -Socialiniai veiksniai. PESTLE analizė apima kultūrinių modelių, bendrų vertybių, geografinio vartotojų judėjimo ir jų vartojimo įpročių pokyčių vertinimą.  </vt:lpstr>
      <vt:lpstr>  -Technologiniai veiksniai. Prieigos prie technologijų kaina, investicijos į mokslinius tyrimus ir plėtrą bei technologinį atnaujinimą yra esminiai aspektai atliekant išorinę verslo analizę.  -Teisiniai veiksniai. Tai įstatymai, kurie daro įtaką verslui ir riboja jo veiklą - nuo darbo santykių reglamentavimo iki darbo saugą, intelektinę nuosavybę, vartotojų apsaugą ir (arba) energijos vartojimą reglamentuojančių teisės aktų.   -Ekologiniai veiksniai. Tai visi aspektai, susiję su aplinkos apsauga, pradedant verslo veiklos skleidžiama tarša, gamtos išteklių naudojimu ir atliekų tvarkymu.  </vt:lpstr>
      <vt:lpstr> PESTLE analizės reikšmė ir panaudojimas  Pagrindiniai PESTLE analizės atlikimo privalumai:  -Tai leidžia įmonės nariams pamatyti ir ištirti rinkoje egzistuojančias tendencijas, todėl jie gali numatyti ir parengti strategiją, kuri leistų veikti nedelsiant.  -Pritaikymas: ją galima pritaikyti bet kokiai situacijai, nes nustačius veiksnius (galimybes ir grėsmes), juos galima integruoti ir sudaryti darbo planą pagal verslo poreikius.  -Sprendimų priėmimas: jis palengvina sprendimų priėmimą, nes nustačius galimybes ir grėsmes galima pritaikyti strateginį verslo planą. </vt:lpstr>
      <vt:lpstr>    -Optimizuoja valdymo darbą. Sprendimai priimami daug efektyviau, kai žinomos verslo aplinkos charakteristikos. Planavimas yra daug geresnis, ta pačia prasme numatomas ir sumažinamas nepalankių išorės elementų poveikis.   -Ji padeda įvertinti išorinę riziką: ji labai svarbi vertinant galimą esamą ir būsimą riziką, su kuria teks susidurti produktų ir paslaugų internacionalizavimo procesuose, tarptautinių derybų procesuose ir pan.</vt:lpstr>
      <vt:lpstr> Patarimai, kaip atlikti PESTLE analizę  - Bendradarbiaukite: kelios perspektyvos gali padėti nustatyti daugiau rizikos veiksnių. - Pasinaudokite organizacijos patirtimi ir ištekliais. - Naudokite PESTLE analizę kartu su kitais metodais, tokiais kaip SWOT analizė, konkurencinė analizė ar scenarijų planavimas.  - Įtraukite PESTLE analizę į nuolatinį verslo aplinkos pokyčių stebėsenos procesą. - Venkite rinkti didelį kiekį išsamios informacijos, tinkamai jos neanalizuodami ir nesuprasdami savo išvadų. - Nedarykite skubotų išvadų apie ateitį remdamiesi praeitimi ar dabartimi. - Ją reikėtų reguliariai kartoti (ne rečiau kaip kas 6 mėnesius), kad būtų galima nustatyti makroaplinkos pokyčius. Organizacijos, kurios stebi makroaplinkos pokyčius ir į juos reaguoja, gali išsiskirti iš konkurentų ir susikurti konkurencinį pranašumą.</vt:lpstr>
      <vt:lpstr> Išvados  PESTLE analizė yra strateginė diagnostikos priemonė, todėl ją būtina nuolat atnaujinti. Turėtumėte visada įvertinti ir iš naujo koreguoti verslo strateginį planą, nes tai leis jums būti vienu žingsniu priekyje situacijos, kuri gali susiklostyti, analizuojant bendrąją jūsų projekto ar verslo aplinką. Tai atlikus, galima nustatyti galimybes ir grėsmes ir įtraukti jas į SSGG matricą.  Viso to tikslas - suteikti informacijos, kuri padėtų nustatyti, kiek sėkmingas ir perspektyvus yra kuriamas verslas. Gauti rezultatai organiškai integruojami į kitas analizes, susijusias su plano ar projekto rengimu. Todėl jie padeda susidaryti orientacinį vaizdą apie strategijas, kryptis ir pozicijas, kuriomis juda verslas. </vt:lpstr>
      <vt:lpstr>     </vt:lpstr>
      <vt:lpstr>PESTLE analizė</vt:lpstr>
      <vt:lpstr>Bibliografija:   - CIPD. (2021). PESTLE analizė. Prieiga per CIPD: https://www.cipd.co.uk/knowledge/strategy/organisational-development/pestle-analysis-factsheet#gref.   - Hart, D. (s.f.). Kas yra PESTLE analizė? Makroaplinkos veiksnių supratimas. Prieiga per The Power business school: https://www.thepowermba.com/en/blog/pestle-analysis   - Peterdy, K. (2022 m.). PESTEL analizė Politinių, ekonominių, socialinių, technologinių, technologinių, aplinkos ir teisinių veiksnių vertinimo sistema. Galima rasti CFI Educations: https://corporatefinanceinstitute.com/resources/management/pestel-analysis/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Masterclass Lessons Learned Repository  Content template name</dc:title>
  <dc:creator>Dideas Group</dc:creator>
  <cp:keywords>, docId:BAAC7CD75E249574269363BD2E6F77D6</cp:keywords>
  <cp:lastModifiedBy>Viktorija Paplauskaitė</cp:lastModifiedBy>
  <cp:revision>29</cp:revision>
  <dcterms:created xsi:type="dcterms:W3CDTF">2022-09-21T07:19:16Z</dcterms:created>
  <dcterms:modified xsi:type="dcterms:W3CDTF">2023-01-24T09:44:05Z</dcterms:modified>
</cp:coreProperties>
</file>