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hKyLH2a94nyvZ2+uusknfgTcBL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c5d0cbacbd_0_26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1c5d0cbacbd_0_26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c5d0cbacbd_0_27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9" name="Google Shape;189;g1c5d0cbacbd_0_27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c5d0cbacbd_0_275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g1c5d0cbacbd_0_27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c5d0cbacbd_0_276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7" name="Google Shape;207;g1c5d0cbacbd_0_27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1c5d0cbacbd_0_27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6" name="Google Shape;216;g1c5d0cbacbd_0_27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c5d0cbacbd_0_278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5" name="Google Shape;225;g1c5d0cbacbd_0_27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c5d0cbacbd_0_279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g1c5d0cbacbd_0_27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c5d0cbacbd_0_279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g1c5d0cbacbd_0_27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1c5d0cbacbd_0_28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2" name="Google Shape;252;g1c5d0cbacbd_0_280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c5d0cbacbd_0_26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g1c5d0cbacbd_0_266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c5d0cbacbd_0_26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g1c5d0cbacbd_0_267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c5d0cbacbd_0_26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g1c5d0cbacbd_0_268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c5d0cbacbd_0_26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g1c5d0cbacbd_0_269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c5d0cbacbd_0_27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g1c5d0cbacbd_0_27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c5d0cbacbd_0_27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g1c5d0cbacbd_0_27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c5d0cbacbd_0_27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1c5d0cbacbd_0_27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c5d0cbacbd_0_274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g1c5d0cbacbd_0_27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g1c5d0cbacbd_0_265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5" name="Google Shape;85;g1c5d0cbacbd_0_2653"/>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86" name="Google Shape;86;g1c5d0cbacbd_0_2653"/>
          <p:cNvGrpSpPr/>
          <p:nvPr/>
        </p:nvGrpSpPr>
        <p:grpSpPr>
          <a:xfrm>
            <a:off x="6188426" y="1197261"/>
            <a:ext cx="5581001" cy="4278755"/>
            <a:chOff x="6169039" y="142050"/>
            <a:chExt cx="5581001" cy="4278755"/>
          </a:xfrm>
        </p:grpSpPr>
        <p:sp>
          <p:nvSpPr>
            <p:cNvPr id="87" name="Google Shape;87;g1c5d0cbacbd_0_2653"/>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8" name="Google Shape;88;g1c5d0cbacbd_0_2653"/>
            <p:cNvSpPr/>
            <p:nvPr/>
          </p:nvSpPr>
          <p:spPr>
            <a:xfrm rot="-5400000">
              <a:off x="6900550" y="-427109"/>
              <a:ext cx="4118302" cy="541357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89" name="Google Shape;89;g1c5d0cbacbd_0_2653"/>
          <p:cNvSpPr txBox="1"/>
          <p:nvPr>
            <p:ph type="title"/>
          </p:nvPr>
        </p:nvSpPr>
        <p:spPr>
          <a:xfrm>
            <a:off x="6664627" y="2274977"/>
            <a:ext cx="4779600" cy="28218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100"/>
              <a:buFont typeface="Arial"/>
              <a:buNone/>
            </a:pPr>
            <a:r>
              <a:rPr b="1" lang="en-US" sz="4000">
                <a:solidFill>
                  <a:schemeClr val="lt1"/>
                </a:solidFill>
              </a:rPr>
              <a:t>Strategia </a:t>
            </a:r>
            <a:endParaRPr b="1" sz="4000">
              <a:solidFill>
                <a:schemeClr val="lt1"/>
              </a:solidFill>
            </a:endParaRPr>
          </a:p>
          <a:p>
            <a:pPr indent="0" lvl="0" marL="0" rtl="0" algn="ctr">
              <a:lnSpc>
                <a:spcPct val="100000"/>
              </a:lnSpc>
              <a:spcBef>
                <a:spcPts val="0"/>
              </a:spcBef>
              <a:spcAft>
                <a:spcPts val="0"/>
              </a:spcAft>
              <a:buClr>
                <a:schemeClr val="dk1"/>
              </a:buClr>
              <a:buSzPts val="1100"/>
              <a:buFont typeface="Arial"/>
              <a:buNone/>
            </a:pPr>
            <a:r>
              <a:rPr b="1" lang="en-US" sz="4000">
                <a:solidFill>
                  <a:schemeClr val="lt1"/>
                </a:solidFill>
              </a:rPr>
              <a:t>CSR        </a:t>
            </a:r>
            <a:endParaRPr b="1" sz="4000">
              <a:solidFill>
                <a:schemeClr val="lt1"/>
              </a:solidFill>
            </a:endParaRPr>
          </a:p>
          <a:p>
            <a:pPr indent="0" lvl="0" marL="0" rtl="0" algn="ctr">
              <a:lnSpc>
                <a:spcPct val="90000"/>
              </a:lnSpc>
              <a:spcBef>
                <a:spcPts val="0"/>
              </a:spcBef>
              <a:spcAft>
                <a:spcPts val="0"/>
              </a:spcAft>
              <a:buClr>
                <a:schemeClr val="lt1"/>
              </a:buClr>
              <a:buSzPts val="4000"/>
              <a:buFont typeface="Calibri"/>
              <a:buNone/>
            </a:pPr>
            <a:r>
              <a:t/>
            </a:r>
            <a:endParaRPr b="1" sz="4000">
              <a:solidFill>
                <a:srgbClr val="FF0000"/>
              </a:solidFill>
            </a:endParaRPr>
          </a:p>
        </p:txBody>
      </p:sp>
      <p:pic>
        <p:nvPicPr>
          <p:cNvPr descr="Logotipo&#10;&#10;Descripción generada automáticamente" id="90" name="Google Shape;90;g1c5d0cbacbd_0_2653"/>
          <p:cNvPicPr preferRelativeResize="0"/>
          <p:nvPr>
            <p:ph idx="1" type="body"/>
          </p:nvPr>
        </p:nvPicPr>
        <p:blipFill rotWithShape="1">
          <a:blip r:embed="rId3">
            <a:alphaModFix/>
          </a:blip>
          <a:srcRect b="0" l="0" r="0" t="0"/>
          <a:stretch/>
        </p:blipFill>
        <p:spPr>
          <a:xfrm>
            <a:off x="0" y="772505"/>
            <a:ext cx="2953500" cy="1039800"/>
          </a:xfrm>
          <a:prstGeom prst="rect">
            <a:avLst/>
          </a:prstGeom>
          <a:noFill/>
          <a:ln>
            <a:noFill/>
          </a:ln>
        </p:spPr>
      </p:pic>
      <p:pic>
        <p:nvPicPr>
          <p:cNvPr descr="Interfaz de usuario gráfica, Texto&#10;&#10;Descripción generada automáticamente" id="91" name="Google Shape;91;g1c5d0cbacbd_0_2653"/>
          <p:cNvPicPr preferRelativeResize="0"/>
          <p:nvPr/>
        </p:nvPicPr>
        <p:blipFill rotWithShape="1">
          <a:blip r:embed="rId4">
            <a:alphaModFix/>
          </a:blip>
          <a:srcRect b="0" l="0" r="0" t="0"/>
          <a:stretch/>
        </p:blipFill>
        <p:spPr>
          <a:xfrm>
            <a:off x="9905122" y="235318"/>
            <a:ext cx="1864312" cy="505694"/>
          </a:xfrm>
          <a:prstGeom prst="rect">
            <a:avLst/>
          </a:prstGeom>
          <a:noFill/>
          <a:ln>
            <a:noFill/>
          </a:ln>
        </p:spPr>
      </p:pic>
      <p:sp>
        <p:nvSpPr>
          <p:cNvPr id="92" name="Google Shape;92;g1c5d0cbacbd_0_2653"/>
          <p:cNvSpPr txBox="1"/>
          <p:nvPr/>
        </p:nvSpPr>
        <p:spPr>
          <a:xfrm>
            <a:off x="2341413" y="5932268"/>
            <a:ext cx="6525600" cy="815700"/>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Questo progetto è stato finanziato con il sostegno della Commissione europea. L'autore è il solo responsabile di questa comunicazione e la Commissione declina ogni responsabilità sull'uso che potrà essere fatto delle informazioni in essa contenute. Numero di presentazione: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1c5d0cbacbd_0_2751"/>
          <p:cNvSpPr txBox="1"/>
          <p:nvPr>
            <p:ph idx="1" type="body"/>
          </p:nvPr>
        </p:nvSpPr>
        <p:spPr>
          <a:xfrm>
            <a:off x="1295095" y="1539021"/>
            <a:ext cx="10515600" cy="3142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sz="2300"/>
              <a:t>Dal punto di vista commerciale, la RSI è considerata una parte del piano strategico.  Ad esempio, se le imprese vogliono migliorare la propria reputazione o essere competitive, la RSI può essere un aiuto per ottenere risorse intangibili. Inoltre, il miglioramento delle competenze comunicative e gestionali e il potenziamento della cultura aziendale nelle imprese. </a:t>
            </a:r>
            <a:endParaRPr sz="3300"/>
          </a:p>
        </p:txBody>
      </p:sp>
      <p:sp>
        <p:nvSpPr>
          <p:cNvPr id="192" name="Google Shape;192;g1c5d0cbacbd_0_2751"/>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93" name="Google Shape;193;g1c5d0cbacbd_0_2751"/>
          <p:cNvGrpSpPr/>
          <p:nvPr/>
        </p:nvGrpSpPr>
        <p:grpSpPr>
          <a:xfrm>
            <a:off x="441960" y="561256"/>
            <a:ext cx="1128381" cy="847206"/>
            <a:chOff x="7393391" y="1075612"/>
            <a:chExt cx="1128381" cy="847206"/>
          </a:xfrm>
        </p:grpSpPr>
        <p:sp>
          <p:nvSpPr>
            <p:cNvPr id="194" name="Google Shape;194;g1c5d0cbacbd_0_2751"/>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5" name="Google Shape;195;g1c5d0cbacbd_0_2751"/>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1c5d0cbacbd_0_2759"/>
          <p:cNvSpPr txBox="1"/>
          <p:nvPr>
            <p:ph idx="1" type="body"/>
          </p:nvPr>
        </p:nvSpPr>
        <p:spPr>
          <a:xfrm>
            <a:off x="1374559" y="1408462"/>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b="1" lang="en-US" sz="3600">
                <a:solidFill>
                  <a:srgbClr val="2F5496"/>
                </a:solidFill>
              </a:rPr>
              <a:t>Quali sono le pratiche di gestione che contribuiscono alla responsabilità sociale d'impresa?</a:t>
            </a:r>
            <a:endParaRPr/>
          </a:p>
          <a:p>
            <a:pPr indent="0" lvl="0" marL="0" rtl="0" algn="l">
              <a:lnSpc>
                <a:spcPct val="115000"/>
              </a:lnSpc>
              <a:spcBef>
                <a:spcPts val="0"/>
              </a:spcBef>
              <a:spcAft>
                <a:spcPts val="0"/>
              </a:spcAft>
              <a:buSzPts val="1100"/>
              <a:buNone/>
            </a:pPr>
            <a:r>
              <a:t/>
            </a:r>
            <a:endParaRPr b="1" sz="2000"/>
          </a:p>
          <a:p>
            <a:pPr indent="0" lvl="0" marL="0" rtl="0" algn="l">
              <a:lnSpc>
                <a:spcPct val="100000"/>
              </a:lnSpc>
              <a:spcBef>
                <a:spcPts val="0"/>
              </a:spcBef>
              <a:spcAft>
                <a:spcPts val="0"/>
              </a:spcAft>
              <a:buSzPts val="1100"/>
              <a:buNone/>
            </a:pPr>
            <a:r>
              <a:rPr lang="en-US" sz="2000"/>
              <a:t>La RSI può essere integrata in parti dell'organizzazione e integrare gli obiettivi di un'azienda. Diventa così parte del "capitale organizzativo" e si estende alle operazioni, al monitoraggio, agli obiettivi e agli incentivi. Per allineare profitto e filantropia nella pratica, le organizzazioni possono fare piccoli passi per esprimere la loro responsabilità sociale nella mentalità generale e nella cultura organizzativa. Questo può aiutare a guidare la RSI in modo coerente, determinato e onnicomprensivo e costituire una pietra miliare per ulteriori passi.</a:t>
            </a:r>
            <a:endParaRPr sz="3000"/>
          </a:p>
        </p:txBody>
      </p:sp>
      <p:sp>
        <p:nvSpPr>
          <p:cNvPr id="201" name="Google Shape;201;g1c5d0cbacbd_0_2759"/>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02" name="Google Shape;202;g1c5d0cbacbd_0_2759"/>
          <p:cNvGrpSpPr/>
          <p:nvPr/>
        </p:nvGrpSpPr>
        <p:grpSpPr>
          <a:xfrm>
            <a:off x="441960" y="561256"/>
            <a:ext cx="1128381" cy="847206"/>
            <a:chOff x="7393391" y="1075612"/>
            <a:chExt cx="1128381" cy="847206"/>
          </a:xfrm>
        </p:grpSpPr>
        <p:sp>
          <p:nvSpPr>
            <p:cNvPr id="203" name="Google Shape;203;g1c5d0cbacbd_0_275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4" name="Google Shape;204;g1c5d0cbacbd_0_2759"/>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g1c5d0cbacbd_0_2767"/>
          <p:cNvSpPr txBox="1"/>
          <p:nvPr>
            <p:ph idx="1" type="body"/>
          </p:nvPr>
        </p:nvSpPr>
        <p:spPr>
          <a:xfrm>
            <a:off x="1395503" y="12534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3600">
                <a:solidFill>
                  <a:srgbClr val="2F5496"/>
                </a:solidFill>
              </a:rPr>
              <a:t>Rafforzare il capitale organizzativo e la cultura del valore</a:t>
            </a:r>
            <a:r>
              <a:rPr lang="en-US" sz="3600">
                <a:solidFill>
                  <a:srgbClr val="2F5496"/>
                </a:solidFill>
              </a:rPr>
              <a:t>.</a:t>
            </a:r>
            <a:endParaRPr/>
          </a:p>
          <a:p>
            <a:pPr indent="0" lvl="0" marL="0" rtl="0" algn="l">
              <a:lnSpc>
                <a:spcPct val="100000"/>
              </a:lnSpc>
              <a:spcBef>
                <a:spcPts val="0"/>
              </a:spcBef>
              <a:spcAft>
                <a:spcPts val="0"/>
              </a:spcAft>
              <a:buClr>
                <a:schemeClr val="dk1"/>
              </a:buClr>
              <a:buSzPts val="1100"/>
              <a:buNone/>
            </a:pPr>
            <a:r>
              <a:rPr lang="en-US" sz="1800"/>
              <a:t>Sebbene si ritenga che il capitale organizzativo svolga un ruolo sottile nei risultati aziendali, avere un forte e buon capitale organizzativo può essere una caratteristica competitiva che non è facile da imitare, sostituire o trasferire. </a:t>
            </a:r>
            <a:endParaRPr sz="1800"/>
          </a:p>
          <a:p>
            <a:pPr indent="0" lvl="0" marL="0" rtl="0" algn="l">
              <a:lnSpc>
                <a:spcPct val="100000"/>
              </a:lnSpc>
              <a:spcBef>
                <a:spcPts val="0"/>
              </a:spcBef>
              <a:spcAft>
                <a:spcPts val="0"/>
              </a:spcAft>
              <a:buClr>
                <a:schemeClr val="dk1"/>
              </a:buClr>
              <a:buSzPts val="1100"/>
              <a:buNone/>
            </a:pPr>
            <a:r>
              <a:t/>
            </a:r>
            <a:endParaRPr sz="1800"/>
          </a:p>
          <a:p>
            <a:pPr indent="0" lvl="0" marL="0" rtl="0" algn="l">
              <a:lnSpc>
                <a:spcPct val="100000"/>
              </a:lnSpc>
              <a:spcBef>
                <a:spcPts val="0"/>
              </a:spcBef>
              <a:spcAft>
                <a:spcPts val="0"/>
              </a:spcAft>
              <a:buClr>
                <a:schemeClr val="dk1"/>
              </a:buClr>
              <a:buSzPts val="1100"/>
              <a:buNone/>
            </a:pPr>
            <a:r>
              <a:rPr lang="en-US" sz="1800"/>
              <a:t>Sulla base di questa idea, la promozione di una cultura del valore e dell'impegno che sia alla base della gestione, delle operazioni, degli incentivi e delle attività di monitoraggio è in grado di aumentare la produttività e l'impegno, contribuendo a creare una mentalità sostenibile.</a:t>
            </a:r>
            <a:endParaRPr sz="1800"/>
          </a:p>
          <a:p>
            <a:pPr indent="0" lvl="0" marL="0" rtl="0" algn="l">
              <a:lnSpc>
                <a:spcPct val="100000"/>
              </a:lnSpc>
              <a:spcBef>
                <a:spcPts val="0"/>
              </a:spcBef>
              <a:spcAft>
                <a:spcPts val="0"/>
              </a:spcAft>
              <a:buClr>
                <a:schemeClr val="dk1"/>
              </a:buClr>
              <a:buSzPts val="1100"/>
              <a:buNone/>
            </a:pPr>
            <a:r>
              <a:t/>
            </a:r>
            <a:endParaRPr sz="1800"/>
          </a:p>
          <a:p>
            <a:pPr indent="0" lvl="0" marL="0" rtl="0" algn="l">
              <a:lnSpc>
                <a:spcPct val="100000"/>
              </a:lnSpc>
              <a:spcBef>
                <a:spcPts val="0"/>
              </a:spcBef>
              <a:spcAft>
                <a:spcPts val="0"/>
              </a:spcAft>
              <a:buClr>
                <a:schemeClr val="dk1"/>
              </a:buClr>
              <a:buSzPts val="1100"/>
              <a:buNone/>
            </a:pPr>
            <a:r>
              <a:rPr lang="en-US" sz="1800"/>
              <a:t>Un codice etico può fornire una guida all'organizzazione. Può quindi ridurre il rischio di comportamenti irresponsabili.</a:t>
            </a:r>
            <a:endParaRPr sz="1800"/>
          </a:p>
          <a:p>
            <a:pPr indent="0" lvl="0" marL="0" rtl="0" algn="l">
              <a:lnSpc>
                <a:spcPct val="90000"/>
              </a:lnSpc>
              <a:spcBef>
                <a:spcPts val="1000"/>
              </a:spcBef>
              <a:spcAft>
                <a:spcPts val="0"/>
              </a:spcAft>
              <a:buSzPts val="1800"/>
              <a:buNone/>
            </a:pPr>
            <a:r>
              <a:t/>
            </a:r>
            <a:endParaRPr sz="1800"/>
          </a:p>
        </p:txBody>
      </p:sp>
      <p:sp>
        <p:nvSpPr>
          <p:cNvPr id="210" name="Google Shape;210;g1c5d0cbacbd_0_2767"/>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11" name="Google Shape;211;g1c5d0cbacbd_0_2767"/>
          <p:cNvGrpSpPr/>
          <p:nvPr/>
        </p:nvGrpSpPr>
        <p:grpSpPr>
          <a:xfrm>
            <a:off x="441960" y="561256"/>
            <a:ext cx="1128381" cy="847206"/>
            <a:chOff x="7393391" y="1075612"/>
            <a:chExt cx="1128381" cy="847206"/>
          </a:xfrm>
        </p:grpSpPr>
        <p:sp>
          <p:nvSpPr>
            <p:cNvPr id="212" name="Google Shape;212;g1c5d0cbacbd_0_276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3" name="Google Shape;213;g1c5d0cbacbd_0_276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1c5d0cbacbd_0_2775"/>
          <p:cNvSpPr txBox="1"/>
          <p:nvPr>
            <p:ph idx="1" type="body"/>
          </p:nvPr>
        </p:nvSpPr>
        <p:spPr>
          <a:xfrm>
            <a:off x="1295094" y="1110772"/>
            <a:ext cx="10041600" cy="5065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3600">
                <a:solidFill>
                  <a:srgbClr val="2F5496"/>
                </a:solidFill>
                <a:highlight>
                  <a:srgbClr val="FFFFFF"/>
                </a:highlight>
              </a:rPr>
              <a:t>Una formazione manageriale responsabile aiuta a promuovere risultati redditizi</a:t>
            </a:r>
            <a:r>
              <a:rPr lang="en-US" sz="3600">
                <a:solidFill>
                  <a:srgbClr val="2F5496"/>
                </a:solidFill>
                <a:highlight>
                  <a:srgbClr val="FFFFFF"/>
                </a:highlight>
              </a:rPr>
              <a:t>.</a:t>
            </a:r>
            <a:endParaRPr sz="3600">
              <a:solidFill>
                <a:srgbClr val="2F5496"/>
              </a:solidFill>
              <a:highlight>
                <a:srgbClr val="FFFFFF"/>
              </a:highlight>
            </a:endParaRPr>
          </a:p>
          <a:p>
            <a:pPr indent="0" lvl="0" marL="0" rtl="0" algn="l">
              <a:lnSpc>
                <a:spcPct val="115000"/>
              </a:lnSpc>
              <a:spcBef>
                <a:spcPts val="0"/>
              </a:spcBef>
              <a:spcAft>
                <a:spcPts val="0"/>
              </a:spcAft>
              <a:buSzPts val="1100"/>
              <a:buNone/>
            </a:pPr>
            <a:r>
              <a:t/>
            </a:r>
            <a:endParaRPr sz="1800">
              <a:solidFill>
                <a:srgbClr val="202124"/>
              </a:solidFill>
              <a:highlight>
                <a:srgbClr val="FFFFFF"/>
              </a:highlight>
            </a:endParaRPr>
          </a:p>
          <a:p>
            <a:pPr indent="0" lvl="0" marL="0" rtl="0" algn="l">
              <a:lnSpc>
                <a:spcPct val="115000"/>
              </a:lnSpc>
              <a:spcBef>
                <a:spcPts val="0"/>
              </a:spcBef>
              <a:spcAft>
                <a:spcPts val="0"/>
              </a:spcAft>
              <a:buSzPts val="1100"/>
              <a:buNone/>
            </a:pPr>
            <a:r>
              <a:rPr lang="en-US" sz="1800">
                <a:solidFill>
                  <a:srgbClr val="202124"/>
                </a:solidFill>
                <a:highlight>
                  <a:srgbClr val="FFFFFF"/>
                </a:highlight>
              </a:rPr>
              <a:t>La formazione etica può essere concepita come un acceleratore della gestione sociale ed etica delle organizzazioni. Le scuole di business hanno integrato la "gestione responsabile" nei loro programmi di studio per discostarsi dalla concorrenza e dalla gestione orientata al profitto. Inoltre, la formazione manageriale porta a migliorare le azioni sociali e quindi a influenzare i risultati sociali. </a:t>
            </a:r>
            <a:endParaRPr/>
          </a:p>
          <a:p>
            <a:pPr indent="0" lvl="0" marL="0" rtl="0" algn="l">
              <a:lnSpc>
                <a:spcPct val="115000"/>
              </a:lnSpc>
              <a:spcBef>
                <a:spcPts val="0"/>
              </a:spcBef>
              <a:spcAft>
                <a:spcPts val="0"/>
              </a:spcAft>
              <a:buSzPts val="1100"/>
              <a:buNone/>
            </a:pPr>
            <a:r>
              <a:t/>
            </a:r>
            <a:endParaRPr sz="1800">
              <a:solidFill>
                <a:srgbClr val="202124"/>
              </a:solidFill>
              <a:highlight>
                <a:srgbClr val="FFFFFF"/>
              </a:highlight>
            </a:endParaRPr>
          </a:p>
          <a:p>
            <a:pPr indent="0" lvl="0" marL="0" rtl="0" algn="l">
              <a:lnSpc>
                <a:spcPct val="115000"/>
              </a:lnSpc>
              <a:spcBef>
                <a:spcPts val="0"/>
              </a:spcBef>
              <a:spcAft>
                <a:spcPts val="0"/>
              </a:spcAft>
              <a:buSzPts val="1100"/>
              <a:buNone/>
            </a:pPr>
            <a:r>
              <a:rPr lang="en-US" sz="1800">
                <a:solidFill>
                  <a:srgbClr val="202124"/>
                </a:solidFill>
                <a:highlight>
                  <a:srgbClr val="FFFFFF"/>
                </a:highlight>
              </a:rPr>
              <a:t>Pertanto, i leader dovrebbero adottare un approccio proattivo per informarsi sulle pratiche di leadership che aiutano a promuovere risultati sostenibili e autentici per i dipendenti, gli stakeholder e la leadership.   </a:t>
            </a:r>
            <a:endParaRPr sz="1800">
              <a:solidFill>
                <a:srgbClr val="202124"/>
              </a:solidFill>
              <a:highlight>
                <a:srgbClr val="FFFFFF"/>
              </a:highlight>
            </a:endParaRPr>
          </a:p>
          <a:p>
            <a:pPr indent="-171450" lvl="0" marL="285750" rtl="0" algn="l">
              <a:lnSpc>
                <a:spcPct val="115000"/>
              </a:lnSpc>
              <a:spcBef>
                <a:spcPts val="0"/>
              </a:spcBef>
              <a:spcAft>
                <a:spcPts val="0"/>
              </a:spcAft>
              <a:buSzPts val="1800"/>
              <a:buFont typeface="Arial"/>
              <a:buNone/>
            </a:pPr>
            <a:r>
              <a:t/>
            </a:r>
            <a:endParaRPr sz="1800">
              <a:solidFill>
                <a:srgbClr val="202124"/>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t/>
            </a:r>
            <a:endParaRPr sz="1800">
              <a:solidFill>
                <a:srgbClr val="202124"/>
              </a:solidFill>
              <a:highlight>
                <a:srgbClr val="FFFFFF"/>
              </a:highlight>
            </a:endParaRPr>
          </a:p>
          <a:p>
            <a:pPr indent="0" lvl="0" marL="457200" rtl="0" algn="l">
              <a:lnSpc>
                <a:spcPct val="100000"/>
              </a:lnSpc>
              <a:spcBef>
                <a:spcPts val="0"/>
              </a:spcBef>
              <a:spcAft>
                <a:spcPts val="0"/>
              </a:spcAft>
              <a:buSzPts val="1800"/>
              <a:buNone/>
            </a:pPr>
            <a:r>
              <a:t/>
            </a:r>
            <a:endParaRPr b="1" sz="1800">
              <a:solidFill>
                <a:srgbClr val="202124"/>
              </a:solidFill>
              <a:highlight>
                <a:srgbClr val="FFFFFF"/>
              </a:highlight>
            </a:endParaRPr>
          </a:p>
        </p:txBody>
      </p:sp>
      <p:sp>
        <p:nvSpPr>
          <p:cNvPr id="219" name="Google Shape;219;g1c5d0cbacbd_0_2775"/>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20" name="Google Shape;220;g1c5d0cbacbd_0_2775"/>
          <p:cNvGrpSpPr/>
          <p:nvPr/>
        </p:nvGrpSpPr>
        <p:grpSpPr>
          <a:xfrm>
            <a:off x="441960" y="561256"/>
            <a:ext cx="1128381" cy="847206"/>
            <a:chOff x="7393391" y="1075612"/>
            <a:chExt cx="1128381" cy="847206"/>
          </a:xfrm>
        </p:grpSpPr>
        <p:sp>
          <p:nvSpPr>
            <p:cNvPr id="221" name="Google Shape;221;g1c5d0cbacbd_0_277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2" name="Google Shape;222;g1c5d0cbacbd_0_2775"/>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1c5d0cbacbd_0_2783"/>
          <p:cNvSpPr txBox="1"/>
          <p:nvPr>
            <p:ph idx="1" type="body"/>
          </p:nvPr>
        </p:nvSpPr>
        <p:spPr>
          <a:xfrm>
            <a:off x="1253241" y="1147634"/>
            <a:ext cx="10496700" cy="4351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800"/>
              <a:buNone/>
            </a:pPr>
            <a:r>
              <a:rPr b="1" lang="en-US" sz="3600">
                <a:solidFill>
                  <a:srgbClr val="2F5496"/>
                </a:solidFill>
              </a:rPr>
              <a:t>La rendicontazione e la trasparenza aiutano a identificare rischi e opportunità</a:t>
            </a:r>
            <a:r>
              <a:rPr b="1" lang="en-US" sz="2400"/>
              <a:t>.</a:t>
            </a:r>
            <a:endParaRPr/>
          </a:p>
          <a:p>
            <a:pPr indent="0" lvl="0" marL="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SzPts val="1800"/>
              <a:buNone/>
            </a:pPr>
            <a:r>
              <a:rPr lang="en-US" sz="1800"/>
              <a:t>Praticare la RSI e una strategia sostenibile significa anche comunicare. La CSR è un elemento fondamentale</a:t>
            </a:r>
            <a:endParaRPr sz="1800"/>
          </a:p>
          <a:p>
            <a:pPr indent="0" lvl="0" marL="0" rtl="0" algn="l">
              <a:lnSpc>
                <a:spcPct val="100000"/>
              </a:lnSpc>
              <a:spcBef>
                <a:spcPts val="0"/>
              </a:spcBef>
              <a:spcAft>
                <a:spcPts val="0"/>
              </a:spcAft>
              <a:buSzPts val="1800"/>
              <a:buNone/>
            </a:pPr>
            <a:r>
              <a:rPr lang="en-US" sz="1800"/>
              <a:t>riferimento per l'assunzione di responsabilità e per la presentazione di dati economici, così come</a:t>
            </a:r>
            <a:endParaRPr sz="1800"/>
          </a:p>
          <a:p>
            <a:pPr indent="0" lvl="0" marL="0" rtl="0" algn="l">
              <a:lnSpc>
                <a:spcPct val="100000"/>
              </a:lnSpc>
              <a:spcBef>
                <a:spcPts val="0"/>
              </a:spcBef>
              <a:spcAft>
                <a:spcPts val="0"/>
              </a:spcAft>
              <a:buSzPts val="1800"/>
              <a:buNone/>
            </a:pPr>
            <a:r>
              <a:rPr lang="en-US" sz="1800"/>
              <a:t>informazioni sull'ambiente e sul settore sociale. </a:t>
            </a:r>
            <a:endParaRPr/>
          </a:p>
          <a:p>
            <a:pPr indent="0" lvl="0" marL="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SzPts val="1800"/>
              <a:buNone/>
            </a:pPr>
            <a:r>
              <a:rPr lang="en-US" sz="1800"/>
              <a:t>L'utilizzo della RSI può contribuire ad accrescere la reputazione e l'autenticità ed essere una componente chiave della strategia di un'azienda nei confronti degli stakeholder. La ricerca rileva che le forme più riuscite di rendicontazione della RSI includono generalmente un'interazione di tre grandi temi:</a:t>
            </a:r>
            <a:endParaRPr sz="1800"/>
          </a:p>
          <a:p>
            <a:pPr indent="-342900" lvl="0" marL="457200" rtl="0" algn="l">
              <a:lnSpc>
                <a:spcPct val="100000"/>
              </a:lnSpc>
              <a:spcBef>
                <a:spcPts val="0"/>
              </a:spcBef>
              <a:spcAft>
                <a:spcPts val="0"/>
              </a:spcAft>
              <a:buSzPts val="1800"/>
              <a:buFont typeface="Arial"/>
              <a:buChar char="•"/>
            </a:pPr>
            <a:r>
              <a:rPr lang="en-US" sz="1800"/>
              <a:t>visione e obiettivi,</a:t>
            </a:r>
            <a:endParaRPr sz="1800"/>
          </a:p>
          <a:p>
            <a:pPr indent="-342900" lvl="0" marL="457200" rtl="0" algn="l">
              <a:lnSpc>
                <a:spcPct val="100000"/>
              </a:lnSpc>
              <a:spcBef>
                <a:spcPts val="0"/>
              </a:spcBef>
              <a:spcAft>
                <a:spcPts val="0"/>
              </a:spcAft>
              <a:buSzPts val="1800"/>
              <a:buFont typeface="Arial"/>
              <a:buChar char="•"/>
            </a:pPr>
            <a:r>
              <a:rPr lang="en-US" sz="1800"/>
              <a:t>approccio gestionale e</a:t>
            </a:r>
            <a:endParaRPr sz="1800"/>
          </a:p>
          <a:p>
            <a:pPr indent="-342900" lvl="0" marL="457200" rtl="0" algn="l">
              <a:lnSpc>
                <a:spcPct val="100000"/>
              </a:lnSpc>
              <a:spcBef>
                <a:spcPts val="0"/>
              </a:spcBef>
              <a:spcAft>
                <a:spcPts val="0"/>
              </a:spcAft>
              <a:buSzPts val="1800"/>
              <a:buFont typeface="Arial"/>
              <a:buChar char="•"/>
            </a:pPr>
            <a:r>
              <a:rPr lang="en-US" sz="1800"/>
              <a:t>indicatori di performance.</a:t>
            </a:r>
            <a:endParaRPr sz="1800"/>
          </a:p>
          <a:p>
            <a:pPr indent="0" lvl="0" marL="45720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SzPts val="1800"/>
              <a:buNone/>
            </a:pPr>
            <a:r>
              <a:rPr lang="en-US" sz="1800"/>
              <a:t>Possono contribuire ad apportare un approccio sistemico alla gestione e ad individuare i rischi e le opportunità di miglioramento (Moravcikova et al., 2015).</a:t>
            </a:r>
            <a:endParaRPr sz="1800"/>
          </a:p>
          <a:p>
            <a:pPr indent="0" lvl="0" marL="0" rtl="0" algn="l">
              <a:lnSpc>
                <a:spcPct val="115000"/>
              </a:lnSpc>
              <a:spcBef>
                <a:spcPts val="0"/>
              </a:spcBef>
              <a:spcAft>
                <a:spcPts val="0"/>
              </a:spcAft>
              <a:buClr>
                <a:schemeClr val="dk1"/>
              </a:buClr>
              <a:buSzPts val="1100"/>
              <a:buFont typeface="Arial"/>
              <a:buNone/>
            </a:pPr>
            <a:r>
              <a:t/>
            </a:r>
            <a:endParaRPr sz="1800"/>
          </a:p>
          <a:p>
            <a:pPr indent="0" lvl="0" marL="0" rtl="0" algn="l">
              <a:lnSpc>
                <a:spcPct val="90000"/>
              </a:lnSpc>
              <a:spcBef>
                <a:spcPts val="1000"/>
              </a:spcBef>
              <a:spcAft>
                <a:spcPts val="0"/>
              </a:spcAft>
              <a:buSzPts val="1800"/>
              <a:buNone/>
            </a:pPr>
            <a:r>
              <a:t/>
            </a:r>
            <a:endParaRPr sz="1800"/>
          </a:p>
        </p:txBody>
      </p:sp>
      <p:sp>
        <p:nvSpPr>
          <p:cNvPr id="228" name="Google Shape;228;g1c5d0cbacbd_0_278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29" name="Google Shape;229;g1c5d0cbacbd_0_2783"/>
          <p:cNvGrpSpPr/>
          <p:nvPr/>
        </p:nvGrpSpPr>
        <p:grpSpPr>
          <a:xfrm>
            <a:off x="441960" y="561256"/>
            <a:ext cx="1128381" cy="847206"/>
            <a:chOff x="7393391" y="1075612"/>
            <a:chExt cx="1128381" cy="847206"/>
          </a:xfrm>
        </p:grpSpPr>
        <p:sp>
          <p:nvSpPr>
            <p:cNvPr id="230" name="Google Shape;230;g1c5d0cbacbd_0_278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1" name="Google Shape;231;g1c5d0cbacbd_0_2783"/>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g1c5d0cbacbd_0_2791"/>
          <p:cNvSpPr txBox="1"/>
          <p:nvPr>
            <p:ph idx="1" type="body"/>
          </p:nvPr>
        </p:nvSpPr>
        <p:spPr>
          <a:xfrm>
            <a:off x="1197865" y="1500314"/>
            <a:ext cx="10917900" cy="4861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2400"/>
              <a:t>La creazione di valore condiviso e la definizione di una visione comune con la società possono</a:t>
            </a:r>
            <a:endParaRPr b="1" sz="2400"/>
          </a:p>
          <a:p>
            <a:pPr indent="0" lvl="0" marL="0" rtl="0" algn="l">
              <a:lnSpc>
                <a:spcPct val="115000"/>
              </a:lnSpc>
              <a:spcBef>
                <a:spcPts val="0"/>
              </a:spcBef>
              <a:spcAft>
                <a:spcPts val="0"/>
              </a:spcAft>
              <a:buClr>
                <a:schemeClr val="dk1"/>
              </a:buClr>
              <a:buSzPts val="1100"/>
              <a:buFont typeface="Arial"/>
              <a:buNone/>
            </a:pPr>
            <a:r>
              <a:rPr b="1" lang="en-US" sz="2400"/>
              <a:t>essere parte integrante di qualsiasi strategia di gestione del cambiamento.</a:t>
            </a:r>
            <a:endParaRPr/>
          </a:p>
          <a:p>
            <a:pPr indent="0" lvl="0" marL="0" rtl="0" algn="l">
              <a:lnSpc>
                <a:spcPct val="100000"/>
              </a:lnSpc>
              <a:spcBef>
                <a:spcPts val="0"/>
              </a:spcBef>
              <a:spcAft>
                <a:spcPts val="0"/>
              </a:spcAft>
              <a:buClr>
                <a:schemeClr val="dk1"/>
              </a:buClr>
              <a:buSzPts val="1100"/>
              <a:buNone/>
            </a:pPr>
            <a:r>
              <a:t/>
            </a:r>
            <a:endParaRPr sz="1800"/>
          </a:p>
          <a:p>
            <a:pPr indent="-285750" lvl="0" marL="285750" rtl="0" algn="l">
              <a:lnSpc>
                <a:spcPct val="100000"/>
              </a:lnSpc>
              <a:spcBef>
                <a:spcPts val="0"/>
              </a:spcBef>
              <a:spcAft>
                <a:spcPts val="0"/>
              </a:spcAft>
              <a:buSzPts val="1800"/>
              <a:buFont typeface="Arial"/>
              <a:buChar char="•"/>
            </a:pPr>
            <a:r>
              <a:rPr lang="en-US" sz="1800"/>
              <a:t> I metodi sopra descritti sono un buon punto di partenza per incorporare la RSI nelle organizzazioni e impegnarsi in pratiche socialmente responsabili. Possono far parte di qualsiasi strategia di gestione del cambiamento e aiutare le organizzazioni ad avere successo a molti livelli.</a:t>
            </a:r>
            <a:endParaRPr sz="1800"/>
          </a:p>
          <a:p>
            <a:pPr indent="-171450" lvl="0" marL="285750" rtl="0" algn="l">
              <a:lnSpc>
                <a:spcPct val="100000"/>
              </a:lnSpc>
              <a:spcBef>
                <a:spcPts val="0"/>
              </a:spcBef>
              <a:spcAft>
                <a:spcPts val="0"/>
              </a:spcAft>
              <a:buSzPts val="1800"/>
              <a:buFont typeface="Arial"/>
              <a:buNone/>
            </a:pPr>
            <a:r>
              <a:t/>
            </a:r>
            <a:endParaRPr sz="1800"/>
          </a:p>
          <a:p>
            <a:pPr indent="-285750" lvl="0" marL="285750" rtl="0" algn="l">
              <a:lnSpc>
                <a:spcPct val="100000"/>
              </a:lnSpc>
              <a:spcBef>
                <a:spcPts val="0"/>
              </a:spcBef>
              <a:spcAft>
                <a:spcPts val="0"/>
              </a:spcAft>
              <a:buSzPts val="1800"/>
              <a:buFont typeface="Arial"/>
              <a:buChar char="•"/>
            </a:pPr>
            <a:r>
              <a:rPr lang="en-US" sz="1800"/>
              <a:t>Un modo per considerare la RSI nelle pratiche aziendali è quello di intenderla come creazione di valore condiviso. Sebbene le aziende non debbano intrinsecamente agire come enti di beneficenza, possono adottare pratiche (utilizzando le loro conoscenze, risorse e strumenti) per contribuire a creare una visione condivisa con la società. </a:t>
            </a:r>
            <a:endParaRPr sz="1800"/>
          </a:p>
          <a:p>
            <a:pPr indent="-215900" lvl="0" marL="285750" rtl="0" algn="l">
              <a:lnSpc>
                <a:spcPct val="115000"/>
              </a:lnSpc>
              <a:spcBef>
                <a:spcPts val="0"/>
              </a:spcBef>
              <a:spcAft>
                <a:spcPts val="0"/>
              </a:spcAft>
              <a:buClr>
                <a:schemeClr val="dk1"/>
              </a:buClr>
              <a:buSzPts val="1100"/>
              <a:buFont typeface="Arial"/>
              <a:buNone/>
            </a:pPr>
            <a:r>
              <a:t/>
            </a:r>
            <a:endParaRPr sz="1800"/>
          </a:p>
          <a:p>
            <a:pPr indent="0" lvl="0" marL="457200" rtl="0" algn="l">
              <a:lnSpc>
                <a:spcPct val="100000"/>
              </a:lnSpc>
              <a:spcBef>
                <a:spcPts val="0"/>
              </a:spcBef>
              <a:spcAft>
                <a:spcPts val="0"/>
              </a:spcAft>
              <a:buSzPts val="1800"/>
              <a:buNone/>
            </a:pPr>
            <a:r>
              <a:t/>
            </a:r>
            <a:endParaRPr sz="1800"/>
          </a:p>
          <a:p>
            <a:pPr indent="0" lvl="0" marL="0" rtl="0" algn="l">
              <a:lnSpc>
                <a:spcPct val="100000"/>
              </a:lnSpc>
              <a:spcBef>
                <a:spcPts val="0"/>
              </a:spcBef>
              <a:spcAft>
                <a:spcPts val="0"/>
              </a:spcAft>
              <a:buClr>
                <a:schemeClr val="dk1"/>
              </a:buClr>
              <a:buSzPts val="1100"/>
              <a:buFont typeface="Arial"/>
              <a:buNone/>
            </a:pPr>
            <a:r>
              <a:t/>
            </a:r>
            <a:endParaRPr/>
          </a:p>
        </p:txBody>
      </p:sp>
      <p:sp>
        <p:nvSpPr>
          <p:cNvPr id="237" name="Google Shape;237;g1c5d0cbacbd_0_2791"/>
          <p:cNvSpPr/>
          <p:nvPr/>
        </p:nvSpPr>
        <p:spPr>
          <a:xfrm>
            <a:off x="4715123" y="-64008"/>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38" name="Google Shape;238;g1c5d0cbacbd_0_2791"/>
          <p:cNvGrpSpPr/>
          <p:nvPr/>
        </p:nvGrpSpPr>
        <p:grpSpPr>
          <a:xfrm>
            <a:off x="441960" y="561256"/>
            <a:ext cx="1128381" cy="847206"/>
            <a:chOff x="7393391" y="1075612"/>
            <a:chExt cx="1128381" cy="847206"/>
          </a:xfrm>
        </p:grpSpPr>
        <p:sp>
          <p:nvSpPr>
            <p:cNvPr id="239" name="Google Shape;239;g1c5d0cbacbd_0_2791"/>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0" name="Google Shape;240;g1c5d0cbacbd_0_2791"/>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g1c5d0cbacbd_0_2799"/>
          <p:cNvSpPr txBox="1"/>
          <p:nvPr>
            <p:ph type="title"/>
          </p:nvPr>
        </p:nvSpPr>
        <p:spPr>
          <a:xfrm>
            <a:off x="2055225" y="2021274"/>
            <a:ext cx="9676500" cy="1581600"/>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3600">
                <a:solidFill>
                  <a:srgbClr val="2F5496"/>
                </a:solidFill>
              </a:rPr>
              <a:t>Conclusione</a:t>
            </a:r>
            <a:endParaRPr b="1" sz="3600">
              <a:solidFill>
                <a:srgbClr val="2F5496"/>
              </a:solidFill>
            </a:endParaRPr>
          </a:p>
          <a:p>
            <a:pPr indent="0" lvl="0" marL="0" rtl="0" algn="l">
              <a:lnSpc>
                <a:spcPct val="115000"/>
              </a:lnSpc>
              <a:spcBef>
                <a:spcPts val="0"/>
              </a:spcBef>
              <a:spcAft>
                <a:spcPts val="0"/>
              </a:spcAft>
              <a:buClr>
                <a:schemeClr val="dk1"/>
              </a:buClr>
              <a:buSzPts val="1100"/>
              <a:buFont typeface="Arial"/>
              <a:buNone/>
            </a:pPr>
            <a:r>
              <a:t/>
            </a:r>
            <a:endParaRPr sz="2900"/>
          </a:p>
          <a:p>
            <a:pPr indent="0" lvl="0" marL="0" rtl="0" algn="l">
              <a:lnSpc>
                <a:spcPct val="115000"/>
              </a:lnSpc>
              <a:spcBef>
                <a:spcPts val="0"/>
              </a:spcBef>
              <a:spcAft>
                <a:spcPts val="0"/>
              </a:spcAft>
              <a:buClr>
                <a:schemeClr val="dk1"/>
              </a:buClr>
              <a:buSzPts val="1100"/>
              <a:buFont typeface="Arial"/>
              <a:buNone/>
            </a:pPr>
            <a:r>
              <a:rPr b="1" lang="en-US" sz="2300"/>
              <a:t>Strategia RSI</a:t>
            </a:r>
            <a:br>
              <a:rPr b="1" lang="en-US" sz="2300"/>
            </a:br>
            <a:endParaRPr b="1" sz="2300"/>
          </a:p>
          <a:p>
            <a:pPr indent="0" lvl="0" marL="0" rtl="0" algn="l">
              <a:lnSpc>
                <a:spcPct val="115000"/>
              </a:lnSpc>
              <a:spcBef>
                <a:spcPts val="0"/>
              </a:spcBef>
              <a:spcAft>
                <a:spcPts val="0"/>
              </a:spcAft>
              <a:buClr>
                <a:schemeClr val="dk1"/>
              </a:buClr>
              <a:buSzPts val="1100"/>
              <a:buFont typeface="Arial"/>
              <a:buNone/>
            </a:pPr>
            <a:r>
              <a:rPr lang="en-US" sz="2300"/>
              <a:t>La RSI è più di una semplice tendenza commerciale. Le aziende che vogliono rimanere rilevanti per le nuove generazioni e che vogliono </a:t>
            </a:r>
            <a:r>
              <a:rPr lang="en-US" sz="2300"/>
              <a:t>a</a:t>
            </a:r>
            <a:r>
              <a:rPr lang="en-US" sz="2300"/>
              <a:t>iutare le persone in tutto il mondo trarranno beneficio dall'adozione della RSI.</a:t>
            </a:r>
            <a:endParaRPr sz="2300"/>
          </a:p>
          <a:p>
            <a:pPr indent="0" lvl="0" marL="0" rtl="0" algn="l">
              <a:lnSpc>
                <a:spcPct val="90000"/>
              </a:lnSpc>
              <a:spcBef>
                <a:spcPts val="0"/>
              </a:spcBef>
              <a:spcAft>
                <a:spcPts val="0"/>
              </a:spcAft>
              <a:buSzPts val="1800"/>
              <a:buNone/>
            </a:pPr>
            <a:r>
              <a:t/>
            </a:r>
            <a:endParaRPr/>
          </a:p>
        </p:txBody>
      </p:sp>
      <p:sp>
        <p:nvSpPr>
          <p:cNvPr id="246" name="Google Shape;246;g1c5d0cbacbd_0_2799"/>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47" name="Google Shape;247;g1c5d0cbacbd_0_2799"/>
          <p:cNvGrpSpPr/>
          <p:nvPr/>
        </p:nvGrpSpPr>
        <p:grpSpPr>
          <a:xfrm>
            <a:off x="441960" y="561256"/>
            <a:ext cx="1128381" cy="847206"/>
            <a:chOff x="7393391" y="1075612"/>
            <a:chExt cx="1128381" cy="847206"/>
          </a:xfrm>
        </p:grpSpPr>
        <p:sp>
          <p:nvSpPr>
            <p:cNvPr id="248" name="Google Shape;248;g1c5d0cbacbd_0_279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9" name="Google Shape;249;g1c5d0cbacbd_0_2799"/>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53" name="Shape 253"/>
        <p:cNvGrpSpPr/>
        <p:nvPr/>
      </p:nvGrpSpPr>
      <p:grpSpPr>
        <a:xfrm>
          <a:off x="0" y="0"/>
          <a:ext cx="0" cy="0"/>
          <a:chOff x="0" y="0"/>
          <a:chExt cx="0" cy="0"/>
        </a:xfrm>
      </p:grpSpPr>
      <p:sp>
        <p:nvSpPr>
          <p:cNvPr id="254" name="Google Shape;254;g1c5d0cbacbd_0_2808"/>
          <p:cNvSpPr/>
          <p:nvPr/>
        </p:nvSpPr>
        <p:spPr>
          <a:xfrm>
            <a:off x="3048" y="0"/>
            <a:ext cx="12189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5" name="Google Shape;255;g1c5d0cbacbd_0_2808"/>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823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g1c5d0cbacbd_0_2808"/>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7" name="Google Shape;257;g1c5d0cbacbd_0_2808"/>
          <p:cNvSpPr/>
          <p:nvPr>
            <p:ph type="title"/>
          </p:nvPr>
        </p:nvSpPr>
        <p:spPr>
          <a:xfrm>
            <a:off x="838199" y="365125"/>
            <a:ext cx="5529900" cy="1325700"/>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58" name="Google Shape;258;g1c5d0cbacbd_0_2808"/>
          <p:cNvSpPr txBox="1"/>
          <p:nvPr/>
        </p:nvSpPr>
        <p:spPr>
          <a:xfrm>
            <a:off x="6541478" y="3024256"/>
            <a:ext cx="5395500" cy="52710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i="0" lang="en-US" sz="2400" u="none" cap="none" strike="noStrike">
                <a:solidFill>
                  <a:schemeClr val="dk1"/>
                </a:solidFill>
                <a:latin typeface="Calibri"/>
                <a:ea typeface="Calibri"/>
                <a:cs typeface="Calibri"/>
                <a:sym typeface="Calibri"/>
              </a:rPr>
              <a:t>Grazie!!!</a:t>
            </a:r>
            <a:endParaRPr b="1" i="0" sz="24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59" name="Google Shape;259;g1c5d0cbacbd_0_2808"/>
          <p:cNvPicPr preferRelativeResize="0"/>
          <p:nvPr/>
        </p:nvPicPr>
        <p:blipFill rotWithShape="1">
          <a:blip r:embed="rId3">
            <a:alphaModFix/>
          </a:blip>
          <a:srcRect b="0" l="0" r="0" t="0"/>
          <a:stretch/>
        </p:blipFill>
        <p:spPr>
          <a:xfrm>
            <a:off x="8883683" y="5836096"/>
            <a:ext cx="2795946" cy="761895"/>
          </a:xfrm>
          <a:prstGeom prst="rect">
            <a:avLst/>
          </a:prstGeom>
          <a:noFill/>
          <a:ln>
            <a:noFill/>
          </a:ln>
        </p:spPr>
      </p:pic>
      <p:pic>
        <p:nvPicPr>
          <p:cNvPr descr="Logotipo&#10;&#10;Descripción generada automáticamente" id="260" name="Google Shape;260;g1c5d0cbacbd_0_2808"/>
          <p:cNvPicPr preferRelativeResize="0"/>
          <p:nvPr>
            <p:ph idx="1" type="body"/>
          </p:nvPr>
        </p:nvPicPr>
        <p:blipFill rotWithShape="1">
          <a:blip r:embed="rId4">
            <a:alphaModFix/>
          </a:blip>
          <a:srcRect b="0" l="0" r="0" t="0"/>
          <a:stretch/>
        </p:blipFill>
        <p:spPr>
          <a:xfrm>
            <a:off x="5429840" y="5889279"/>
            <a:ext cx="1663200" cy="655500"/>
          </a:xfrm>
          <a:prstGeom prst="rect">
            <a:avLst/>
          </a:prstGeom>
          <a:noFill/>
          <a:ln>
            <a:noFill/>
          </a:ln>
        </p:spPr>
      </p:pic>
      <p:sp>
        <p:nvSpPr>
          <p:cNvPr id="261" name="Google Shape;261;g1c5d0cbacbd_0_2808"/>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62" name="Google Shape;262;g1c5d0cbacbd_0_2808"/>
          <p:cNvSpPr/>
          <p:nvPr/>
        </p:nvSpPr>
        <p:spPr>
          <a:xfrm rot="2164672">
            <a:off x="9564044" y="-232378"/>
            <a:ext cx="3728576" cy="260316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g1c5d0cbacbd_0_2665"/>
          <p:cNvSpPr/>
          <p:nvPr/>
        </p:nvSpPr>
        <p:spPr>
          <a:xfrm>
            <a:off x="0" y="0"/>
            <a:ext cx="2013600"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98" name="Google Shape;98;g1c5d0cbacbd_0_2665"/>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r>
              <a:rPr b="1" lang="en-US" sz="3200">
                <a:solidFill>
                  <a:schemeClr val="lt1"/>
                </a:solidFill>
              </a:rPr>
              <a:t>Indice</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99" name="Google Shape;99;g1c5d0cbacbd_0_2665"/>
          <p:cNvPicPr preferRelativeResize="0"/>
          <p:nvPr>
            <p:ph idx="1" type="body"/>
          </p:nvPr>
        </p:nvPicPr>
        <p:blipFill rotWithShape="1">
          <a:blip r:embed="rId3">
            <a:alphaModFix/>
          </a:blip>
          <a:srcRect b="0" l="0" r="0" t="0"/>
          <a:stretch/>
        </p:blipFill>
        <p:spPr>
          <a:xfrm>
            <a:off x="2450920" y="5992047"/>
            <a:ext cx="1587600" cy="532800"/>
          </a:xfrm>
          <a:prstGeom prst="rect">
            <a:avLst/>
          </a:prstGeom>
          <a:noFill/>
          <a:ln>
            <a:noFill/>
          </a:ln>
        </p:spPr>
      </p:pic>
      <p:sp>
        <p:nvSpPr>
          <p:cNvPr id="100" name="Google Shape;100;g1c5d0cbacbd_0_2665"/>
          <p:cNvSpPr txBox="1"/>
          <p:nvPr/>
        </p:nvSpPr>
        <p:spPr>
          <a:xfrm>
            <a:off x="4038499" y="5149829"/>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01" name="Google Shape;101;g1c5d0cbacbd_0_2665"/>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02" name="Google Shape;102;g1c5d0cbacbd_0_2665"/>
          <p:cNvSpPr txBox="1"/>
          <p:nvPr/>
        </p:nvSpPr>
        <p:spPr>
          <a:xfrm>
            <a:off x="4038398" y="769664"/>
            <a:ext cx="7188300" cy="5633700"/>
          </a:xfrm>
          <a:prstGeom prst="rect">
            <a:avLst/>
          </a:prstGeom>
          <a:noFill/>
          <a:ln>
            <a:noFill/>
          </a:ln>
        </p:spPr>
        <p:txBody>
          <a:bodyPr anchorCtr="0" anchor="t" bIns="45700" lIns="91425" spcFirstLastPara="1" rIns="91425" wrap="square" tIns="45700">
            <a:spAutoFit/>
          </a:bodyPr>
          <a:lstStyle/>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Introduzione</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rgbClr val="222222"/>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Che cos'è la responsabilità sociale d'impresa (RSI)?</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rgbClr val="222222"/>
              </a:buClr>
              <a:buSzPts val="2200"/>
              <a:buFont typeface="Calibri"/>
              <a:buNone/>
            </a:pPr>
            <a:r>
              <a:t/>
            </a:r>
            <a:endParaRPr b="0" i="0" sz="1800" u="none" cap="none" strike="noStrike">
              <a:solidFill>
                <a:srgbClr val="222222"/>
              </a:solidFill>
              <a:latin typeface="Calibri"/>
              <a:ea typeface="Calibri"/>
              <a:cs typeface="Calibri"/>
              <a:sym typeface="Calibri"/>
            </a:endParaRPr>
          </a:p>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Perché la </a:t>
            </a:r>
            <a:r>
              <a:rPr lang="en-US" sz="1800">
                <a:solidFill>
                  <a:srgbClr val="222222"/>
                </a:solidFill>
                <a:latin typeface="Calibri"/>
                <a:ea typeface="Calibri"/>
                <a:cs typeface="Calibri"/>
                <a:sym typeface="Calibri"/>
              </a:rPr>
              <a:t>RSI</a:t>
            </a:r>
            <a:r>
              <a:rPr b="0" i="0" lang="en-US" sz="1800" u="none" cap="none" strike="noStrike">
                <a:solidFill>
                  <a:srgbClr val="222222"/>
                </a:solidFill>
                <a:latin typeface="Calibri"/>
                <a:ea typeface="Calibri"/>
                <a:cs typeface="Calibri"/>
                <a:sym typeface="Calibri"/>
              </a:rPr>
              <a:t> è fondamentale per le aziende?</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rgbClr val="222222"/>
              </a:buClr>
              <a:buSzPts val="2200"/>
              <a:buFont typeface="Calibri"/>
              <a:buNone/>
            </a:pPr>
            <a:r>
              <a:t/>
            </a:r>
            <a:endParaRPr b="0" i="0" sz="1800" u="none" cap="none" strike="noStrike">
              <a:solidFill>
                <a:srgbClr val="222222"/>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Qual è l'impatto della RSI?</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I vantaggi interni ed esterni dell'integrazione della RSI. </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Quali pratiche di gestione aiutano a promuovere la </a:t>
            </a:r>
            <a:r>
              <a:rPr lang="en-US" sz="1800">
                <a:solidFill>
                  <a:schemeClr val="dk1"/>
                </a:solidFill>
                <a:latin typeface="Calibri"/>
                <a:ea typeface="Calibri"/>
                <a:cs typeface="Calibri"/>
                <a:sym typeface="Calibri"/>
              </a:rPr>
              <a:t>RSI</a:t>
            </a:r>
            <a:r>
              <a:rPr b="0" i="0" lang="en-US" sz="1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Rafforzare il capitale organizzativo e la cultura del valore</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AutoNum type="arabicPeriod"/>
            </a:pPr>
            <a:r>
              <a:rPr b="0" i="0" lang="en-US" sz="1800" u="none" cap="none" strike="noStrike">
                <a:solidFill>
                  <a:schemeClr val="dk1"/>
                </a:solidFill>
                <a:latin typeface="Calibri"/>
                <a:ea typeface="Calibri"/>
                <a:cs typeface="Calibri"/>
                <a:sym typeface="Calibri"/>
              </a:rPr>
              <a:t>Una formazione manageriale responsabile aiuta a promuovere risultati redditizi.</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0"/>
              </a:spcBef>
              <a:spcAft>
                <a:spcPts val="0"/>
              </a:spcAft>
              <a:buClr>
                <a:schemeClr val="dk1"/>
              </a:buClr>
              <a:buSzPts val="2200"/>
              <a:buFont typeface="Calibri"/>
              <a:buNone/>
            </a:pPr>
            <a:r>
              <a:t/>
            </a:r>
            <a:endParaRPr b="0" i="0" sz="18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rgbClr val="222222"/>
              </a:buClr>
              <a:buSzPts val="2200"/>
              <a:buFont typeface="Calibri"/>
              <a:buAutoNum type="arabicPeriod"/>
            </a:pPr>
            <a:r>
              <a:rPr b="0" i="0" lang="en-US" sz="1800" u="none" cap="none" strike="noStrike">
                <a:solidFill>
                  <a:srgbClr val="222222"/>
                </a:solidFill>
                <a:latin typeface="Calibri"/>
                <a:ea typeface="Calibri"/>
                <a:cs typeface="Calibri"/>
                <a:sym typeface="Calibri"/>
              </a:rPr>
              <a:t>Conclusione</a:t>
            </a:r>
            <a:endParaRPr b="0" i="0" sz="1800" u="none" cap="none" strike="noStrike">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6" name="Shape 106"/>
        <p:cNvGrpSpPr/>
        <p:nvPr/>
      </p:nvGrpSpPr>
      <p:grpSpPr>
        <a:xfrm>
          <a:off x="0" y="0"/>
          <a:ext cx="0" cy="0"/>
          <a:chOff x="0" y="0"/>
          <a:chExt cx="0" cy="0"/>
        </a:xfrm>
      </p:grpSpPr>
      <p:sp>
        <p:nvSpPr>
          <p:cNvPr id="107" name="Google Shape;107;g1c5d0cbacbd_0_267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8" name="Google Shape;108;g1c5d0cbacbd_0_267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9" name="Google Shape;109;g1c5d0cbacbd_0_2674"/>
          <p:cNvSpPr/>
          <p:nvPr>
            <p:ph type="title"/>
          </p:nvPr>
        </p:nvSpPr>
        <p:spPr>
          <a:xfrm>
            <a:off x="351573" y="91450"/>
            <a:ext cx="12192000" cy="5760600"/>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371"/>
              <a:buFont typeface="Arial"/>
              <a:buNone/>
            </a:pPr>
            <a:r>
              <a:rPr b="1" lang="en-US" sz="3240">
                <a:solidFill>
                  <a:srgbClr val="2F5496"/>
                </a:solidFill>
              </a:rPr>
              <a:t>Introduzione</a:t>
            </a:r>
            <a:endParaRPr b="1" sz="3240">
              <a:solidFill>
                <a:srgbClr val="2F5496"/>
              </a:solidFill>
            </a:endParaRPr>
          </a:p>
          <a:p>
            <a:pPr indent="0" lvl="0" marL="0" rtl="0" algn="l">
              <a:lnSpc>
                <a:spcPct val="115000"/>
              </a:lnSpc>
              <a:spcBef>
                <a:spcPts val="0"/>
              </a:spcBef>
              <a:spcAft>
                <a:spcPts val="0"/>
              </a:spcAft>
              <a:buClr>
                <a:schemeClr val="dk1"/>
              </a:buClr>
              <a:buSzPts val="990"/>
              <a:buFont typeface="Arial"/>
              <a:buNone/>
            </a:pPr>
            <a:r>
              <a:t/>
            </a:r>
            <a:endParaRPr b="1" sz="2340">
              <a:solidFill>
                <a:srgbClr val="222222"/>
              </a:solidFill>
            </a:endParaRPr>
          </a:p>
          <a:p>
            <a:pPr indent="0" lvl="0" marL="0" rtl="0" algn="l">
              <a:lnSpc>
                <a:spcPct val="100000"/>
              </a:lnSpc>
              <a:spcBef>
                <a:spcPts val="0"/>
              </a:spcBef>
              <a:spcAft>
                <a:spcPts val="0"/>
              </a:spcAft>
              <a:buClr>
                <a:schemeClr val="dk1"/>
              </a:buClr>
              <a:buSzPts val="686"/>
              <a:buFont typeface="Arial"/>
              <a:buNone/>
            </a:pPr>
            <a:r>
              <a:rPr b="1" lang="en-US" sz="2020">
                <a:solidFill>
                  <a:srgbClr val="222222"/>
                </a:solidFill>
              </a:rPr>
              <a:t>Strategia RSI</a:t>
            </a:r>
            <a:endParaRPr b="1" sz="2020">
              <a:solidFill>
                <a:srgbClr val="222222"/>
              </a:solidFill>
            </a:endParaRPr>
          </a:p>
          <a:p>
            <a:pPr indent="0" lvl="0" marL="0" rtl="0" algn="just">
              <a:lnSpc>
                <a:spcPct val="100000"/>
              </a:lnSpc>
              <a:spcBef>
                <a:spcPts val="0"/>
              </a:spcBef>
              <a:spcAft>
                <a:spcPts val="0"/>
              </a:spcAft>
              <a:buClr>
                <a:schemeClr val="dk1"/>
              </a:buClr>
              <a:buSzPts val="891"/>
              <a:buFont typeface="Arial"/>
              <a:buNone/>
            </a:pPr>
            <a:r>
              <a:rPr lang="en-US" sz="2020">
                <a:solidFill>
                  <a:srgbClr val="222222"/>
                </a:solidFill>
              </a:rPr>
              <a:t>La strategia di responsabilità sociale d'impresa (RSI) è un'iniziativa in cui il settore imprenditoriale incorpora preoccupazioni sociali e ambientali. Pertanto, il settore imprenditoriale può svolgere un ruolo più responsabile nel mondo. Le aziende e i finanziatori utilizzano la strategia di RSI per progettare, implementare e analizzare le loro iniziative di responsabilità sociale d'impresa. Essa comprende aree di interesse specifiche, progettazione di programmi, approcci di promozione e comunicazione e procedure di valutazione.</a:t>
            </a:r>
            <a:endParaRPr b="1" sz="2506"/>
          </a:p>
        </p:txBody>
      </p:sp>
      <p:grpSp>
        <p:nvGrpSpPr>
          <p:cNvPr id="110" name="Google Shape;110;g1c5d0cbacbd_0_2674"/>
          <p:cNvGrpSpPr/>
          <p:nvPr/>
        </p:nvGrpSpPr>
        <p:grpSpPr>
          <a:xfrm>
            <a:off x="441960" y="561256"/>
            <a:ext cx="1128381" cy="847206"/>
            <a:chOff x="7393391" y="1075612"/>
            <a:chExt cx="1128381" cy="847206"/>
          </a:xfrm>
        </p:grpSpPr>
        <p:sp>
          <p:nvSpPr>
            <p:cNvPr id="111" name="Google Shape;111;g1c5d0cbacbd_0_267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2" name="Google Shape;112;g1c5d0cbacbd_0_2674"/>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3" name="Google Shape;113;g1c5d0cbacbd_0_2674"/>
          <p:cNvSpPr txBox="1"/>
          <p:nvPr/>
        </p:nvSpPr>
        <p:spPr>
          <a:xfrm>
            <a:off x="4980936" y="91452"/>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14" name="Google Shape;114;g1c5d0cbacbd_0_2674"/>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15" name="Google Shape;115;g1c5d0cbacbd_0_2674"/>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9" name="Shape 119"/>
        <p:cNvGrpSpPr/>
        <p:nvPr/>
      </p:nvGrpSpPr>
      <p:grpSpPr>
        <a:xfrm>
          <a:off x="0" y="0"/>
          <a:ext cx="0" cy="0"/>
          <a:chOff x="0" y="0"/>
          <a:chExt cx="0" cy="0"/>
        </a:xfrm>
      </p:grpSpPr>
      <p:sp>
        <p:nvSpPr>
          <p:cNvPr id="120" name="Google Shape;120;g1c5d0cbacbd_0_268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g1c5d0cbacbd_0_2686"/>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2" name="Google Shape;122;g1c5d0cbacbd_0_2686"/>
          <p:cNvSpPr/>
          <p:nvPr>
            <p:ph type="title"/>
          </p:nvPr>
        </p:nvSpPr>
        <p:spPr>
          <a:xfrm>
            <a:off x="82516" y="366955"/>
            <a:ext cx="11667600" cy="6393000"/>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485"/>
              <a:buFont typeface="Arial"/>
              <a:buNone/>
            </a:pPr>
            <a:r>
              <a:rPr b="1" lang="en-US" sz="3240">
                <a:solidFill>
                  <a:srgbClr val="2F5496"/>
                </a:solidFill>
              </a:rPr>
              <a:t>Che cos'è la responsabilità sociale d'impresa (RSI)?</a:t>
            </a:r>
            <a:endParaRPr b="1" sz="3240">
              <a:solidFill>
                <a:srgbClr val="2F5496"/>
              </a:solidFill>
            </a:endParaRPr>
          </a:p>
          <a:p>
            <a:pPr indent="0" lvl="0" marL="0" rtl="0" algn="l">
              <a:lnSpc>
                <a:spcPct val="115000"/>
              </a:lnSpc>
              <a:spcBef>
                <a:spcPts val="0"/>
              </a:spcBef>
              <a:spcAft>
                <a:spcPts val="0"/>
              </a:spcAft>
              <a:buClr>
                <a:schemeClr val="dk1"/>
              </a:buClr>
              <a:buSzPts val="990"/>
              <a:buFont typeface="Arial"/>
              <a:buNone/>
            </a:pPr>
            <a:r>
              <a:t/>
            </a:r>
            <a:endParaRPr b="1" sz="1620">
              <a:solidFill>
                <a:srgbClr val="222222"/>
              </a:solidFill>
            </a:endParaRPr>
          </a:p>
          <a:p>
            <a:pPr indent="0" lvl="0" marL="0" rtl="0" algn="l">
              <a:lnSpc>
                <a:spcPct val="100000"/>
              </a:lnSpc>
              <a:spcBef>
                <a:spcPts val="0"/>
              </a:spcBef>
              <a:spcAft>
                <a:spcPts val="0"/>
              </a:spcAft>
              <a:buClr>
                <a:schemeClr val="dk1"/>
              </a:buClr>
              <a:buSzPts val="990"/>
              <a:buNone/>
            </a:pPr>
            <a:r>
              <a:rPr lang="en-US" sz="2000">
                <a:solidFill>
                  <a:srgbClr val="222222"/>
                </a:solidFill>
              </a:rPr>
              <a:t>Il termine responsabilità sociale d'impresa (RSI) si riferisce alle pratiche e alle politiche intraprese dalle aziende per avere un'influenza positiva sul mondo. </a:t>
            </a:r>
            <a:br>
              <a:rPr lang="en-US" sz="2000">
                <a:solidFill>
                  <a:srgbClr val="222222"/>
                </a:solidFill>
              </a:rPr>
            </a:br>
            <a:br>
              <a:rPr lang="en-US" sz="2000">
                <a:solidFill>
                  <a:srgbClr val="222222"/>
                </a:solidFill>
              </a:rPr>
            </a:br>
            <a:r>
              <a:rPr lang="en-US" sz="2000">
                <a:solidFill>
                  <a:srgbClr val="222222"/>
                </a:solidFill>
              </a:rPr>
              <a:t>L'idea chiave della RSI è che le aziende perseguano altri obiettivi pro-sociali, oltre alla massimizzazione dei profitti. Esempi di obiettivi comuni di RSI sono la minimizzazione dell'inquinamento ambientale, la promozione del volontariato tra i dipendenti dell'azienda e le donazioni in beneficenza.</a:t>
            </a:r>
            <a:endParaRPr b="1" sz="1820">
              <a:solidFill>
                <a:srgbClr val="222222"/>
              </a:solidFill>
            </a:endParaRPr>
          </a:p>
        </p:txBody>
      </p:sp>
      <p:grpSp>
        <p:nvGrpSpPr>
          <p:cNvPr id="123" name="Google Shape;123;g1c5d0cbacbd_0_2686"/>
          <p:cNvGrpSpPr/>
          <p:nvPr/>
        </p:nvGrpSpPr>
        <p:grpSpPr>
          <a:xfrm>
            <a:off x="441960" y="561256"/>
            <a:ext cx="1128381" cy="847206"/>
            <a:chOff x="7393391" y="1075612"/>
            <a:chExt cx="1128381" cy="847206"/>
          </a:xfrm>
        </p:grpSpPr>
        <p:sp>
          <p:nvSpPr>
            <p:cNvPr id="124" name="Google Shape;124;g1c5d0cbacbd_0_268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5" name="Google Shape;125;g1c5d0cbacbd_0_268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6" name="Google Shape;126;g1c5d0cbacbd_0_2686"/>
          <p:cNvSpPr txBox="1"/>
          <p:nvPr/>
        </p:nvSpPr>
        <p:spPr>
          <a:xfrm>
            <a:off x="4945336" y="50672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7" name="Google Shape;127;g1c5d0cbacbd_0_2686"/>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28" name="Google Shape;128;g1c5d0cbacbd_0_2686"/>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1c5d0cbacbd_0_269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g1c5d0cbacbd_0_2698"/>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g1c5d0cbacbd_0_2698"/>
          <p:cNvSpPr/>
          <p:nvPr>
            <p:ph type="title"/>
          </p:nvPr>
        </p:nvSpPr>
        <p:spPr>
          <a:xfrm>
            <a:off x="230819" y="-348225"/>
            <a:ext cx="11421900" cy="6853200"/>
          </a:xfrm>
          <a:prstGeom prst="ellipse">
            <a:avLst/>
          </a:prstGeom>
          <a:noFill/>
          <a:ln>
            <a:noFill/>
          </a:ln>
        </p:spPr>
        <p:txBody>
          <a:bodyPr anchorCtr="0" anchor="ctr" bIns="45700" lIns="91425" spcFirstLastPara="1" rIns="91425" wrap="square" tIns="45700">
            <a:normAutofit/>
          </a:bodyPr>
          <a:lstStyle/>
          <a:p>
            <a:pPr indent="0" lvl="0" marL="0" rtl="0" algn="l">
              <a:lnSpc>
                <a:spcPct val="115000"/>
              </a:lnSpc>
              <a:spcBef>
                <a:spcPts val="0"/>
              </a:spcBef>
              <a:spcAft>
                <a:spcPts val="0"/>
              </a:spcAft>
              <a:buClr>
                <a:schemeClr val="dk1"/>
              </a:buClr>
              <a:buSzPts val="1650"/>
              <a:buNone/>
            </a:pPr>
            <a:r>
              <a:rPr b="1" lang="en-US" sz="3600">
                <a:solidFill>
                  <a:srgbClr val="2F5496"/>
                </a:solidFill>
                <a:latin typeface="Calibri"/>
                <a:ea typeface="Calibri"/>
                <a:cs typeface="Calibri"/>
                <a:sym typeface="Calibri"/>
              </a:rPr>
              <a:t>Perché la </a:t>
            </a:r>
            <a:r>
              <a:rPr b="1" lang="en-US" sz="3600">
                <a:solidFill>
                  <a:srgbClr val="2F5496"/>
                </a:solidFill>
              </a:rPr>
              <a:t>RSI </a:t>
            </a:r>
            <a:r>
              <a:rPr b="1" lang="en-US" sz="3600">
                <a:solidFill>
                  <a:srgbClr val="2F5496"/>
                </a:solidFill>
                <a:latin typeface="Calibri"/>
                <a:ea typeface="Calibri"/>
                <a:cs typeface="Calibri"/>
                <a:sym typeface="Calibri"/>
              </a:rPr>
              <a:t>è fondamentale per le aziende?</a:t>
            </a:r>
            <a:endParaRPr b="1" sz="3600">
              <a:solidFill>
                <a:srgbClr val="2F5496"/>
              </a:solidFill>
            </a:endParaRPr>
          </a:p>
          <a:p>
            <a:pPr indent="0" lvl="0" marL="0" rtl="0" algn="l">
              <a:lnSpc>
                <a:spcPct val="115000"/>
              </a:lnSpc>
              <a:spcBef>
                <a:spcPts val="0"/>
              </a:spcBef>
              <a:spcAft>
                <a:spcPts val="0"/>
              </a:spcAft>
              <a:buClr>
                <a:schemeClr val="dk1"/>
              </a:buClr>
              <a:buSzPts val="1100"/>
              <a:buNone/>
            </a:pPr>
            <a:r>
              <a:rPr lang="en-US" sz="2000">
                <a:solidFill>
                  <a:srgbClr val="222222"/>
                </a:solidFill>
                <a:latin typeface="Calibri"/>
                <a:ea typeface="Calibri"/>
                <a:cs typeface="Calibri"/>
                <a:sym typeface="Calibri"/>
              </a:rPr>
              <a:t>Molte aziende considerano la RSI come parte integrante dell'immagine del proprio marchio. Le aziende ritengono che i clienti saranno più propensi a fare affari con i marchi che percepiscono come più etici. </a:t>
            </a:r>
            <a:br>
              <a:rPr lang="en-US" sz="2000">
                <a:solidFill>
                  <a:srgbClr val="222222"/>
                </a:solidFill>
                <a:latin typeface="Calibri"/>
                <a:ea typeface="Calibri"/>
                <a:cs typeface="Calibri"/>
                <a:sym typeface="Calibri"/>
              </a:rPr>
            </a:br>
            <a:br>
              <a:rPr lang="en-US" sz="2000">
                <a:solidFill>
                  <a:srgbClr val="222222"/>
                </a:solidFill>
                <a:latin typeface="Calibri"/>
                <a:ea typeface="Calibri"/>
                <a:cs typeface="Calibri"/>
                <a:sym typeface="Calibri"/>
              </a:rPr>
            </a:br>
            <a:r>
              <a:rPr lang="en-US" sz="2000">
                <a:solidFill>
                  <a:srgbClr val="222222"/>
                </a:solidFill>
                <a:latin typeface="Calibri"/>
                <a:ea typeface="Calibri"/>
                <a:cs typeface="Calibri"/>
                <a:sym typeface="Calibri"/>
              </a:rPr>
              <a:t>In questo senso, le attività di RSI possono essere una componente importante delle relazioni pubbliche di un'azienda. Allo stesso tempo, alcuni fondatori di aziende sono motivati a impegnarsi nella RSI anche dalle loro convinzioni personali.</a:t>
            </a:r>
            <a:endParaRPr b="1" sz="1800">
              <a:solidFill>
                <a:srgbClr val="222222"/>
              </a:solidFill>
            </a:endParaRPr>
          </a:p>
        </p:txBody>
      </p:sp>
      <p:grpSp>
        <p:nvGrpSpPr>
          <p:cNvPr id="136" name="Google Shape;136;g1c5d0cbacbd_0_2698"/>
          <p:cNvGrpSpPr/>
          <p:nvPr/>
        </p:nvGrpSpPr>
        <p:grpSpPr>
          <a:xfrm>
            <a:off x="441960" y="561256"/>
            <a:ext cx="1128381" cy="847206"/>
            <a:chOff x="7393391" y="1075612"/>
            <a:chExt cx="1128381" cy="847206"/>
          </a:xfrm>
        </p:grpSpPr>
        <p:sp>
          <p:nvSpPr>
            <p:cNvPr id="137" name="Google Shape;137;g1c5d0cbacbd_0_269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8" name="Google Shape;138;g1c5d0cbacbd_0_2698"/>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9" name="Google Shape;139;g1c5d0cbacbd_0_2698"/>
          <p:cNvSpPr txBox="1"/>
          <p:nvPr/>
        </p:nvSpPr>
        <p:spPr>
          <a:xfrm>
            <a:off x="4945336" y="50672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40" name="Google Shape;140;g1c5d0cbacbd_0_2698"/>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41" name="Google Shape;141;g1c5d0cbacbd_0_2698"/>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5" name="Shape 145"/>
        <p:cNvGrpSpPr/>
        <p:nvPr/>
      </p:nvGrpSpPr>
      <p:grpSpPr>
        <a:xfrm>
          <a:off x="0" y="0"/>
          <a:ext cx="0" cy="0"/>
          <a:chOff x="0" y="0"/>
          <a:chExt cx="0" cy="0"/>
        </a:xfrm>
      </p:grpSpPr>
      <p:sp>
        <p:nvSpPr>
          <p:cNvPr id="146" name="Google Shape;146;g1c5d0cbacbd_0_271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g1c5d0cbacbd_0_2710"/>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g1c5d0cbacbd_0_2710"/>
          <p:cNvSpPr/>
          <p:nvPr>
            <p:ph type="title"/>
          </p:nvPr>
        </p:nvSpPr>
        <p:spPr>
          <a:xfrm>
            <a:off x="642585" y="561256"/>
            <a:ext cx="10379700" cy="5775900"/>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523"/>
              <a:buFont typeface="Arial"/>
              <a:buNone/>
            </a:pPr>
            <a:r>
              <a:rPr b="1" lang="en-US" sz="3600">
                <a:solidFill>
                  <a:srgbClr val="2F5496"/>
                </a:solidFill>
              </a:rPr>
              <a:t>Qual è l'impatto della RSI?</a:t>
            </a:r>
            <a:endParaRPr b="1" sz="3600">
              <a:solidFill>
                <a:srgbClr val="2F5496"/>
              </a:solidFill>
            </a:endParaRPr>
          </a:p>
          <a:p>
            <a:pPr indent="0" lvl="0" marL="0" rtl="0" algn="l">
              <a:lnSpc>
                <a:spcPct val="100000"/>
              </a:lnSpc>
              <a:spcBef>
                <a:spcPts val="0"/>
              </a:spcBef>
              <a:spcAft>
                <a:spcPts val="0"/>
              </a:spcAft>
              <a:buClr>
                <a:schemeClr val="dk1"/>
              </a:buClr>
              <a:buSzPts val="990"/>
              <a:buFont typeface="Arial"/>
              <a:buNone/>
            </a:pPr>
            <a:br>
              <a:rPr lang="en-US" sz="1800"/>
            </a:br>
            <a:r>
              <a:rPr lang="en-US" sz="2000"/>
              <a:t>Il movimento verso la RSI ha avuto un impatto in diversi ambiti. Per</a:t>
            </a:r>
            <a:endParaRPr sz="2000"/>
          </a:p>
          <a:p>
            <a:pPr indent="0" lvl="0" marL="0" rtl="0" algn="l">
              <a:lnSpc>
                <a:spcPct val="100000"/>
              </a:lnSpc>
              <a:spcBef>
                <a:spcPts val="0"/>
              </a:spcBef>
              <a:spcAft>
                <a:spcPts val="0"/>
              </a:spcAft>
              <a:buClr>
                <a:schemeClr val="dk1"/>
              </a:buClr>
              <a:buSzPts val="990"/>
              <a:buFont typeface="Arial"/>
              <a:buNone/>
            </a:pPr>
            <a:r>
              <a:rPr lang="en-US" sz="2000"/>
              <a:t>ad esempio, molte aziende hanno adottato misure per migliorare l'ambiente</a:t>
            </a:r>
            <a:endParaRPr sz="2000"/>
          </a:p>
          <a:p>
            <a:pPr indent="0" lvl="0" marL="0" rtl="0" algn="l">
              <a:lnSpc>
                <a:spcPct val="100000"/>
              </a:lnSpc>
              <a:spcBef>
                <a:spcPts val="0"/>
              </a:spcBef>
              <a:spcAft>
                <a:spcPts val="0"/>
              </a:spcAft>
              <a:buSzPts val="990"/>
              <a:buNone/>
            </a:pPr>
            <a:r>
              <a:rPr lang="en-US" sz="2000"/>
              <a:t>sostenibilità delle loro attività, installando fonti di energia rinnovabile o acquistando compensazioni di carbonio. Nella gestione delle catene di fornitura, sono stati compiuti sforzi anche per eliminare il ricorso a pratiche di lavoro non etiche, come il lavoro minorile e la schiavitù.</a:t>
            </a:r>
            <a:endParaRPr sz="1820"/>
          </a:p>
        </p:txBody>
      </p:sp>
      <p:grpSp>
        <p:nvGrpSpPr>
          <p:cNvPr id="149" name="Google Shape;149;g1c5d0cbacbd_0_2710"/>
          <p:cNvGrpSpPr/>
          <p:nvPr/>
        </p:nvGrpSpPr>
        <p:grpSpPr>
          <a:xfrm>
            <a:off x="441960" y="561256"/>
            <a:ext cx="1128381" cy="847206"/>
            <a:chOff x="7393391" y="1075612"/>
            <a:chExt cx="1128381" cy="847206"/>
          </a:xfrm>
        </p:grpSpPr>
        <p:sp>
          <p:nvSpPr>
            <p:cNvPr id="150" name="Google Shape;150;g1c5d0cbacbd_0_271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1" name="Google Shape;151;g1c5d0cbacbd_0_271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52" name="Google Shape;152;g1c5d0cbacbd_0_2710"/>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1c5d0cbacbd_0_272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g1c5d0cbacbd_0_2720"/>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g1c5d0cbacbd_0_2720"/>
          <p:cNvSpPr/>
          <p:nvPr>
            <p:ph type="title"/>
          </p:nvPr>
        </p:nvSpPr>
        <p:spPr>
          <a:xfrm>
            <a:off x="642585" y="561256"/>
            <a:ext cx="10379700" cy="5775900"/>
          </a:xfrm>
          <a:prstGeom prst="ellipse">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990"/>
              <a:buFont typeface="Arial"/>
              <a:buNone/>
            </a:pPr>
            <a:r>
              <a:t/>
            </a:r>
            <a:endParaRPr sz="2100"/>
          </a:p>
          <a:p>
            <a:pPr indent="0" lvl="0" marL="0" rtl="0" algn="l">
              <a:lnSpc>
                <a:spcPct val="100000"/>
              </a:lnSpc>
              <a:spcBef>
                <a:spcPts val="0"/>
              </a:spcBef>
              <a:spcAft>
                <a:spcPts val="0"/>
              </a:spcAft>
              <a:buClr>
                <a:schemeClr val="dk1"/>
              </a:buClr>
              <a:buSzPts val="990"/>
              <a:buFont typeface="Arial"/>
              <a:buNone/>
            </a:pPr>
            <a:r>
              <a:rPr lang="en-US" sz="2100"/>
              <a:t>Sebbene i programmi di RSI siano stati generalmente più diffusi tra le grandi imprese, le piccole imprese partecipano alla RSI anche attraverso piccoli</a:t>
            </a:r>
            <a:endParaRPr sz="2100"/>
          </a:p>
          <a:p>
            <a:pPr indent="0" lvl="0" marL="0" rtl="0" algn="l">
              <a:lnSpc>
                <a:spcPct val="100000"/>
              </a:lnSpc>
              <a:spcBef>
                <a:spcPts val="0"/>
              </a:spcBef>
              <a:spcAft>
                <a:spcPts val="0"/>
              </a:spcAft>
              <a:buClr>
                <a:schemeClr val="dk1"/>
              </a:buClr>
              <a:buSzPts val="990"/>
              <a:buFont typeface="Arial"/>
              <a:buNone/>
            </a:pPr>
            <a:r>
              <a:rPr lang="en-US" sz="2100"/>
              <a:t>programmi, come la donazione a enti di beneficenza locali e la sponsorizzazione di eventi locali.</a:t>
            </a:r>
            <a:endParaRPr sz="2100"/>
          </a:p>
          <a:p>
            <a:pPr indent="0" lvl="0" marL="0" rtl="0" algn="l">
              <a:lnSpc>
                <a:spcPct val="115000"/>
              </a:lnSpc>
              <a:spcBef>
                <a:spcPts val="0"/>
              </a:spcBef>
              <a:spcAft>
                <a:spcPts val="0"/>
              </a:spcAft>
              <a:buSzPts val="990"/>
              <a:buNone/>
            </a:pPr>
            <a:r>
              <a:t/>
            </a:r>
            <a:endParaRPr b="1" sz="2100"/>
          </a:p>
          <a:p>
            <a:pPr indent="0" lvl="0" marL="0" rtl="0" algn="l">
              <a:lnSpc>
                <a:spcPct val="115000"/>
              </a:lnSpc>
              <a:spcBef>
                <a:spcPts val="0"/>
              </a:spcBef>
              <a:spcAft>
                <a:spcPts val="0"/>
              </a:spcAft>
              <a:buClr>
                <a:schemeClr val="dk1"/>
              </a:buClr>
              <a:buSzPts val="990"/>
              <a:buFont typeface="Arial"/>
              <a:buNone/>
            </a:pPr>
            <a:r>
              <a:rPr b="1" lang="en-US" sz="2100"/>
              <a:t>La RSI fa parte della più ampia responsabilità di un'organizzazione nei confronti della società in cui opera.</a:t>
            </a:r>
            <a:endParaRPr sz="1758"/>
          </a:p>
        </p:txBody>
      </p:sp>
      <p:grpSp>
        <p:nvGrpSpPr>
          <p:cNvPr id="160" name="Google Shape;160;g1c5d0cbacbd_0_2720"/>
          <p:cNvGrpSpPr/>
          <p:nvPr/>
        </p:nvGrpSpPr>
        <p:grpSpPr>
          <a:xfrm>
            <a:off x="441960" y="561256"/>
            <a:ext cx="1128381" cy="847206"/>
            <a:chOff x="7393391" y="1075612"/>
            <a:chExt cx="1128381" cy="847206"/>
          </a:xfrm>
        </p:grpSpPr>
        <p:sp>
          <p:nvSpPr>
            <p:cNvPr id="161" name="Google Shape;161;g1c5d0cbacbd_0_272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2" name="Google Shape;162;g1c5d0cbacbd_0_272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63" name="Google Shape;163;g1c5d0cbacbd_0_2720"/>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7" name="Shape 167"/>
        <p:cNvGrpSpPr/>
        <p:nvPr/>
      </p:nvGrpSpPr>
      <p:grpSpPr>
        <a:xfrm>
          <a:off x="0" y="0"/>
          <a:ext cx="0" cy="0"/>
          <a:chOff x="0" y="0"/>
          <a:chExt cx="0" cy="0"/>
        </a:xfrm>
      </p:grpSpPr>
      <p:sp>
        <p:nvSpPr>
          <p:cNvPr id="168" name="Google Shape;168;g1c5d0cbacbd_0_273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g1c5d0cbacbd_0_2730"/>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294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g1c5d0cbacbd_0_2730"/>
          <p:cNvSpPr/>
          <p:nvPr>
            <p:ph type="title"/>
          </p:nvPr>
        </p:nvSpPr>
        <p:spPr>
          <a:xfrm>
            <a:off x="268981" y="-489368"/>
            <a:ext cx="10521900" cy="5969100"/>
          </a:xfrm>
          <a:prstGeom prst="ellipse">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1800"/>
              <a:t>La RSI occupa da tempo un posto di rilievo nella letteratura manageriale: Nel 1999, Carroll ha coniato la "Piramide della responsabilità sociale d'impresa". Questa piramide delinea le priorità organizzative e vede quattro distinti gruppi di responsabilità che contribuiscono a caratterizzare le imprese e la loro responsabilità nella società di cui fanno parte. Come mostrato nell'immagine sottostante (Carroll, 2016),</a:t>
            </a:r>
            <a:endParaRPr sz="1800"/>
          </a:p>
          <a:p>
            <a:pPr indent="0" lvl="0" marL="0" rtl="0" algn="l">
              <a:lnSpc>
                <a:spcPct val="100000"/>
              </a:lnSpc>
              <a:spcBef>
                <a:spcPts val="0"/>
              </a:spcBef>
              <a:spcAft>
                <a:spcPts val="0"/>
              </a:spcAft>
              <a:buClr>
                <a:schemeClr val="dk1"/>
              </a:buClr>
              <a:buSzPts val="1100"/>
              <a:buFont typeface="Arial"/>
              <a:buNone/>
            </a:pPr>
            <a:r>
              <a:rPr lang="en-US" sz="1800"/>
              <a:t>Queste priorità sono economiche, legali, etiche e filantropiche.</a:t>
            </a:r>
            <a:endParaRPr sz="1800"/>
          </a:p>
          <a:p>
            <a:pPr indent="0" lvl="0" marL="0" rtl="0" algn="l">
              <a:lnSpc>
                <a:spcPct val="90000"/>
              </a:lnSpc>
              <a:spcBef>
                <a:spcPts val="0"/>
              </a:spcBef>
              <a:spcAft>
                <a:spcPts val="0"/>
              </a:spcAft>
              <a:buClr>
                <a:schemeClr val="dk1"/>
              </a:buClr>
              <a:buSzPts val="1863"/>
              <a:buFont typeface="Calibri"/>
              <a:buNone/>
            </a:pPr>
            <a:r>
              <a:t/>
            </a:r>
            <a:endParaRPr b="1" sz="2000"/>
          </a:p>
        </p:txBody>
      </p:sp>
      <p:grpSp>
        <p:nvGrpSpPr>
          <p:cNvPr id="171" name="Google Shape;171;g1c5d0cbacbd_0_2730"/>
          <p:cNvGrpSpPr/>
          <p:nvPr/>
        </p:nvGrpSpPr>
        <p:grpSpPr>
          <a:xfrm>
            <a:off x="441960" y="561256"/>
            <a:ext cx="1128381" cy="847206"/>
            <a:chOff x="7393391" y="1075612"/>
            <a:chExt cx="1128381" cy="847206"/>
          </a:xfrm>
        </p:grpSpPr>
        <p:sp>
          <p:nvSpPr>
            <p:cNvPr id="172" name="Google Shape;172;g1c5d0cbacbd_0_273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3" name="Google Shape;173;g1c5d0cbacbd_0_273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74" name="Google Shape;174;g1c5d0cbacbd_0_2730"/>
          <p:cNvSpPr txBox="1"/>
          <p:nvPr/>
        </p:nvSpPr>
        <p:spPr>
          <a:xfrm>
            <a:off x="4917461" y="22147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75" name="Google Shape;175;g1c5d0cbacbd_0_2730"/>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76" name="Google Shape;176;g1c5d0cbacbd_0_2730"/>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id="177" name="Google Shape;177;g1c5d0cbacbd_0_2730"/>
          <p:cNvPicPr preferRelativeResize="0"/>
          <p:nvPr/>
        </p:nvPicPr>
        <p:blipFill rotWithShape="1">
          <a:blip r:embed="rId4">
            <a:alphaModFix/>
          </a:blip>
          <a:srcRect b="0" l="0" r="0" t="0"/>
          <a:stretch/>
        </p:blipFill>
        <p:spPr>
          <a:xfrm>
            <a:off x="1415738" y="2155375"/>
            <a:ext cx="8228374" cy="46284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1c5d0cbacbd_0_2743"/>
          <p:cNvSpPr txBox="1"/>
          <p:nvPr>
            <p:ph idx="1" type="body"/>
          </p:nvPr>
        </p:nvSpPr>
        <p:spPr>
          <a:xfrm>
            <a:off x="1570350" y="1111800"/>
            <a:ext cx="9510600" cy="4351200"/>
          </a:xfrm>
          <a:prstGeom prst="rect">
            <a:avLst/>
          </a:prstGeom>
          <a:noFill/>
          <a:ln>
            <a:noFill/>
          </a:ln>
        </p:spPr>
        <p:txBody>
          <a:bodyPr anchorCtr="0" anchor="t" bIns="45700" lIns="91425" spcFirstLastPara="1" rIns="91425" wrap="square" tIns="45700">
            <a:noAutofit/>
          </a:bodyPr>
          <a:lstStyle/>
          <a:p>
            <a:pPr indent="0" lvl="0" marL="88900" rtl="0" algn="l">
              <a:lnSpc>
                <a:spcPct val="100000"/>
              </a:lnSpc>
              <a:spcBef>
                <a:spcPts val="0"/>
              </a:spcBef>
              <a:spcAft>
                <a:spcPts val="0"/>
              </a:spcAft>
              <a:buClr>
                <a:schemeClr val="dk1"/>
              </a:buClr>
              <a:buSzPts val="2200"/>
              <a:buNone/>
            </a:pPr>
            <a:r>
              <a:t/>
            </a:r>
            <a:endParaRPr b="1" sz="2000">
              <a:solidFill>
                <a:schemeClr val="dk1"/>
              </a:solidFill>
              <a:latin typeface="Calibri"/>
              <a:ea typeface="Calibri"/>
              <a:cs typeface="Calibri"/>
              <a:sym typeface="Calibri"/>
            </a:endParaRPr>
          </a:p>
          <a:p>
            <a:pPr indent="0" lvl="0" marL="88900" rtl="0" algn="l">
              <a:lnSpc>
                <a:spcPct val="100000"/>
              </a:lnSpc>
              <a:spcBef>
                <a:spcPts val="0"/>
              </a:spcBef>
              <a:spcAft>
                <a:spcPts val="0"/>
              </a:spcAft>
              <a:buClr>
                <a:schemeClr val="dk1"/>
              </a:buClr>
              <a:buSzPts val="2200"/>
              <a:buNone/>
            </a:pPr>
            <a:r>
              <a:rPr b="1" lang="en-US" sz="3600">
                <a:solidFill>
                  <a:srgbClr val="2F5496"/>
                </a:solidFill>
                <a:latin typeface="Calibri"/>
                <a:ea typeface="Calibri"/>
                <a:cs typeface="Calibri"/>
                <a:sym typeface="Calibri"/>
              </a:rPr>
              <a:t>I vantaggi interni ed esterni dell'integrazione della RSI. </a:t>
            </a:r>
            <a:endParaRPr/>
          </a:p>
          <a:p>
            <a:pPr indent="0" lvl="0" marL="0" rtl="0" algn="l">
              <a:lnSpc>
                <a:spcPct val="115000"/>
              </a:lnSpc>
              <a:spcBef>
                <a:spcPts val="0"/>
              </a:spcBef>
              <a:spcAft>
                <a:spcPts val="0"/>
              </a:spcAft>
              <a:buClr>
                <a:schemeClr val="dk1"/>
              </a:buClr>
              <a:buSzPts val="1100"/>
              <a:buFont typeface="Arial"/>
              <a:buNone/>
            </a:pPr>
            <a:r>
              <a:t/>
            </a:r>
            <a:endParaRPr b="1" sz="2000"/>
          </a:p>
          <a:p>
            <a:pPr indent="0" lvl="0" marL="0" rtl="0" algn="l">
              <a:lnSpc>
                <a:spcPct val="100000"/>
              </a:lnSpc>
              <a:spcBef>
                <a:spcPts val="0"/>
              </a:spcBef>
              <a:spcAft>
                <a:spcPts val="0"/>
              </a:spcAft>
              <a:buClr>
                <a:schemeClr val="dk1"/>
              </a:buClr>
              <a:buSzPts val="1100"/>
              <a:buNone/>
            </a:pPr>
            <a:r>
              <a:rPr lang="en-US" sz="1800"/>
              <a:t>Gli studi empirici sulla RSI dimostrano che il riconoscimento del vertice della piramide di Carroll e la sua integrazione in una strategia più ampia comportano effettivamente dei vantaggi. Inoltre, le aziende registrano un minor turnover dei dipendenti, una maggiore reputazione e una maggiore soddisfazione dei clienti. </a:t>
            </a:r>
            <a:endParaRPr sz="1800"/>
          </a:p>
          <a:p>
            <a:pPr indent="0" lvl="0" marL="0" rtl="0" algn="l">
              <a:lnSpc>
                <a:spcPct val="100000"/>
              </a:lnSpc>
              <a:spcBef>
                <a:spcPts val="0"/>
              </a:spcBef>
              <a:spcAft>
                <a:spcPts val="0"/>
              </a:spcAft>
              <a:buClr>
                <a:schemeClr val="dk1"/>
              </a:buClr>
              <a:buSzPts val="1100"/>
              <a:buNone/>
            </a:pPr>
            <a:r>
              <a:t/>
            </a:r>
            <a:endParaRPr sz="1800"/>
          </a:p>
          <a:p>
            <a:pPr indent="0" lvl="0" marL="0" rtl="0" algn="l">
              <a:lnSpc>
                <a:spcPct val="100000"/>
              </a:lnSpc>
              <a:spcBef>
                <a:spcPts val="0"/>
              </a:spcBef>
              <a:spcAft>
                <a:spcPts val="0"/>
              </a:spcAft>
              <a:buClr>
                <a:schemeClr val="dk1"/>
              </a:buClr>
              <a:buSzPts val="1100"/>
              <a:buNone/>
            </a:pPr>
            <a:r>
              <a:rPr lang="en-US" sz="1800"/>
              <a:t>La RSI porta anche a una maggiore performance finanziaria. Aiuta le imprese ad attrarre dipendenti di qualità superiore e a operare con maggiore efficienza e costi inferiori. Inoltre, la RSI può motivare i dipendenti, portare fiducia, morale e impegno. Pertanto, la RSI è stata riassunta come un vantaggio competitivo per le imprese. </a:t>
            </a:r>
            <a:endParaRPr sz="1800"/>
          </a:p>
          <a:p>
            <a:pPr indent="0" lvl="0" marL="0" rtl="0" algn="l">
              <a:lnSpc>
                <a:spcPct val="100000"/>
              </a:lnSpc>
              <a:spcBef>
                <a:spcPts val="0"/>
              </a:spcBef>
              <a:spcAft>
                <a:spcPts val="0"/>
              </a:spcAft>
              <a:buSzPts val="688"/>
              <a:buNone/>
            </a:pPr>
            <a:r>
              <a:t/>
            </a:r>
            <a:endParaRPr b="1" sz="2000"/>
          </a:p>
          <a:p>
            <a:pPr indent="0" lvl="0" marL="0" rtl="0" algn="l">
              <a:lnSpc>
                <a:spcPct val="100000"/>
              </a:lnSpc>
              <a:spcBef>
                <a:spcPts val="0"/>
              </a:spcBef>
              <a:spcAft>
                <a:spcPts val="0"/>
              </a:spcAft>
              <a:buSzPts val="688"/>
              <a:buNone/>
            </a:pPr>
            <a:r>
              <a:t/>
            </a:r>
            <a:endParaRPr b="1" sz="1800"/>
          </a:p>
          <a:p>
            <a:pPr indent="0" lvl="0" marL="0" rtl="0" algn="l">
              <a:lnSpc>
                <a:spcPct val="95000"/>
              </a:lnSpc>
              <a:spcBef>
                <a:spcPts val="0"/>
              </a:spcBef>
              <a:spcAft>
                <a:spcPts val="0"/>
              </a:spcAft>
              <a:buClr>
                <a:schemeClr val="dk1"/>
              </a:buClr>
              <a:buSzPts val="688"/>
              <a:buFont typeface="Arial"/>
              <a:buNone/>
            </a:pPr>
            <a:r>
              <a:t/>
            </a:r>
            <a:endParaRPr sz="1800"/>
          </a:p>
        </p:txBody>
      </p:sp>
      <p:sp>
        <p:nvSpPr>
          <p:cNvPr id="183" name="Google Shape;183;g1c5d0cbacbd_0_274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84" name="Google Shape;184;g1c5d0cbacbd_0_2743"/>
          <p:cNvGrpSpPr/>
          <p:nvPr/>
        </p:nvGrpSpPr>
        <p:grpSpPr>
          <a:xfrm>
            <a:off x="441960" y="561256"/>
            <a:ext cx="1128381" cy="847206"/>
            <a:chOff x="7393391" y="1075612"/>
            <a:chExt cx="1128381" cy="847206"/>
          </a:xfrm>
        </p:grpSpPr>
        <p:sp>
          <p:nvSpPr>
            <p:cNvPr id="185" name="Google Shape;185;g1c5d0cbacbd_0_274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6" name="Google Shape;186;g1c5d0cbacbd_0_2743"/>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