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sldIdLst>
    <p:sldId id="256" r:id="rId3"/>
    <p:sldId id="257" r:id="rId4"/>
    <p:sldId id="258" r:id="rId5"/>
    <p:sldId id="259" r:id="rId6"/>
    <p:sldId id="260" r:id="rId7"/>
    <p:sldId id="261" r:id="rId8"/>
    <p:sldId id="262" r:id="rId9"/>
    <p:sldId id="263" r:id="rId10"/>
    <p:sldId id="265" r:id="rId11"/>
    <p:sldId id="264"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6KOP0cylbHRLUrXXxcBlbNoCg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62004cb75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62004cb75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62004cb75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62004cb75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62004cb75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62004cb75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664627" y="2274977"/>
            <a:ext cx="4779600" cy="2821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r>
              <a:rPr lang="es" sz="4000" b="1" dirty="0">
                <a:solidFill>
                  <a:schemeClr val="lt1"/>
                </a:solidFill>
              </a:rPr>
              <a:t>Masterclass Lessons Learned Repository</a:t>
            </a:r>
            <a:br>
              <a:rPr lang="en-US" sz="4400" b="1" dirty="0">
                <a:solidFill>
                  <a:schemeClr val="lt1"/>
                </a:solidFill>
              </a:rPr>
            </a:br>
            <a:br>
              <a:rPr lang="en-US" sz="4400" b="1" dirty="0">
                <a:solidFill>
                  <a:schemeClr val="lt1"/>
                </a:solidFill>
              </a:rPr>
            </a:br>
            <a:r>
              <a:rPr lang="es" sz="4000" b="1" dirty="0">
                <a:solidFill>
                  <a:srgbClr val="FF0000"/>
                </a:solidFill>
              </a:rPr>
              <a:t>Lean Canvas</a:t>
            </a:r>
            <a:br>
              <a:rPr lang="en-US" sz="4000" dirty="0">
                <a:solidFill>
                  <a:schemeClr val="lt1"/>
                </a:solidFill>
              </a:rPr>
            </a:br>
            <a:br>
              <a:rPr lang="en-US" sz="4000" dirty="0">
                <a:solidFill>
                  <a:schemeClr val="lt1"/>
                </a:solidFill>
              </a:rPr>
            </a:b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162004cb755_0_35"/>
          <p:cNvSpPr txBox="1">
            <a:spLocks noGrp="1"/>
          </p:cNvSpPr>
          <p:nvPr>
            <p:ph type="title"/>
          </p:nvPr>
        </p:nvSpPr>
        <p:spPr>
          <a:xfrm>
            <a:off x="2148231" y="6085"/>
            <a:ext cx="364296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s" sz="2800" b="1" dirty="0"/>
              <a:t>Plantilla Lean Canva</a:t>
            </a:r>
            <a:endParaRPr sz="2800" b="1" dirty="0"/>
          </a:p>
        </p:txBody>
      </p:sp>
      <p:sp>
        <p:nvSpPr>
          <p:cNvPr id="190" name="Google Shape;190;g162004cb755_0_3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191" name="Google Shape;191;g162004cb755_0_35"/>
          <p:cNvGrpSpPr/>
          <p:nvPr/>
        </p:nvGrpSpPr>
        <p:grpSpPr>
          <a:xfrm>
            <a:off x="441960" y="561256"/>
            <a:ext cx="1128381" cy="847205"/>
            <a:chOff x="7393391" y="1075612"/>
            <a:chExt cx="1128381" cy="847205"/>
          </a:xfrm>
        </p:grpSpPr>
        <p:sp>
          <p:nvSpPr>
            <p:cNvPr id="192" name="Google Shape;192;g162004cb75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62004cb75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aphicFrame>
        <p:nvGraphicFramePr>
          <p:cNvPr id="7" name="Table 6">
            <a:extLst>
              <a:ext uri="{FF2B5EF4-FFF2-40B4-BE49-F238E27FC236}">
                <a16:creationId xmlns:a16="http://schemas.microsoft.com/office/drawing/2014/main" id="{FD70FB8F-81CA-697C-02E2-34F54BF39109}"/>
              </a:ext>
            </a:extLst>
          </p:cNvPr>
          <p:cNvGraphicFramePr>
            <a:graphicFrameLocks noGrp="1"/>
          </p:cNvGraphicFramePr>
          <p:nvPr>
            <p:extLst>
              <p:ext uri="{D42A27DB-BD31-4B8C-83A1-F6EECF244321}">
                <p14:modId xmlns:p14="http://schemas.microsoft.com/office/powerpoint/2010/main" val="3822804136"/>
              </p:ext>
            </p:extLst>
          </p:nvPr>
        </p:nvGraphicFramePr>
        <p:xfrm>
          <a:off x="1890369" y="931425"/>
          <a:ext cx="8251371" cy="5539293"/>
        </p:xfrm>
        <a:graphic>
          <a:graphicData uri="http://schemas.openxmlformats.org/drawingml/2006/table">
            <a:tbl>
              <a:tblPr>
                <a:tableStyleId>{616DA210-FB5B-4158-B5E0-FEB733F419BA}</a:tableStyleId>
              </a:tblPr>
              <a:tblGrid>
                <a:gridCol w="1676061">
                  <a:extLst>
                    <a:ext uri="{9D8B030D-6E8A-4147-A177-3AD203B41FA5}">
                      <a16:colId xmlns:a16="http://schemas.microsoft.com/office/drawing/2014/main" val="1380166368"/>
                    </a:ext>
                  </a:extLst>
                </a:gridCol>
                <a:gridCol w="1567881">
                  <a:extLst>
                    <a:ext uri="{9D8B030D-6E8A-4147-A177-3AD203B41FA5}">
                      <a16:colId xmlns:a16="http://schemas.microsoft.com/office/drawing/2014/main" val="1979166282"/>
                    </a:ext>
                  </a:extLst>
                </a:gridCol>
                <a:gridCol w="801164">
                  <a:extLst>
                    <a:ext uri="{9D8B030D-6E8A-4147-A177-3AD203B41FA5}">
                      <a16:colId xmlns:a16="http://schemas.microsoft.com/office/drawing/2014/main" val="3302437714"/>
                    </a:ext>
                  </a:extLst>
                </a:gridCol>
                <a:gridCol w="820807">
                  <a:extLst>
                    <a:ext uri="{9D8B030D-6E8A-4147-A177-3AD203B41FA5}">
                      <a16:colId xmlns:a16="http://schemas.microsoft.com/office/drawing/2014/main" val="2301547523"/>
                    </a:ext>
                  </a:extLst>
                </a:gridCol>
                <a:gridCol w="1483777">
                  <a:extLst>
                    <a:ext uri="{9D8B030D-6E8A-4147-A177-3AD203B41FA5}">
                      <a16:colId xmlns:a16="http://schemas.microsoft.com/office/drawing/2014/main" val="1114934321"/>
                    </a:ext>
                  </a:extLst>
                </a:gridCol>
                <a:gridCol w="1901681">
                  <a:extLst>
                    <a:ext uri="{9D8B030D-6E8A-4147-A177-3AD203B41FA5}">
                      <a16:colId xmlns:a16="http://schemas.microsoft.com/office/drawing/2014/main" val="4213968246"/>
                    </a:ext>
                  </a:extLst>
                </a:gridCol>
              </a:tblGrid>
              <a:tr h="1846431">
                <a:tc rowSpan="2">
                  <a:txBody>
                    <a:bodyPr/>
                    <a:lstStyle/>
                    <a:p>
                      <a:pPr algn="l"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gridSpan="2">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hMerge="1">
                  <a:txBody>
                    <a:bodyPr/>
                    <a:lstStyle/>
                    <a:p>
                      <a:endParaRPr lang="lt-LT"/>
                    </a:p>
                  </a:txBody>
                  <a:tcPr/>
                </a:tc>
                <a:tc>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4087290867"/>
                  </a:ext>
                </a:extLst>
              </a:tr>
              <a:tr h="1846431">
                <a:tc vMerge="1">
                  <a:txBody>
                    <a:bodyPr/>
                    <a:lstStyle/>
                    <a:p>
                      <a:endParaRPr lang="lt-LT"/>
                    </a:p>
                  </a:txBody>
                  <a:tcPr/>
                </a:tc>
                <a:tc>
                  <a:txBody>
                    <a:bodyPr/>
                    <a:lstStyle/>
                    <a:p>
                      <a:pPr algn="ctr" fontAlgn="b"/>
                      <a:r>
                        <a:rPr lang="es" sz="1200" u="none" strike="noStrike">
                          <a:effectLst/>
                        </a:rPr>
                        <a:t> </a:t>
                      </a:r>
                      <a:endParaRPr lang="lt-LT" sz="1200" b="0" i="0" u="none" strike="noStrike">
                        <a:solidFill>
                          <a:srgbClr val="000000"/>
                        </a:solidFill>
                        <a:effectLst/>
                        <a:latin typeface="Calibri" panose="020F0502020204030204" pitchFamily="34" charset="0"/>
                      </a:endParaRPr>
                    </a:p>
                  </a:txBody>
                  <a:tcPr marL="6350" marR="6350" marT="6350" marB="0" anchor="b">
                    <a:solidFill>
                      <a:schemeClr val="bg1"/>
                    </a:solidFill>
                  </a:tcPr>
                </a:tc>
                <a:tc gridSpan="2" vMerge="1">
                  <a:txBody>
                    <a:bodyPr/>
                    <a:lstStyle/>
                    <a:p>
                      <a:endParaRPr lang="lt-LT"/>
                    </a:p>
                  </a:txBody>
                  <a:tcPr/>
                </a:tc>
                <a:tc hMerge="1" vMerge="1">
                  <a:txBody>
                    <a:bodyPr/>
                    <a:lstStyle/>
                    <a:p>
                      <a:endParaRPr lang="lt-LT"/>
                    </a:p>
                  </a:txBody>
                  <a:tcPr/>
                </a:tc>
                <a:tc>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vMerge="1">
                  <a:txBody>
                    <a:bodyPr/>
                    <a:lstStyle/>
                    <a:p>
                      <a:endParaRPr lang="lt-LT"/>
                    </a:p>
                  </a:txBody>
                  <a:tcPr/>
                </a:tc>
                <a:extLst>
                  <a:ext uri="{0D108BD9-81ED-4DB2-BD59-A6C34878D82A}">
                    <a16:rowId xmlns:a16="http://schemas.microsoft.com/office/drawing/2014/main" val="2513117419"/>
                  </a:ext>
                </a:extLst>
              </a:tr>
              <a:tr h="1846431">
                <a:tc gridSpan="3">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hMerge="1">
                  <a:txBody>
                    <a:bodyPr/>
                    <a:lstStyle/>
                    <a:p>
                      <a:endParaRPr lang="lt-LT"/>
                    </a:p>
                  </a:txBody>
                  <a:tcPr/>
                </a:tc>
                <a:tc hMerge="1">
                  <a:txBody>
                    <a:bodyPr/>
                    <a:lstStyle/>
                    <a:p>
                      <a:endParaRPr lang="lt-LT"/>
                    </a:p>
                  </a:txBody>
                  <a:tcPr/>
                </a:tc>
                <a:tc gridSpan="3">
                  <a:txBody>
                    <a:bodyPr/>
                    <a:lstStyle/>
                    <a:p>
                      <a:pPr algn="ctr" fontAlgn="b"/>
                      <a:r>
                        <a:rPr lang="es"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5067753"/>
                  </a:ext>
                </a:extLst>
              </a:tr>
            </a:tbl>
          </a:graphicData>
        </a:graphic>
      </p:graphicFrame>
      <p:sp>
        <p:nvSpPr>
          <p:cNvPr id="9" name="TextBox 8">
            <a:extLst>
              <a:ext uri="{FF2B5EF4-FFF2-40B4-BE49-F238E27FC236}">
                <a16:creationId xmlns:a16="http://schemas.microsoft.com/office/drawing/2014/main" id="{E9B31C1B-95A4-FDB5-E471-08F8A9AA8295}"/>
              </a:ext>
            </a:extLst>
          </p:cNvPr>
          <p:cNvSpPr txBox="1"/>
          <p:nvPr/>
        </p:nvSpPr>
        <p:spPr>
          <a:xfrm>
            <a:off x="1890369" y="956883"/>
            <a:ext cx="1150140" cy="307777"/>
          </a:xfrm>
          <a:prstGeom prst="rect">
            <a:avLst/>
          </a:prstGeom>
          <a:noFill/>
        </p:spPr>
        <p:txBody>
          <a:bodyPr wrap="square" rtlCol="0">
            <a:spAutoFit/>
          </a:bodyPr>
          <a:lstStyle/>
          <a:p>
            <a:r>
              <a:rPr lang="es" dirty="0"/>
              <a:t>Problema</a:t>
            </a:r>
          </a:p>
        </p:txBody>
      </p:sp>
      <p:sp>
        <p:nvSpPr>
          <p:cNvPr id="10" name="TextBox 9">
            <a:extLst>
              <a:ext uri="{FF2B5EF4-FFF2-40B4-BE49-F238E27FC236}">
                <a16:creationId xmlns:a16="http://schemas.microsoft.com/office/drawing/2014/main" id="{90EABA14-D602-D3F8-273F-31EA6FB9DC6A}"/>
              </a:ext>
            </a:extLst>
          </p:cNvPr>
          <p:cNvSpPr txBox="1"/>
          <p:nvPr/>
        </p:nvSpPr>
        <p:spPr>
          <a:xfrm>
            <a:off x="3564984" y="956882"/>
            <a:ext cx="1150140" cy="307777"/>
          </a:xfrm>
          <a:prstGeom prst="rect">
            <a:avLst/>
          </a:prstGeom>
          <a:noFill/>
        </p:spPr>
        <p:txBody>
          <a:bodyPr wrap="square" rtlCol="0">
            <a:spAutoFit/>
          </a:bodyPr>
          <a:lstStyle/>
          <a:p>
            <a:r>
              <a:rPr lang="es" dirty="0"/>
              <a:t>Solución</a:t>
            </a:r>
          </a:p>
        </p:txBody>
      </p:sp>
      <p:sp>
        <p:nvSpPr>
          <p:cNvPr id="11" name="TextBox 10">
            <a:extLst>
              <a:ext uri="{FF2B5EF4-FFF2-40B4-BE49-F238E27FC236}">
                <a16:creationId xmlns:a16="http://schemas.microsoft.com/office/drawing/2014/main" id="{4615E17F-7C66-DB5B-D7AA-C7EC572CEFD4}"/>
              </a:ext>
            </a:extLst>
          </p:cNvPr>
          <p:cNvSpPr txBox="1"/>
          <p:nvPr/>
        </p:nvSpPr>
        <p:spPr>
          <a:xfrm>
            <a:off x="5120156" y="958357"/>
            <a:ext cx="1402293" cy="523220"/>
          </a:xfrm>
          <a:prstGeom prst="rect">
            <a:avLst/>
          </a:prstGeom>
          <a:noFill/>
        </p:spPr>
        <p:txBody>
          <a:bodyPr wrap="square" rtlCol="0">
            <a:spAutoFit/>
          </a:bodyPr>
          <a:lstStyle/>
          <a:p>
            <a:r>
              <a:rPr lang="es" dirty="0"/>
              <a:t>Propuesta de valor única</a:t>
            </a:r>
          </a:p>
        </p:txBody>
      </p:sp>
      <p:sp>
        <p:nvSpPr>
          <p:cNvPr id="12" name="TextBox 11">
            <a:extLst>
              <a:ext uri="{FF2B5EF4-FFF2-40B4-BE49-F238E27FC236}">
                <a16:creationId xmlns:a16="http://schemas.microsoft.com/office/drawing/2014/main" id="{FD06A4B5-EF3D-405E-C54C-C09043F6368D}"/>
              </a:ext>
            </a:extLst>
          </p:cNvPr>
          <p:cNvSpPr txBox="1"/>
          <p:nvPr/>
        </p:nvSpPr>
        <p:spPr>
          <a:xfrm>
            <a:off x="3529648" y="2789811"/>
            <a:ext cx="1241093" cy="307777"/>
          </a:xfrm>
          <a:prstGeom prst="rect">
            <a:avLst/>
          </a:prstGeom>
          <a:noFill/>
        </p:spPr>
        <p:txBody>
          <a:bodyPr wrap="square" rtlCol="0">
            <a:spAutoFit/>
          </a:bodyPr>
          <a:lstStyle/>
          <a:p>
            <a:r>
              <a:rPr lang="es" dirty="0"/>
              <a:t>Llaves metricas</a:t>
            </a:r>
          </a:p>
        </p:txBody>
      </p:sp>
      <p:sp>
        <p:nvSpPr>
          <p:cNvPr id="13" name="TextBox 12">
            <a:extLst>
              <a:ext uri="{FF2B5EF4-FFF2-40B4-BE49-F238E27FC236}">
                <a16:creationId xmlns:a16="http://schemas.microsoft.com/office/drawing/2014/main" id="{047FCFD4-E713-5011-0621-3464E15DC381}"/>
              </a:ext>
            </a:extLst>
          </p:cNvPr>
          <p:cNvSpPr txBox="1"/>
          <p:nvPr/>
        </p:nvSpPr>
        <p:spPr>
          <a:xfrm>
            <a:off x="6755248" y="922074"/>
            <a:ext cx="1164772" cy="523220"/>
          </a:xfrm>
          <a:prstGeom prst="rect">
            <a:avLst/>
          </a:prstGeom>
          <a:noFill/>
        </p:spPr>
        <p:txBody>
          <a:bodyPr wrap="square" rtlCol="0">
            <a:spAutoFit/>
          </a:bodyPr>
          <a:lstStyle/>
          <a:p>
            <a:r>
              <a:rPr lang="es" dirty="0"/>
              <a:t>Ventaja injusta</a:t>
            </a:r>
          </a:p>
        </p:txBody>
      </p:sp>
      <p:sp>
        <p:nvSpPr>
          <p:cNvPr id="14" name="TextBox 13">
            <a:extLst>
              <a:ext uri="{FF2B5EF4-FFF2-40B4-BE49-F238E27FC236}">
                <a16:creationId xmlns:a16="http://schemas.microsoft.com/office/drawing/2014/main" id="{BD32FC8D-9533-1579-7B97-C2F014520FC3}"/>
              </a:ext>
            </a:extLst>
          </p:cNvPr>
          <p:cNvSpPr txBox="1"/>
          <p:nvPr/>
        </p:nvSpPr>
        <p:spPr>
          <a:xfrm>
            <a:off x="6755248" y="2789811"/>
            <a:ext cx="1029363" cy="307777"/>
          </a:xfrm>
          <a:prstGeom prst="rect">
            <a:avLst/>
          </a:prstGeom>
          <a:noFill/>
        </p:spPr>
        <p:txBody>
          <a:bodyPr wrap="square" rtlCol="0">
            <a:spAutoFit/>
          </a:bodyPr>
          <a:lstStyle/>
          <a:p>
            <a:r>
              <a:rPr lang="es" dirty="0"/>
              <a:t>Canales</a:t>
            </a:r>
          </a:p>
        </p:txBody>
      </p:sp>
      <p:sp>
        <p:nvSpPr>
          <p:cNvPr id="15" name="TextBox 14">
            <a:extLst>
              <a:ext uri="{FF2B5EF4-FFF2-40B4-BE49-F238E27FC236}">
                <a16:creationId xmlns:a16="http://schemas.microsoft.com/office/drawing/2014/main" id="{163E6412-1EE5-B9B6-C245-71687A0734FF}"/>
              </a:ext>
            </a:extLst>
          </p:cNvPr>
          <p:cNvSpPr txBox="1"/>
          <p:nvPr/>
        </p:nvSpPr>
        <p:spPr>
          <a:xfrm>
            <a:off x="8266864" y="934494"/>
            <a:ext cx="1874875" cy="307777"/>
          </a:xfrm>
          <a:prstGeom prst="rect">
            <a:avLst/>
          </a:prstGeom>
          <a:noFill/>
        </p:spPr>
        <p:txBody>
          <a:bodyPr wrap="square" rtlCol="0">
            <a:spAutoFit/>
          </a:bodyPr>
          <a:lstStyle/>
          <a:p>
            <a:r>
              <a:rPr lang="es" dirty="0"/>
              <a:t>Segmentos de clientes</a:t>
            </a:r>
          </a:p>
        </p:txBody>
      </p:sp>
      <p:sp>
        <p:nvSpPr>
          <p:cNvPr id="16" name="TextBox 15">
            <a:extLst>
              <a:ext uri="{FF2B5EF4-FFF2-40B4-BE49-F238E27FC236}">
                <a16:creationId xmlns:a16="http://schemas.microsoft.com/office/drawing/2014/main" id="{2E59C62D-76E5-F6D2-1A78-426BBDFF0972}"/>
              </a:ext>
            </a:extLst>
          </p:cNvPr>
          <p:cNvSpPr txBox="1"/>
          <p:nvPr/>
        </p:nvSpPr>
        <p:spPr>
          <a:xfrm>
            <a:off x="1899173" y="4624940"/>
            <a:ext cx="1895161" cy="307777"/>
          </a:xfrm>
          <a:prstGeom prst="rect">
            <a:avLst/>
          </a:prstGeom>
          <a:noFill/>
        </p:spPr>
        <p:txBody>
          <a:bodyPr wrap="square" rtlCol="0">
            <a:spAutoFit/>
          </a:bodyPr>
          <a:lstStyle/>
          <a:p>
            <a:r>
              <a:rPr lang="es" dirty="0"/>
              <a:t>Estructura de costes</a:t>
            </a:r>
          </a:p>
        </p:txBody>
      </p:sp>
      <p:sp>
        <p:nvSpPr>
          <p:cNvPr id="17" name="TextBox 16">
            <a:extLst>
              <a:ext uri="{FF2B5EF4-FFF2-40B4-BE49-F238E27FC236}">
                <a16:creationId xmlns:a16="http://schemas.microsoft.com/office/drawing/2014/main" id="{C8B744D2-CB01-8C8A-97CE-C1BF12148077}"/>
              </a:ext>
            </a:extLst>
          </p:cNvPr>
          <p:cNvSpPr txBox="1"/>
          <p:nvPr/>
        </p:nvSpPr>
        <p:spPr>
          <a:xfrm>
            <a:off x="6016054" y="4624940"/>
            <a:ext cx="1903966" cy="307777"/>
          </a:xfrm>
          <a:prstGeom prst="rect">
            <a:avLst/>
          </a:prstGeom>
          <a:noFill/>
        </p:spPr>
        <p:txBody>
          <a:bodyPr wrap="square" rtlCol="0">
            <a:spAutoFit/>
          </a:bodyPr>
          <a:lstStyle/>
          <a:p>
            <a:r>
              <a:rPr lang="es" dirty="0"/>
              <a:t>Flujos de ingresos</a:t>
            </a:r>
          </a:p>
        </p:txBody>
      </p:sp>
      <p:pic>
        <p:nvPicPr>
          <p:cNvPr id="2" name="Google Shape;163;p24" descr="Logotipo&#10;&#10;Descripción generada automáticamente">
            <a:extLst>
              <a:ext uri="{FF2B5EF4-FFF2-40B4-BE49-F238E27FC236}">
                <a16:creationId xmlns:a16="http://schemas.microsoft.com/office/drawing/2014/main" id="{11E77671-76B7-7550-EC1D-8BD3FB9D91FF}"/>
              </a:ext>
            </a:extLst>
          </p:cNvPr>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
        <p:cNvGrpSpPr/>
        <p:nvPr/>
      </p:nvGrpSpPr>
      <p:grpSpPr>
        <a:xfrm>
          <a:off x="0" y="0"/>
          <a:ext cx="0" cy="0"/>
          <a:chOff x="0" y="0"/>
          <a:chExt cx="0" cy="0"/>
        </a:xfrm>
      </p:grpSpPr>
      <p:sp>
        <p:nvSpPr>
          <p:cNvPr id="208" name="Google Shape;208;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0" name="Google Shape;210;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12" name="Google Shape;212;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2400" b="1">
                <a:solidFill>
                  <a:schemeClr val="dk1"/>
                </a:solidFill>
                <a:latin typeface="Calibri"/>
                <a:ea typeface="Calibri"/>
                <a:cs typeface="Calibri"/>
                <a:sym typeface="Calibri"/>
              </a:rPr>
              <a:t>¡¡¡Gracias!!!</a:t>
            </a:r>
            <a:endParaRPr sz="2400" b="1" i="0" u="none" strike="noStrike" cap="none">
              <a:solidFill>
                <a:schemeClr val="dk1"/>
              </a:solidFill>
              <a:latin typeface="Calibri"/>
              <a:ea typeface="Calibri"/>
              <a:cs typeface="Calibri"/>
              <a:sym typeface="Calibri"/>
            </a:endParaRPr>
          </a:p>
        </p:txBody>
      </p:sp>
      <p:pic>
        <p:nvPicPr>
          <p:cNvPr id="213" name="Google Shape;213;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4" name="Google Shape;214;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5" name="Google Shape;215;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6" name="Google Shape;216;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487308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Introducción</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ea typeface="Calibri"/>
                <a:cs typeface="Calibri"/>
                <a:sym typeface="Calibri"/>
              </a:rPr>
              <a:t>Características/Problema</a:t>
            </a: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cs typeface="Calibri"/>
              </a:rPr>
              <a:t>Segmentos de clientes y propuesta de valor única</a:t>
            </a: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cs typeface="Calibri"/>
              </a:rPr>
              <a:t>Solución y Canales</a:t>
            </a: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cs typeface="Calibri"/>
              </a:rPr>
              <a:t>Fuentes de ingresos y estructura de costos</a:t>
            </a: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cs typeface="Calibri"/>
              </a:rPr>
              <a:t>Métricas clave y ventaja injusta</a:t>
            </a:r>
            <a:endParaRPr sz="2200" b="1" dirty="0">
              <a:solidFill>
                <a:srgbClr val="222222"/>
              </a:solidFill>
              <a:latin typeface="Calibri"/>
              <a:cs typeface="Calibri"/>
              <a:sym typeface="Calibri"/>
            </a:endParaRPr>
          </a:p>
          <a:p>
            <a:pPr marL="342900" marR="0" lvl="0" indent="-368300" algn="l" rtl="0">
              <a:lnSpc>
                <a:spcPct val="150000"/>
              </a:lnSpc>
              <a:spcBef>
                <a:spcPts val="800"/>
              </a:spcBef>
              <a:spcAft>
                <a:spcPts val="0"/>
              </a:spcAft>
              <a:buClr>
                <a:srgbClr val="222222"/>
              </a:buClr>
              <a:buSzPts val="2200"/>
              <a:buFont typeface="Calibri"/>
              <a:buAutoNum type="arabicPeriod"/>
            </a:pPr>
            <a:r>
              <a:rPr lang="es" sz="2200" b="1" dirty="0">
                <a:solidFill>
                  <a:srgbClr val="222222"/>
                </a:solidFill>
                <a:latin typeface="Calibri"/>
                <a:cs typeface="Calibri"/>
                <a:sym typeface="Calibri"/>
              </a:rPr>
              <a:t>Conclusión</a:t>
            </a:r>
          </a:p>
          <a:p>
            <a:pPr marL="342900" marR="0" lvl="0" indent="-368300" algn="l" rtl="0">
              <a:lnSpc>
                <a:spcPct val="150000"/>
              </a:lnSpc>
              <a:spcBef>
                <a:spcPts val="800"/>
              </a:spcBef>
              <a:spcAft>
                <a:spcPts val="0"/>
              </a:spcAft>
              <a:buClr>
                <a:srgbClr val="222222"/>
              </a:buClr>
              <a:buSzPts val="2200"/>
              <a:buFont typeface="Calibri"/>
              <a:buAutoNum type="arabicPeriod"/>
            </a:pPr>
            <a:r>
              <a:rPr lang="es" sz="2200" b="1" dirty="0">
                <a:solidFill>
                  <a:srgbClr val="222222"/>
                </a:solidFill>
                <a:latin typeface="Calibri"/>
                <a:cs typeface="Calibri"/>
                <a:sym typeface="Calibri"/>
              </a:rPr>
              <a:t>Plantilla Lean Canva</a:t>
            </a:r>
            <a:endParaRPr sz="2200" b="1" dirty="0">
              <a:solidFill>
                <a:srgbClr val="222222"/>
              </a:solidFill>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0" y="-615398"/>
            <a:ext cx="12192000" cy="5926088"/>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50000"/>
              </a:lnSpc>
              <a:spcBef>
                <a:spcPts val="0"/>
              </a:spcBef>
              <a:spcAft>
                <a:spcPts val="0"/>
              </a:spcAft>
              <a:buClr>
                <a:schemeClr val="dk1"/>
              </a:buClr>
              <a:buSzPct val="88461"/>
              <a:buFont typeface="Calibri"/>
              <a:buNone/>
            </a:pPr>
            <a:r>
              <a:rPr lang="es" sz="3100" b="1" dirty="0">
                <a:solidFill>
                  <a:srgbClr val="222222"/>
                </a:solidFill>
                <a:latin typeface="Calibri"/>
                <a:ea typeface="Calibri"/>
                <a:cs typeface="Calibri"/>
                <a:sym typeface="Calibri"/>
              </a:rPr>
              <a:t>Introducción</a:t>
            </a:r>
            <a:endParaRPr sz="3100" b="1" dirty="0">
              <a:solidFill>
                <a:srgbClr val="222222"/>
              </a:solidFill>
            </a:endParaRPr>
          </a:p>
          <a:p>
            <a:pPr marL="0" lvl="0" indent="0" algn="l" rtl="0">
              <a:lnSpc>
                <a:spcPct val="100000"/>
              </a:lnSpc>
              <a:spcBef>
                <a:spcPts val="0"/>
              </a:spcBef>
              <a:spcAft>
                <a:spcPts val="0"/>
              </a:spcAft>
              <a:buClr>
                <a:schemeClr val="dk1"/>
              </a:buClr>
              <a:buSzPct val="88461"/>
              <a:buFont typeface="Calibri"/>
              <a:buNone/>
            </a:pPr>
            <a:r>
              <a:rPr lang="es-ES" sz="3100" b="1" dirty="0"/>
              <a:t>Lean </a:t>
            </a:r>
            <a:r>
              <a:rPr lang="es-ES" sz="3100" b="1" dirty="0" err="1"/>
              <a:t>Canva</a:t>
            </a:r>
            <a:endParaRPr sz="3100" b="1" dirty="0"/>
          </a:p>
          <a:p>
            <a:pPr marL="114300" lvl="0" algn="just" rtl="0">
              <a:lnSpc>
                <a:spcPct val="100000"/>
              </a:lnSpc>
              <a:spcBef>
                <a:spcPts val="0"/>
              </a:spcBef>
              <a:spcAft>
                <a:spcPts val="0"/>
              </a:spcAft>
              <a:buClr>
                <a:schemeClr val="dk1"/>
              </a:buClr>
              <a:buSzPct val="100000"/>
            </a:pPr>
            <a:r>
              <a:rPr lang="es" sz="1800" dirty="0"/>
              <a:t>- </a:t>
            </a:r>
            <a:r>
              <a:rPr lang="es" sz="2200" dirty="0"/>
              <a:t>The Lean Canvas es una herramienta de modelado de negocios creada para ayudar a deconstruir una idea de inicio en sus suposiciones clave y más riesgosas.</a:t>
            </a:r>
            <a:endParaRPr sz="2200" dirty="0"/>
          </a:p>
          <a:p>
            <a:pPr marL="114300" lvl="0" algn="just" rtl="0">
              <a:lnSpc>
                <a:spcPct val="100000"/>
              </a:lnSpc>
              <a:spcBef>
                <a:spcPts val="0"/>
              </a:spcBef>
              <a:spcAft>
                <a:spcPts val="0"/>
              </a:spcAft>
              <a:buSzPct val="100000"/>
            </a:pPr>
            <a:r>
              <a:rPr lang="es" sz="2200" dirty="0"/>
              <a:t>- Lean Canvas sirve como un plan táctico muy simple y accesible para guiar a los emprendedores en su camino desde la idea hasta la construcción de una startup exitosa.</a:t>
            </a:r>
            <a:endParaRPr sz="2200" dirty="0"/>
          </a:p>
          <a:p>
            <a:pPr marL="114300" lvl="0" algn="just" rtl="0">
              <a:lnSpc>
                <a:spcPct val="100000"/>
              </a:lnSpc>
              <a:spcBef>
                <a:spcPts val="0"/>
              </a:spcBef>
              <a:spcAft>
                <a:spcPts val="0"/>
              </a:spcAft>
              <a:buClr>
                <a:schemeClr val="dk1"/>
              </a:buClr>
              <a:buSzPct val="100000"/>
            </a:pPr>
            <a:r>
              <a:rPr lang="es" sz="2200" dirty="0"/>
              <a:t>- Este método se basa en principios prácticos, con un lenguaje visual sencillo y fácil de usar, que permite a los emprendedores probar sus hipótesis de manera más eficiente. </a:t>
            </a:r>
            <a:br>
              <a:rPr lang="en-US" sz="2200" dirty="0"/>
            </a:br>
            <a:r>
              <a:rPr lang="es" sz="2200" dirty="0"/>
              <a:t>Lean Canvas resuelve dos problemas: (1) traduce los pensamientos a algún idioma y también (2) ahorra tiempo y energía. </a:t>
            </a:r>
            <a:br>
              <a:rPr lang="en-US" sz="2200" dirty="0"/>
            </a:br>
            <a:r>
              <a:rPr lang="es" sz="2200" dirty="0"/>
              <a:t>- Lean Canvas se enfoca directamente en el cliente, buscando crear valor observando sus problemas que necesitan solución. </a:t>
            </a:r>
            <a:br>
              <a:rPr lang="en-US" sz="2200" dirty="0"/>
            </a:br>
            <a:r>
              <a:rPr lang="es" sz="2200" dirty="0"/>
              <a:t>- También se puede utilizar fuera del área de marketing y gestión. Es, en realidad, una herramienta que ha sido utilizada por ingenieros, diseñadores e incluso estudiantes de secundaria.</a:t>
            </a:r>
            <a:endParaRPr lang="en-US" sz="2400" dirty="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80936" y="91452"/>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96840" y="-701146"/>
            <a:ext cx="11353200" cy="63729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15000"/>
              </a:lnSpc>
              <a:spcBef>
                <a:spcPts val="0"/>
              </a:spcBef>
              <a:spcAft>
                <a:spcPts val="0"/>
              </a:spcAft>
              <a:buClr>
                <a:schemeClr val="dk1"/>
              </a:buClr>
              <a:buSzPct val="88461"/>
              <a:buFont typeface="Calibri"/>
              <a:buNone/>
            </a:pPr>
            <a:r>
              <a:rPr lang="es" sz="3100" b="1" dirty="0">
                <a:solidFill>
                  <a:srgbClr val="222222"/>
                </a:solidFill>
                <a:latin typeface="Calibri"/>
                <a:ea typeface="Calibri"/>
                <a:cs typeface="Calibri"/>
                <a:sym typeface="Calibri"/>
              </a:rPr>
              <a:t>Características…</a:t>
            </a:r>
            <a:br>
              <a:rPr lang="en-US" sz="2600" b="1" dirty="0">
                <a:solidFill>
                  <a:srgbClr val="222222"/>
                </a:solidFill>
                <a:latin typeface="Calibri"/>
                <a:ea typeface="Calibri"/>
                <a:cs typeface="Calibri"/>
                <a:sym typeface="Calibri"/>
              </a:rPr>
            </a:br>
            <a:endParaRPr sz="2600" b="1" dirty="0"/>
          </a:p>
          <a:p>
            <a:pPr lvl="0">
              <a:lnSpc>
                <a:spcPct val="100000"/>
              </a:lnSpc>
              <a:buSzPct val="115000"/>
            </a:pPr>
            <a:r>
              <a:rPr lang="es" sz="2400" dirty="0"/>
              <a:t>Lean Canvas pone toda la información que tú y tu equipo necesitan para visualizar y analizar juntos, en un solo lienzo, eliminando detalles irrelevantes y no relacionados. El objetivo es evitar el desperdicio de tiempo, energía, procesos, dinero. Entonces, este sistema de modelado se basa en solo nueve bloques de construcción, que son: </a:t>
            </a:r>
            <a:r>
              <a:rPr lang="es" sz="2400" b="1" dirty="0"/>
              <a:t>problema, segmentos de clientes, propuesta de valor única, solución, canales, flujos de ingresos, estructura de costos, métricas clave y ventaja injusta.</a:t>
            </a:r>
            <a:br>
              <a:rPr lang="en-US" sz="2400" dirty="0"/>
            </a:br>
            <a:endParaRPr sz="3100" dirty="0"/>
          </a:p>
          <a:p>
            <a:pPr algn="l"/>
            <a:r>
              <a:rPr lang="es" sz="3100" b="1" dirty="0"/>
              <a:t>1. Problema </a:t>
            </a:r>
            <a:br>
              <a:rPr lang="en-US" sz="2400" dirty="0"/>
            </a:br>
            <a:r>
              <a:rPr lang="es" sz="2400" dirty="0"/>
              <a:t>Cuando se quiere vender una solución (ya sea un producto o un servicio), debe existir una demanda, es decir, al menos un problema identificable. Cada segmento de clientes que va a definir tiene sus propios problemas, y el propósito de su negocio es resolverlos. Vas a construir todo tu lienzo sobre este bloque de construcción. Esta sección debe contener hasta tres problemas prioritarios.</a:t>
            </a:r>
            <a:br>
              <a:rPr lang="en-US" sz="2400" dirty="0"/>
            </a:br>
            <a:endParaRPr sz="2400" dirty="0"/>
          </a:p>
          <a:p>
            <a:pPr marL="0" lvl="0" indent="0" algn="l" rtl="0">
              <a:lnSpc>
                <a:spcPct val="115000"/>
              </a:lnSpc>
              <a:spcBef>
                <a:spcPts val="0"/>
              </a:spcBef>
              <a:spcAft>
                <a:spcPts val="0"/>
              </a:spcAft>
              <a:buClr>
                <a:schemeClr val="dk1"/>
              </a:buClr>
              <a:buSzPct val="55000"/>
              <a:buFont typeface="Arial"/>
              <a:buNone/>
            </a:pPr>
            <a:endParaRPr sz="2000" b="1" dirty="0"/>
          </a:p>
          <a:p>
            <a:pPr marL="0" lvl="0" indent="0" algn="l" rtl="0">
              <a:lnSpc>
                <a:spcPct val="90000"/>
              </a:lnSpc>
              <a:spcBef>
                <a:spcPts val="0"/>
              </a:spcBef>
              <a:spcAft>
                <a:spcPts val="0"/>
              </a:spcAft>
              <a:buClr>
                <a:schemeClr val="dk1"/>
              </a:buClr>
              <a:buSzPct val="100000"/>
              <a:buFont typeface="Calibri"/>
              <a:buNone/>
            </a:pPr>
            <a:endParaRPr sz="2300" b="1" dirty="0"/>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792450" y="598736"/>
            <a:ext cx="10379700" cy="5073023"/>
          </a:xfrm>
          <a:prstGeom prst="ellipse">
            <a:avLst/>
          </a:prstGeom>
          <a:noFill/>
          <a:ln>
            <a:noFill/>
          </a:ln>
        </p:spPr>
        <p:txBody>
          <a:bodyPr spcFirstLastPara="1" wrap="square" lIns="91425" tIns="45700" rIns="91425" bIns="45700" anchor="t" anchorCtr="0">
            <a:normAutofit fontScale="90000"/>
          </a:bodyPr>
          <a:lstStyle/>
          <a:p>
            <a:pPr algn="l"/>
            <a:r>
              <a:rPr lang="es" sz="3100" b="1" i="0" dirty="0">
                <a:solidFill>
                  <a:srgbClr val="000000"/>
                </a:solidFill>
                <a:effectLst/>
                <a:latin typeface="Calibri" panose="020F0502020204030204" pitchFamily="34" charset="0"/>
                <a:cs typeface="Calibri" panose="020F0502020204030204" pitchFamily="34" charset="0"/>
              </a:rPr>
              <a:t>2. Segmentos de clientes</a:t>
            </a:r>
            <a:br>
              <a:rPr lang="en-US" sz="2400" b="1" i="0" dirty="0">
                <a:solidFill>
                  <a:srgbClr val="000000"/>
                </a:solidFill>
                <a:effectLst/>
                <a:latin typeface="Calibri" panose="020F0502020204030204" pitchFamily="34" charset="0"/>
                <a:cs typeface="Calibri" panose="020F0502020204030204" pitchFamily="34" charset="0"/>
              </a:rPr>
            </a:br>
            <a:r>
              <a:rPr lang="en-US" sz="2400" i="0" dirty="0">
                <a:solidFill>
                  <a:srgbClr val="000000"/>
                </a:solidFill>
                <a:effectLst/>
                <a:latin typeface="Calibri" panose="020F0502020204030204" pitchFamily="34" charset="0"/>
                <a:cs typeface="Calibri" panose="020F0502020204030204" pitchFamily="34" charset="0"/>
              </a:rPr>
              <a:t>Este</a:t>
            </a:r>
            <a:r>
              <a:rPr lang="en-US" sz="2400" b="1" i="0" dirty="0">
                <a:solidFill>
                  <a:srgbClr val="000000"/>
                </a:solidFill>
                <a:effectLst/>
                <a:latin typeface="Calibri" panose="020F0502020204030204" pitchFamily="34" charset="0"/>
                <a:cs typeface="Calibri" panose="020F0502020204030204" pitchFamily="34" charset="0"/>
              </a:rPr>
              <a:t> </a:t>
            </a:r>
            <a:r>
              <a:rPr lang="es" sz="2400" dirty="0">
                <a:solidFill>
                  <a:srgbClr val="000000"/>
                </a:solidFill>
                <a:latin typeface="Calibri" panose="020F0502020204030204" pitchFamily="34" charset="0"/>
                <a:cs typeface="Calibri" panose="020F0502020204030204" pitchFamily="34" charset="0"/>
              </a:rPr>
              <a:t>es </a:t>
            </a:r>
            <a:r>
              <a:rPr lang="es" sz="2400" b="0" i="0" dirty="0">
                <a:solidFill>
                  <a:srgbClr val="000000"/>
                </a:solidFill>
                <a:effectLst/>
                <a:latin typeface="Calibri" panose="020F0502020204030204" pitchFamily="34" charset="0"/>
                <a:cs typeface="Calibri" panose="020F0502020204030204" pitchFamily="34" charset="0"/>
              </a:rPr>
              <a:t>el primer bloque de construcción que debe establecer. Porque probablemente el primer paso para entender tu negocio sea descubrir quién es tu cliente. Después de todo, solo puedes llegar a saber cuáles son los problemas que vas a resolver cuando conoces a quienes los enfrentan. Por lo tanto, si hay más de un segmento de clientes, debe desarrollar un lienzo para cada uno. </a:t>
            </a:r>
            <a:br>
              <a:rPr lang="en-US" sz="2400" b="0" i="0" dirty="0">
                <a:solidFill>
                  <a:srgbClr val="000000"/>
                </a:solidFill>
                <a:effectLst/>
                <a:latin typeface="Calibri" panose="020F0502020204030204" pitchFamily="34" charset="0"/>
                <a:cs typeface="Calibri" panose="020F0502020204030204" pitchFamily="34" charset="0"/>
              </a:rPr>
            </a:br>
            <a:br>
              <a:rPr lang="en-US" sz="2400" b="0" i="0" dirty="0">
                <a:solidFill>
                  <a:srgbClr val="000000"/>
                </a:solidFill>
                <a:effectLst/>
                <a:latin typeface="Calibri" panose="020F0502020204030204" pitchFamily="34" charset="0"/>
                <a:cs typeface="Calibri" panose="020F0502020204030204" pitchFamily="34" charset="0"/>
              </a:rPr>
            </a:br>
            <a:r>
              <a:rPr lang="es" sz="3100" b="1" i="0" dirty="0">
                <a:solidFill>
                  <a:srgbClr val="000000"/>
                </a:solidFill>
                <a:effectLst/>
                <a:latin typeface="Calibri" panose="020F0502020204030204" pitchFamily="34" charset="0"/>
                <a:cs typeface="Calibri" panose="020F0502020204030204" pitchFamily="34" charset="0"/>
              </a:rPr>
              <a:t>3. Propuesta de valor única </a:t>
            </a:r>
            <a:br>
              <a:rPr lang="en-US" sz="2400" b="1" i="0" dirty="0">
                <a:solidFill>
                  <a:srgbClr val="000000"/>
                </a:solidFill>
                <a:effectLst/>
                <a:latin typeface="Calibri" panose="020F0502020204030204" pitchFamily="34" charset="0"/>
                <a:cs typeface="Calibri" panose="020F0502020204030204" pitchFamily="34" charset="0"/>
              </a:rPr>
            </a:br>
            <a:r>
              <a:rPr lang="es" sz="2400" b="0" i="0" dirty="0">
                <a:solidFill>
                  <a:srgbClr val="000000"/>
                </a:solidFill>
                <a:effectLst/>
                <a:latin typeface="Calibri" panose="020F0502020204030204" pitchFamily="34" charset="0"/>
                <a:cs typeface="Calibri" panose="020F0502020204030204" pitchFamily="34" charset="0"/>
              </a:rPr>
              <a:t>Este bloque muestra cómo su negocio se diferencia de los demás, cuál será el valor que su cliente tendrá solo a través de su producto o servicio, y nadie más. Por lo tanto, haga una lista de lo que hace que su marca se destaque sobre la competencia, es decir, por qué su cliente debe comprarle a usted en lugar de a su rival.</a:t>
            </a:r>
            <a:br>
              <a:rPr lang="en-US" sz="2400" b="0" i="0" dirty="0">
                <a:solidFill>
                  <a:srgbClr val="000000"/>
                </a:solidFill>
                <a:effectLst/>
                <a:latin typeface="Calibri" panose="020F0502020204030204" pitchFamily="34" charset="0"/>
                <a:cs typeface="Calibri" panose="020F0502020204030204" pitchFamily="34" charset="0"/>
              </a:rPr>
            </a:br>
            <a:endParaRPr sz="2400"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endParaRPr sz="1800" dirty="0"/>
          </a:p>
          <a:p>
            <a:pPr marL="45720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Clr>
                <a:schemeClr val="dk1"/>
              </a:buClr>
              <a:buSzPct val="61111"/>
              <a:buFont typeface="Arial"/>
              <a:buNone/>
            </a:pPr>
            <a:endParaRPr sz="1800" dirty="0"/>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4"/>
          <p:cNvSpPr>
            <a:spLocks noGrp="1"/>
          </p:cNvSpPr>
          <p:nvPr>
            <p:ph type="title"/>
          </p:nvPr>
        </p:nvSpPr>
        <p:spPr>
          <a:xfrm>
            <a:off x="779635" y="349409"/>
            <a:ext cx="10521756"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15000"/>
              </a:lnSpc>
              <a:spcBef>
                <a:spcPts val="0"/>
              </a:spcBef>
              <a:spcAft>
                <a:spcPts val="0"/>
              </a:spcAft>
              <a:buClr>
                <a:schemeClr val="dk1"/>
              </a:buClr>
              <a:buSzPct val="61111"/>
              <a:buFont typeface="Arial"/>
              <a:buNone/>
            </a:pPr>
            <a:endParaRPr sz="1800" dirty="0"/>
          </a:p>
          <a:p>
            <a:pPr algn="l"/>
            <a:r>
              <a:rPr lang="es" sz="3100" b="1" dirty="0">
                <a:latin typeface="Calibri" panose="020F0502020204030204" pitchFamily="34" charset="0"/>
                <a:cs typeface="Calibri" panose="020F0502020204030204" pitchFamily="34" charset="0"/>
              </a:rPr>
              <a:t>4. </a:t>
            </a:r>
            <a:r>
              <a:rPr lang="es" sz="3100" b="1" i="0" dirty="0">
                <a:solidFill>
                  <a:srgbClr val="000000"/>
                </a:solidFill>
                <a:effectLst/>
                <a:latin typeface="Calibri" panose="020F0502020204030204" pitchFamily="34" charset="0"/>
                <a:cs typeface="Calibri" panose="020F0502020204030204" pitchFamily="34" charset="0"/>
              </a:rPr>
              <a:t>Solución </a:t>
            </a:r>
            <a:br>
              <a:rPr lang="en-US" sz="1050" b="1" i="0" dirty="0">
                <a:solidFill>
                  <a:srgbClr val="000000"/>
                </a:solidFill>
                <a:effectLst/>
                <a:latin typeface="Open Sans" panose="020B0606030504020204" pitchFamily="34" charset="0"/>
              </a:rPr>
            </a:br>
            <a:r>
              <a:rPr lang="es" sz="2400" dirty="0">
                <a:solidFill>
                  <a:srgbClr val="000000"/>
                </a:solidFill>
                <a:latin typeface="Calibri" panose="020F0502020204030204" pitchFamily="34" charset="0"/>
                <a:cs typeface="Calibri" panose="020F0502020204030204" pitchFamily="34" charset="0"/>
              </a:rPr>
              <a:t>Ahora </a:t>
            </a:r>
            <a:r>
              <a:rPr lang="es" sz="2400" b="0" i="0" dirty="0">
                <a:solidFill>
                  <a:srgbClr val="000000"/>
                </a:solidFill>
                <a:effectLst/>
                <a:latin typeface="Calibri" panose="020F0502020204030204" pitchFamily="34" charset="0"/>
                <a:cs typeface="Calibri" panose="020F0502020204030204" pitchFamily="34" charset="0"/>
              </a:rPr>
              <a:t>que sabe cuál y de quién es el problema, es hora de ofrecer la solución. Debe representar el conjunto mínimo de funcionalidades y características (Minimum Viable Product) que te permite entregar la propuesta de valor del bloque anterior. </a:t>
            </a:r>
            <a:br>
              <a:rPr lang="en-US" sz="2400" b="0" i="0" dirty="0">
                <a:solidFill>
                  <a:srgbClr val="000000"/>
                </a:solidFill>
                <a:effectLst/>
                <a:latin typeface="Calibri" panose="020F0502020204030204" pitchFamily="34" charset="0"/>
                <a:cs typeface="Calibri" panose="020F0502020204030204" pitchFamily="34" charset="0"/>
              </a:rPr>
            </a:br>
            <a:br>
              <a:rPr lang="en-US" sz="2200" b="0" i="0" dirty="0">
                <a:solidFill>
                  <a:srgbClr val="000000"/>
                </a:solidFill>
                <a:effectLst/>
                <a:latin typeface="Calibri" panose="020F0502020204030204" pitchFamily="34" charset="0"/>
                <a:cs typeface="Calibri" panose="020F0502020204030204" pitchFamily="34" charset="0"/>
              </a:rPr>
            </a:br>
            <a:r>
              <a:rPr lang="es" sz="3100" b="1" i="0" dirty="0">
                <a:solidFill>
                  <a:srgbClr val="000000"/>
                </a:solidFill>
                <a:effectLst/>
                <a:latin typeface="Calibri" panose="020F0502020204030204" pitchFamily="34" charset="0"/>
                <a:cs typeface="Calibri" panose="020F0502020204030204" pitchFamily="34" charset="0"/>
              </a:rPr>
              <a:t>5. Canales </a:t>
            </a:r>
            <a:br>
              <a:rPr lang="en-US" sz="1050" b="0" i="0" dirty="0">
                <a:solidFill>
                  <a:srgbClr val="000000"/>
                </a:solidFill>
                <a:effectLst/>
                <a:latin typeface="Open Sans" panose="020B0606030504020204" pitchFamily="34" charset="0"/>
              </a:rPr>
            </a:br>
            <a:r>
              <a:rPr lang="es" sz="2400" dirty="0">
                <a:solidFill>
                  <a:srgbClr val="000000"/>
                </a:solidFill>
                <a:latin typeface="Calibri" panose="020F0502020204030204" pitchFamily="34" charset="0"/>
                <a:cs typeface="Calibri" panose="020F0502020204030204" pitchFamily="34" charset="0"/>
              </a:rPr>
              <a:t>Aquí tienes que informar los medios que vas a utilizar para llegar a tu audiencia. Eso incluye todos los canales de marketing, comunicación y distribución que pretenda adoptar, tanto de medios tradicionales como digitales.</a:t>
            </a:r>
            <a:br>
              <a:rPr lang="en-US" sz="2400" dirty="0">
                <a:solidFill>
                  <a:srgbClr val="000000"/>
                </a:solidFill>
                <a:latin typeface="Calibri" panose="020F0502020204030204" pitchFamily="34" charset="0"/>
                <a:cs typeface="Calibri" panose="020F0502020204030204" pitchFamily="34" charset="0"/>
              </a:rPr>
            </a:br>
            <a:endParaRPr sz="2400" dirty="0">
              <a:solidFill>
                <a:srgbClr val="000000"/>
              </a:solidFill>
              <a:latin typeface="Calibri" panose="020F0502020204030204" pitchFamily="34" charset="0"/>
              <a:cs typeface="Calibri" panose="020F0502020204030204" pitchFamily="34" charset="0"/>
            </a:endParaRPr>
          </a:p>
        </p:txBody>
      </p:sp>
      <p:grpSp>
        <p:nvGrpSpPr>
          <p:cNvPr id="159" name="Google Shape;159;p24"/>
          <p:cNvGrpSpPr/>
          <p:nvPr/>
        </p:nvGrpSpPr>
        <p:grpSpPr>
          <a:xfrm>
            <a:off x="441960" y="561256"/>
            <a:ext cx="1128382" cy="847206"/>
            <a:chOff x="7393391" y="1075612"/>
            <a:chExt cx="1128382" cy="847206"/>
          </a:xfrm>
        </p:grpSpPr>
        <p:sp>
          <p:nvSpPr>
            <p:cNvPr id="160" name="Google Shape;16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2" name="Google Shape;162;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3" name="Google Shape;163;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4" name="Google Shape;164;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162004cb755_0_24"/>
          <p:cNvSpPr txBox="1">
            <a:spLocks noGrp="1"/>
          </p:cNvSpPr>
          <p:nvPr>
            <p:ph type="body" idx="1"/>
          </p:nvPr>
        </p:nvSpPr>
        <p:spPr>
          <a:xfrm>
            <a:off x="1901811" y="1376744"/>
            <a:ext cx="8990979" cy="4351200"/>
          </a:xfrm>
          <a:prstGeom prst="rect">
            <a:avLst/>
          </a:prstGeom>
        </p:spPr>
        <p:txBody>
          <a:bodyPr spcFirstLastPara="1" wrap="square" lIns="91425" tIns="45700" rIns="91425" bIns="45700" anchor="t" anchorCtr="0">
            <a:noAutofit/>
          </a:bodyPr>
          <a:lstStyle/>
          <a:p>
            <a:pPr marL="114300" indent="0" algn="l">
              <a:buNone/>
            </a:pPr>
            <a:r>
              <a:rPr lang="es" b="1" i="0" dirty="0">
                <a:solidFill>
                  <a:srgbClr val="000000"/>
                </a:solidFill>
                <a:effectLst/>
                <a:latin typeface="Calibri" panose="020F0502020204030204" pitchFamily="34" charset="0"/>
                <a:cs typeface="Calibri" panose="020F0502020204030204" pitchFamily="34" charset="0"/>
              </a:rPr>
              <a:t>6. Fuentes de ingresos</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s" sz="2200" b="0" i="0" dirty="0">
                <a:solidFill>
                  <a:srgbClr val="000000"/>
                </a:solidFill>
                <a:effectLst/>
                <a:latin typeface="Calibri" panose="020F0502020204030204" pitchFamily="34" charset="0"/>
                <a:cs typeface="Calibri" panose="020F0502020204030204" pitchFamily="34" charset="0"/>
              </a:rPr>
              <a:t>Pregúntese “¿cuánto pagará mi cliente por mi producto/servicio?”. El precio y el sistema de pago elegido son una parte muy importante de su oferta. Eso puede significar el éxito o el fracaso de su empresa.</a:t>
            </a:r>
          </a:p>
          <a:p>
            <a:pPr marL="114300" indent="0" algn="l">
              <a:buNone/>
            </a:pPr>
            <a:endParaRPr lang="en-US" sz="2200"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s" b="1" i="0" dirty="0">
                <a:solidFill>
                  <a:srgbClr val="000000"/>
                </a:solidFill>
                <a:effectLst/>
                <a:latin typeface="Calibri" panose="020F0502020204030204" pitchFamily="34" charset="0"/>
                <a:cs typeface="Calibri" panose="020F0502020204030204" pitchFamily="34" charset="0"/>
              </a:rPr>
              <a:t>7. Estructura de costos</a:t>
            </a:r>
            <a:endParaRPr lang="en-US"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s" sz="2200" b="0" i="0" dirty="0">
                <a:solidFill>
                  <a:srgbClr val="000000"/>
                </a:solidFill>
                <a:effectLst/>
                <a:latin typeface="Calibri" panose="020F0502020204030204" pitchFamily="34" charset="0"/>
                <a:cs typeface="Calibri" panose="020F0502020204030204" pitchFamily="34" charset="0"/>
              </a:rPr>
              <a:t>Reúne aquí todos los costos necesarios para que puedas vender tu producto. Debe enumerar todos los gastos, desde investigación y desarrollo hasta tarifas mensuales y salarios.</a:t>
            </a:r>
          </a:p>
          <a:p>
            <a:pPr marL="0" lvl="0" indent="0" algn="l" rtl="0">
              <a:lnSpc>
                <a:spcPct val="95000"/>
              </a:lnSpc>
              <a:spcBef>
                <a:spcPts val="0"/>
              </a:spcBef>
              <a:spcAft>
                <a:spcPts val="0"/>
              </a:spcAft>
              <a:buSzPts val="688"/>
              <a:buNone/>
            </a:pPr>
            <a:endParaRPr sz="2200" dirty="0">
              <a:latin typeface="Calibri" panose="020F0502020204030204" pitchFamily="34" charset="0"/>
              <a:cs typeface="Calibri" panose="020F0502020204030204" pitchFamily="34" charset="0"/>
            </a:endParaRPr>
          </a:p>
          <a:p>
            <a:pPr marL="0" lvl="0" indent="0" algn="l" rtl="0">
              <a:lnSpc>
                <a:spcPct val="95000"/>
              </a:lnSpc>
              <a:spcBef>
                <a:spcPts val="0"/>
              </a:spcBef>
              <a:spcAft>
                <a:spcPts val="0"/>
              </a:spcAft>
              <a:buClr>
                <a:schemeClr val="dk1"/>
              </a:buClr>
              <a:buSzPts val="688"/>
              <a:buFont typeface="Arial"/>
              <a:buNone/>
            </a:pPr>
            <a:endParaRPr sz="1800" dirty="0"/>
          </a:p>
        </p:txBody>
      </p:sp>
      <p:sp>
        <p:nvSpPr>
          <p:cNvPr id="170" name="Google Shape;170;g162004cb755_0_24"/>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71" name="Google Shape;171;g162004cb755_0_24"/>
          <p:cNvGrpSpPr/>
          <p:nvPr/>
        </p:nvGrpSpPr>
        <p:grpSpPr>
          <a:xfrm>
            <a:off x="441960" y="561256"/>
            <a:ext cx="1128381" cy="847205"/>
            <a:chOff x="7393391" y="1075612"/>
            <a:chExt cx="1128381" cy="847205"/>
          </a:xfrm>
        </p:grpSpPr>
        <p:sp>
          <p:nvSpPr>
            <p:cNvPr id="172" name="Google Shape;172;g162004cb755_0_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62004cb755_0_24"/>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D233D65D-4870-CC3E-2DBD-AB387133B439}"/>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826712" y="561255"/>
            <a:ext cx="8538575" cy="5948401"/>
          </a:xfrm>
          <a:prstGeom prst="rect">
            <a:avLst/>
          </a:prstGeom>
        </p:spPr>
        <p:txBody>
          <a:bodyPr spcFirstLastPara="1" wrap="square" lIns="91425" tIns="45700" rIns="91425" bIns="45700" anchor="t" anchorCtr="0">
            <a:noAutofit/>
          </a:bodyPr>
          <a:lstStyle/>
          <a:p>
            <a:pPr marL="114300" indent="0" algn="l">
              <a:buNone/>
            </a:pPr>
            <a:r>
              <a:rPr lang="es" b="1" i="0" dirty="0">
                <a:solidFill>
                  <a:srgbClr val="000000"/>
                </a:solidFill>
                <a:effectLst/>
                <a:latin typeface="Calibri" panose="020F0502020204030204" pitchFamily="34" charset="0"/>
                <a:cs typeface="Calibri" panose="020F0502020204030204" pitchFamily="34" charset="0"/>
              </a:rPr>
              <a:t>8. Métricas clave</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s" sz="2200" b="0" i="0" dirty="0">
                <a:solidFill>
                  <a:srgbClr val="000000"/>
                </a:solidFill>
                <a:effectLst/>
                <a:latin typeface="Calibri" panose="020F0502020204030204" pitchFamily="34" charset="0"/>
                <a:cs typeface="Calibri" panose="020F0502020204030204" pitchFamily="34" charset="0"/>
              </a:rPr>
              <a:t>Es imperativo que sepas qué métricas vas a aplicar al medir el desempeño de tu negocio. Esa es la única forma en que puede monitorear al equipo hacia los resultados.</a:t>
            </a:r>
          </a:p>
          <a:p>
            <a:pPr marL="114300" indent="0" algn="l">
              <a:buNone/>
            </a:pPr>
            <a:endParaRPr lang="en-US" sz="2200"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s" b="1" i="0" dirty="0">
                <a:solidFill>
                  <a:srgbClr val="000000"/>
                </a:solidFill>
                <a:effectLst/>
                <a:latin typeface="Calibri" panose="020F0502020204030204" pitchFamily="34" charset="0"/>
                <a:cs typeface="Calibri" panose="020F0502020204030204" pitchFamily="34" charset="0"/>
              </a:rPr>
              <a:t>9. Ventaja competitiva</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s" sz="2200" b="0" i="0" dirty="0">
                <a:solidFill>
                  <a:srgbClr val="000000"/>
                </a:solidFill>
                <a:effectLst/>
                <a:latin typeface="Calibri" panose="020F0502020204030204" pitchFamily="34" charset="0"/>
                <a:cs typeface="Calibri" panose="020F0502020204030204" pitchFamily="34" charset="0"/>
              </a:rPr>
              <a:t>Pregunta a tu equipo “¿qué tiene este negocio/producto/servicio que no tenga nadie más?”. Esta es posiblemente la pregunta más difícil de todo el lienzo. La respuesta tiene que ser algo que no se pueda copiar, imitar o adquirir, que sea único en el mercado. Es un desafío, pero es </a:t>
            </a:r>
            <a:r>
              <a:rPr lang="es" sz="2200" dirty="0">
                <a:solidFill>
                  <a:srgbClr val="000000"/>
                </a:solidFill>
                <a:latin typeface="Calibri" panose="020F0502020204030204" pitchFamily="34" charset="0"/>
                <a:cs typeface="Calibri" panose="020F0502020204030204" pitchFamily="34" charset="0"/>
              </a:rPr>
              <a:t>un asunto esencial, principalmente si tiene la intención de utilizar el lienzo para atraer socios e inversores. La ventaja injusta puede ser información privilegiada, un equipo de ensueño, obtener respaldo de expertos, clientes existentes, etc. Entonces, en lugar de pensar en agregar algo como "compromiso y pasión" como una ventaja injusta (porque no lo es), piense en lo que tiene que no tiene. otro puede comprar.</a:t>
            </a:r>
          </a:p>
          <a:p>
            <a:pPr marL="0" lvl="0" indent="0" algn="l" rtl="0">
              <a:lnSpc>
                <a:spcPct val="115000"/>
              </a:lnSpc>
              <a:spcBef>
                <a:spcPts val="0"/>
              </a:spcBef>
              <a:spcAft>
                <a:spcPts val="0"/>
              </a:spcAft>
              <a:buClr>
                <a:schemeClr val="dk1"/>
              </a:buClr>
              <a:buSzPts val="1100"/>
              <a:buFont typeface="Arial"/>
              <a:buNone/>
            </a:pPr>
            <a:endParaRPr sz="2200" dirty="0">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sz="2200" dirty="0"/>
          </a:p>
        </p:txBody>
      </p:sp>
      <p:sp>
        <p:nvSpPr>
          <p:cNvPr id="180" name="Google Shape;180;g162004cb755_0_40"/>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94A1998A-FCFB-E724-F294-8A974133A40C}"/>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62004cb755_0_67"/>
          <p:cNvSpPr txBox="1">
            <a:spLocks noGrp="1"/>
          </p:cNvSpPr>
          <p:nvPr>
            <p:ph type="title"/>
          </p:nvPr>
        </p:nvSpPr>
        <p:spPr>
          <a:xfrm>
            <a:off x="1570340" y="1029550"/>
            <a:ext cx="1029365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s" sz="2800" b="1" dirty="0"/>
              <a:t>Conclusión</a:t>
            </a:r>
            <a:r>
              <a:rPr lang="es" sz="2800" dirty="0"/>
              <a:t> </a:t>
            </a:r>
            <a:endParaRPr sz="2800" dirty="0"/>
          </a:p>
        </p:txBody>
      </p:sp>
      <p:sp>
        <p:nvSpPr>
          <p:cNvPr id="199" name="Google Shape;199;g162004cb755_0_67"/>
          <p:cNvSpPr txBox="1">
            <a:spLocks noGrp="1"/>
          </p:cNvSpPr>
          <p:nvPr>
            <p:ph type="body" idx="1"/>
          </p:nvPr>
        </p:nvSpPr>
        <p:spPr>
          <a:xfrm>
            <a:off x="1348400" y="2469550"/>
            <a:ext cx="8732860" cy="2282370"/>
          </a:xfrm>
          <a:prstGeom prst="rect">
            <a:avLst/>
          </a:prstGeom>
        </p:spPr>
        <p:txBody>
          <a:bodyPr spcFirstLastPara="1" wrap="square" lIns="91425" tIns="45700" rIns="91425" bIns="45700" anchor="t" anchorCtr="0">
            <a:noAutofit/>
          </a:bodyPr>
          <a:lstStyle/>
          <a:p>
            <a:pPr marL="114300" indent="0" algn="l">
              <a:buNone/>
            </a:pPr>
            <a:r>
              <a:rPr lang="es" sz="2200" b="0" i="0" dirty="0">
                <a:solidFill>
                  <a:srgbClr val="000000"/>
                </a:solidFill>
                <a:effectLst/>
                <a:latin typeface="Calibri" panose="020F0502020204030204" pitchFamily="34" charset="0"/>
                <a:cs typeface="Calibri" panose="020F0502020204030204" pitchFamily="34" charset="0"/>
              </a:rPr>
              <a:t>Es </a:t>
            </a:r>
            <a:r>
              <a:rPr lang="es" sz="2200" b="1" dirty="0">
                <a:latin typeface="Calibri" panose="020F0502020204030204" pitchFamily="34" charset="0"/>
                <a:cs typeface="Calibri" panose="020F0502020204030204" pitchFamily="34" charset="0"/>
              </a:rPr>
              <a:t>importante </a:t>
            </a:r>
            <a:r>
              <a:rPr lang="es" sz="2200" b="0" i="0" dirty="0">
                <a:solidFill>
                  <a:srgbClr val="000000"/>
                </a:solidFill>
                <a:effectLst/>
                <a:latin typeface="Calibri" panose="020F0502020204030204" pitchFamily="34" charset="0"/>
                <a:cs typeface="Calibri" panose="020F0502020204030204" pitchFamily="34" charset="0"/>
              </a:rPr>
              <a:t>tener en cuenta que el Lean Canvas no es un proyecto para toda la vida de la empresa. Por el contrario, se trata de un método que permite la experimentación. Usted y su equipo pueden probar diferentes combinaciones hasta que descubran cuál es el modelo de negocio ideal para su empresa. </a:t>
            </a:r>
            <a:r>
              <a:rPr lang="es" sz="2200" b="1" i="1" dirty="0">
                <a:solidFill>
                  <a:srgbClr val="000000"/>
                </a:solidFill>
                <a:effectLst/>
                <a:latin typeface="Calibri" panose="020F0502020204030204" pitchFamily="34" charset="0"/>
                <a:cs typeface="Calibri" panose="020F0502020204030204" pitchFamily="34" charset="0"/>
              </a:rPr>
              <a:t>Nunca lo olvides: siempre es mejor invertir algo de tiempo en planificar y experimentar, que construir un producto que nadie quiere.</a:t>
            </a:r>
            <a:endParaRPr lang="en-US" sz="2200" b="0" i="0" dirty="0">
              <a:solidFill>
                <a:srgbClr val="000000"/>
              </a:solidFill>
              <a:effectLst/>
              <a:latin typeface="Calibri" panose="020F0502020204030204" pitchFamily="34" charset="0"/>
              <a:cs typeface="Calibri" panose="020F0502020204030204" pitchFamily="34" charset="0"/>
            </a:endParaRPr>
          </a:p>
        </p:txBody>
      </p:sp>
      <p:sp>
        <p:nvSpPr>
          <p:cNvPr id="200" name="Google Shape;200;g162004cb755_0_6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201" name="Google Shape;201;g162004cb755_0_67"/>
          <p:cNvGrpSpPr/>
          <p:nvPr/>
        </p:nvGrpSpPr>
        <p:grpSpPr>
          <a:xfrm>
            <a:off x="441960" y="561256"/>
            <a:ext cx="1128381" cy="847205"/>
            <a:chOff x="7393391" y="1075612"/>
            <a:chExt cx="1128381" cy="847205"/>
          </a:xfrm>
        </p:grpSpPr>
        <p:sp>
          <p:nvSpPr>
            <p:cNvPr id="202" name="Google Shape;202;g162004cb755_0_6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g162004cb755_0_6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F0046C1F-CAFB-DBBE-7C01-BD0563EA366C}"/>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1080</Words>
  <Application>Microsoft Macintosh PowerPoint</Application>
  <PresentationFormat>Panorámica</PresentationFormat>
  <Paragraphs>60</Paragraphs>
  <Slides>11</Slides>
  <Notes>11</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11</vt:i4>
      </vt:variant>
    </vt:vector>
  </HeadingPairs>
  <TitlesOfParts>
    <vt:vector size="16" baseType="lpstr">
      <vt:lpstr>Arial</vt:lpstr>
      <vt:lpstr>Calibri</vt:lpstr>
      <vt:lpstr>Open Sans</vt:lpstr>
      <vt:lpstr>Tema de Office</vt:lpstr>
      <vt:lpstr>Tema de Office</vt:lpstr>
      <vt:lpstr>Masterclass Lessons Learned Repository  Lean Canvas  </vt:lpstr>
      <vt:lpstr>   Resumen </vt:lpstr>
      <vt:lpstr>Introducción Lean Canva - The Lean Canvas es una herramienta de modelado de negocios creada para ayudar a deconstruir una idea de inicio en sus suposiciones clave y más riesgosas. - Lean Canvas sirve como un plan táctico muy simple y accesible para guiar a los emprendedores en su camino desde la idea hasta la construcción de una startup exitosa. - Este método se basa en principios prácticos, con un lenguaje visual sencillo y fácil de usar, que permite a los emprendedores probar sus hipótesis de manera más eficiente.  Lean Canvas resuelve dos problemas: (1) traduce los pensamientos a algún idioma y también (2) ahorra tiempo y energía.  - Lean Canvas se enfoca directamente en el cliente, buscando crear valor observando sus problemas que necesitan solución.  - También se puede utilizar fuera del área de marketing y gestión. Es, en realidad, una herramienta que ha sido utilizada por ingenieros, diseñadores e incluso estudiantes de secundaria.</vt:lpstr>
      <vt:lpstr>Características…  Lean Canvas pone toda la información que tú y tu equipo necesitan para visualizar y analizar juntos, en un solo lienzo, eliminando detalles irrelevantes y no relacionados. El objetivo es evitar el desperdicio de tiempo, energía, procesos, dinero. Entonces, este sistema de modelado se basa en solo nueve bloques de construcción, que son: problema, segmentos de clientes, propuesta de valor única, solución, canales, flujos de ingresos, estructura de costos, métricas clave y ventaja injusta.  1. Problema  Cuando se quiere vender una solución (ya sea un producto o un servicio), debe existir una demanda, es decir, al menos un problema identificable. Cada segmento de clientes que va a definir tiene sus propios problemas, y el propósito de su negocio es resolverlos. Vas a construir todo tu lienzo sobre este bloque de construcción. Esta sección debe contener hasta tres problemas prioritarios.   </vt:lpstr>
      <vt:lpstr>2. Segmentos de clientes Este es el primer bloque de construcción que debe establecer. Porque probablemente el primer paso para entender tu negocio sea descubrir quién es tu cliente. Después de todo, solo puedes llegar a saber cuáles son los problemas que vas a resolver cuando conoces a quienes los enfrentan. Por lo tanto, si hay más de un segmento de clientes, debe desarrollar un lienzo para cada uno.   3. Propuesta de valor única  Este bloque muestra cómo su negocio se diferencia de los demás, cuál será el valor que su cliente tendrá solo a través de su producto o servicio, y nadie más. Por lo tanto, haga una lista de lo que hace que su marca se destaque sobre la competencia, es decir, por qué su cliente debe comprarle a usted en lugar de a su rival.      </vt:lpstr>
      <vt:lpstr> 4. Solución  Ahora que sabe cuál y de quién es el problema, es hora de ofrecer la solución. Debe representar el conjunto mínimo de funcionalidades y características (Minimum Viable Product) que te permite entregar la propuesta de valor del bloque anterior.   5. Canales  Aquí tienes que informar los medios que vas a utilizar para llegar a tu audiencia. Eso incluye todos los canales de marketing, comunicación y distribución que pretenda adoptar, tanto de medios tradicionales como digitales. </vt:lpstr>
      <vt:lpstr>Presentación de PowerPoint</vt:lpstr>
      <vt:lpstr>Presentación de PowerPoint</vt:lpstr>
      <vt:lpstr>Conclusión </vt:lpstr>
      <vt:lpstr>Plantilla Lean Canva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dc:title>
  <dc:creator>Dideas Group</dc:creator>
  <cp:lastModifiedBy>David Bayona cuallado</cp:lastModifiedBy>
  <cp:revision>61</cp:revision>
  <dcterms:created xsi:type="dcterms:W3CDTF">2022-09-21T07:19:16Z</dcterms:created>
  <dcterms:modified xsi:type="dcterms:W3CDTF">2023-01-19T11:40:29Z</dcterms:modified>
</cp:coreProperties>
</file>