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6" roundtripDataSignature="AMtx7mhfRZkj3VViaZ8MkdAkXvi1dfWpI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6"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4" name="Google Shape;94;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15" name="Google Shape;215;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7" name="Google Shape;107;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7" name="Google Shape;117;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0" name="Google Shape;130;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1b2274d624c_0_2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3" name="Google Shape;143;g1b2274d624c_0_2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5" name="Google Shape;155;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2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7" name="Google Shape;167;p2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78" name="Google Shape;178;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1" name="Google Shape;191;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11" name="Shape 11"/>
        <p:cNvGrpSpPr/>
        <p:nvPr/>
      </p:nvGrpSpPr>
      <p:grpSpPr>
        <a:xfrm>
          <a:off x="0" y="0"/>
          <a:ext cx="0" cy="0"/>
          <a:chOff x="0" y="0"/>
          <a:chExt cx="0" cy="0"/>
        </a:xfrm>
      </p:grpSpPr>
      <p:sp>
        <p:nvSpPr>
          <p:cNvPr id="12" name="Google Shape;12;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1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 name="Google Shape;14;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texto vertical" type="vertTx">
  <p:cSld name="VERTICAL_TEXT">
    <p:spTree>
      <p:nvGrpSpPr>
        <p:cNvPr id="68" name="Shape 68"/>
        <p:cNvGrpSpPr/>
        <p:nvPr/>
      </p:nvGrpSpPr>
      <p:grpSpPr>
        <a:xfrm>
          <a:off x="0" y="0"/>
          <a:ext cx="0" cy="0"/>
          <a:chOff x="0" y="0"/>
          <a:chExt cx="0" cy="0"/>
        </a:xfrm>
      </p:grpSpPr>
      <p:sp>
        <p:nvSpPr>
          <p:cNvPr id="69" name="Google Shape;69;p2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2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vertical y texto" type="vertTitleAndTx">
  <p:cSld name="VERTICAL_TITLE_AND_VERTICAL_TEXT">
    <p:spTree>
      <p:nvGrpSpPr>
        <p:cNvPr id="74" name="Shape 74"/>
        <p:cNvGrpSpPr/>
        <p:nvPr/>
      </p:nvGrpSpPr>
      <p:grpSpPr>
        <a:xfrm>
          <a:off x="0" y="0"/>
          <a:ext cx="0" cy="0"/>
          <a:chOff x="0" y="0"/>
          <a:chExt cx="0" cy="0"/>
        </a:xfrm>
      </p:grpSpPr>
      <p:sp>
        <p:nvSpPr>
          <p:cNvPr id="75" name="Google Shape;75;p2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2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86" name="Shape 86"/>
        <p:cNvGrpSpPr/>
        <p:nvPr/>
      </p:nvGrpSpPr>
      <p:grpSpPr>
        <a:xfrm>
          <a:off x="0" y="0"/>
          <a:ext cx="0" cy="0"/>
          <a:chOff x="0" y="0"/>
          <a:chExt cx="0" cy="0"/>
        </a:xfrm>
      </p:grpSpPr>
      <p:sp>
        <p:nvSpPr>
          <p:cNvPr id="87" name="Google Shape;87;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1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lt1"/>
              </a:buClr>
              <a:buSzPts val="1800"/>
              <a:buChar char="•"/>
              <a:defRPr/>
            </a:lvl1pPr>
            <a:lvl2pPr indent="-342900" lvl="1" marL="914400" algn="l">
              <a:lnSpc>
                <a:spcPct val="90000"/>
              </a:lnSpc>
              <a:spcBef>
                <a:spcPts val="500"/>
              </a:spcBef>
              <a:spcAft>
                <a:spcPts val="0"/>
              </a:spcAft>
              <a:buClr>
                <a:schemeClr val="lt1"/>
              </a:buClr>
              <a:buSzPts val="1800"/>
              <a:buChar char="•"/>
              <a:defRPr/>
            </a:lvl2pPr>
            <a:lvl3pPr indent="-342900" lvl="2" marL="1371600" algn="l">
              <a:lnSpc>
                <a:spcPct val="90000"/>
              </a:lnSpc>
              <a:spcBef>
                <a:spcPts val="500"/>
              </a:spcBef>
              <a:spcAft>
                <a:spcPts val="0"/>
              </a:spcAft>
              <a:buClr>
                <a:schemeClr val="lt1"/>
              </a:buClr>
              <a:buSzPts val="1800"/>
              <a:buChar char="•"/>
              <a:defRPr/>
            </a:lvl3pPr>
            <a:lvl4pPr indent="-342900" lvl="3" marL="1828800" algn="l">
              <a:lnSpc>
                <a:spcPct val="90000"/>
              </a:lnSpc>
              <a:spcBef>
                <a:spcPts val="500"/>
              </a:spcBef>
              <a:spcAft>
                <a:spcPts val="0"/>
              </a:spcAft>
              <a:buClr>
                <a:schemeClr val="lt1"/>
              </a:buClr>
              <a:buSzPts val="1800"/>
              <a:buChar char="•"/>
              <a:defRPr/>
            </a:lvl4pPr>
            <a:lvl5pPr indent="-342900" lvl="4" marL="2286000" algn="l">
              <a:lnSpc>
                <a:spcPct val="90000"/>
              </a:lnSpc>
              <a:spcBef>
                <a:spcPts val="500"/>
              </a:spcBef>
              <a:spcAft>
                <a:spcPts val="0"/>
              </a:spcAft>
              <a:buClr>
                <a:schemeClr val="lt1"/>
              </a:buClr>
              <a:buSzPts val="1800"/>
              <a:buChar char="•"/>
              <a:defRPr/>
            </a:lvl5pPr>
            <a:lvl6pPr indent="-342900" lvl="5" marL="2743200" algn="l">
              <a:lnSpc>
                <a:spcPct val="90000"/>
              </a:lnSpc>
              <a:spcBef>
                <a:spcPts val="500"/>
              </a:spcBef>
              <a:spcAft>
                <a:spcPts val="0"/>
              </a:spcAft>
              <a:buClr>
                <a:schemeClr val="lt1"/>
              </a:buClr>
              <a:buSzPts val="1800"/>
              <a:buChar char="•"/>
              <a:defRPr/>
            </a:lvl6pPr>
            <a:lvl7pPr indent="-342900" lvl="6" marL="3200400" algn="l">
              <a:lnSpc>
                <a:spcPct val="90000"/>
              </a:lnSpc>
              <a:spcBef>
                <a:spcPts val="500"/>
              </a:spcBef>
              <a:spcAft>
                <a:spcPts val="0"/>
              </a:spcAft>
              <a:buClr>
                <a:schemeClr val="lt1"/>
              </a:buClr>
              <a:buSzPts val="1800"/>
              <a:buChar char="•"/>
              <a:defRPr/>
            </a:lvl7pPr>
            <a:lvl8pPr indent="-342900" lvl="7" marL="3657600" algn="l">
              <a:lnSpc>
                <a:spcPct val="90000"/>
              </a:lnSpc>
              <a:spcBef>
                <a:spcPts val="500"/>
              </a:spcBef>
              <a:spcAft>
                <a:spcPts val="0"/>
              </a:spcAft>
              <a:buClr>
                <a:schemeClr val="lt1"/>
              </a:buClr>
              <a:buSzPts val="1800"/>
              <a:buChar char="•"/>
              <a:defRPr/>
            </a:lvl8pPr>
            <a:lvl9pPr indent="-342900" lvl="8" marL="4114800" algn="l">
              <a:lnSpc>
                <a:spcPct val="90000"/>
              </a:lnSpc>
              <a:spcBef>
                <a:spcPts val="500"/>
              </a:spcBef>
              <a:spcAft>
                <a:spcPts val="0"/>
              </a:spcAft>
              <a:buClr>
                <a:schemeClr val="lt1"/>
              </a:buClr>
              <a:buSzPts val="1800"/>
              <a:buChar char="•"/>
              <a:defRPr/>
            </a:lvl9pPr>
          </a:lstStyle>
          <a:p/>
        </p:txBody>
      </p:sp>
      <p:sp>
        <p:nvSpPr>
          <p:cNvPr id="89" name="Google Shape;89;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0" name="Google Shape;90;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1" name="Google Shape;91;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 título" type="title">
  <p:cSld name="TITLE">
    <p:spTree>
      <p:nvGrpSpPr>
        <p:cNvPr id="17" name="Shape 17"/>
        <p:cNvGrpSpPr/>
        <p:nvPr/>
      </p:nvGrpSpPr>
      <p:grpSpPr>
        <a:xfrm>
          <a:off x="0" y="0"/>
          <a:ext cx="0" cy="0"/>
          <a:chOff x="0" y="0"/>
          <a:chExt cx="0" cy="0"/>
        </a:xfrm>
      </p:grpSpPr>
      <p:sp>
        <p:nvSpPr>
          <p:cNvPr id="18" name="Google Shape;18;p13"/>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13"/>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0" name="Google Shape;20;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type="secHead">
  <p:cSld name="SECTION_HEADER">
    <p:spTree>
      <p:nvGrpSpPr>
        <p:cNvPr id="23" name="Shape 23"/>
        <p:cNvGrpSpPr/>
        <p:nvPr/>
      </p:nvGrpSpPr>
      <p:grpSpPr>
        <a:xfrm>
          <a:off x="0" y="0"/>
          <a:ext cx="0" cy="0"/>
          <a:chOff x="0" y="0"/>
          <a:chExt cx="0" cy="0"/>
        </a:xfrm>
      </p:grpSpPr>
      <p:sp>
        <p:nvSpPr>
          <p:cNvPr id="24" name="Google Shape;24;p1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1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s objetos" type="twoObj">
  <p:cSld name="TWO_OBJECTS">
    <p:spTree>
      <p:nvGrpSpPr>
        <p:cNvPr id="29" name="Shape 29"/>
        <p:cNvGrpSpPr/>
        <p:nvPr/>
      </p:nvGrpSpPr>
      <p:grpSpPr>
        <a:xfrm>
          <a:off x="0" y="0"/>
          <a:ext cx="0" cy="0"/>
          <a:chOff x="0" y="0"/>
          <a:chExt cx="0" cy="0"/>
        </a:xfrm>
      </p:grpSpPr>
      <p:sp>
        <p:nvSpPr>
          <p:cNvPr id="30" name="Google Shape;30;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1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1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ción" type="twoTxTwoObj">
  <p:cSld name="TWO_OBJECTS_WITH_TEXT">
    <p:spTree>
      <p:nvGrpSpPr>
        <p:cNvPr id="36" name="Shape 36"/>
        <p:cNvGrpSpPr/>
        <p:nvPr/>
      </p:nvGrpSpPr>
      <p:grpSpPr>
        <a:xfrm>
          <a:off x="0" y="0"/>
          <a:ext cx="0" cy="0"/>
          <a:chOff x="0" y="0"/>
          <a:chExt cx="0" cy="0"/>
        </a:xfrm>
      </p:grpSpPr>
      <p:sp>
        <p:nvSpPr>
          <p:cNvPr id="37" name="Google Shape;37;p1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1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1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1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el título" type="titleOnly">
  <p:cSld name="TITLE_ONLY">
    <p:spTree>
      <p:nvGrpSpPr>
        <p:cNvPr id="45" name="Shape 45"/>
        <p:cNvGrpSpPr/>
        <p:nvPr/>
      </p:nvGrpSpPr>
      <p:grpSpPr>
        <a:xfrm>
          <a:off x="0" y="0"/>
          <a:ext cx="0" cy="0"/>
          <a:chOff x="0" y="0"/>
          <a:chExt cx="0" cy="0"/>
        </a:xfrm>
      </p:grpSpPr>
      <p:sp>
        <p:nvSpPr>
          <p:cNvPr id="46" name="Google Shape;46;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 blanco" type="blank">
  <p:cSld name="BLANK">
    <p:spTree>
      <p:nvGrpSpPr>
        <p:cNvPr id="50" name="Shape 50"/>
        <p:cNvGrpSpPr/>
        <p:nvPr/>
      </p:nvGrpSpPr>
      <p:grpSpPr>
        <a:xfrm>
          <a:off x="0" y="0"/>
          <a:ext cx="0" cy="0"/>
          <a:chOff x="0" y="0"/>
          <a:chExt cx="0" cy="0"/>
        </a:xfrm>
      </p:grpSpPr>
      <p:sp>
        <p:nvSpPr>
          <p:cNvPr id="51" name="Google Shape;51;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ido con título" type="objTx">
  <p:cSld name="OBJECT_WITH_CAPTION_TEXT">
    <p:spTree>
      <p:nvGrpSpPr>
        <p:cNvPr id="54" name="Shape 54"/>
        <p:cNvGrpSpPr/>
        <p:nvPr/>
      </p:nvGrpSpPr>
      <p:grpSpPr>
        <a:xfrm>
          <a:off x="0" y="0"/>
          <a:ext cx="0" cy="0"/>
          <a:chOff x="0" y="0"/>
          <a:chExt cx="0" cy="0"/>
        </a:xfrm>
      </p:grpSpPr>
      <p:sp>
        <p:nvSpPr>
          <p:cNvPr id="55" name="Google Shape;55;p1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n con título" type="picTx">
  <p:cSld name="PICTURE_WITH_CAPTION_TEXT">
    <p:spTree>
      <p:nvGrpSpPr>
        <p:cNvPr id="61" name="Shape 61"/>
        <p:cNvGrpSpPr/>
        <p:nvPr/>
      </p:nvGrpSpPr>
      <p:grpSpPr>
        <a:xfrm>
          <a:off x="0" y="0"/>
          <a:ext cx="0" cy="0"/>
          <a:chOff x="0" y="0"/>
          <a:chExt cx="0" cy="0"/>
        </a:xfrm>
      </p:grpSpPr>
      <p:sp>
        <p:nvSpPr>
          <p:cNvPr id="62" name="Google Shape;62;p2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20"/>
          <p:cNvSpPr/>
          <p:nvPr>
            <p:ph idx="2" type="pic"/>
          </p:nvPr>
        </p:nvSpPr>
        <p:spPr>
          <a:xfrm>
            <a:off x="5183188" y="987425"/>
            <a:ext cx="6172200" cy="4873625"/>
          </a:xfrm>
          <a:prstGeom prst="rect">
            <a:avLst/>
          </a:prstGeom>
          <a:noFill/>
          <a:ln>
            <a:noFill/>
          </a:ln>
        </p:spPr>
      </p:sp>
      <p:sp>
        <p:nvSpPr>
          <p:cNvPr id="64" name="Google Shape;64;p2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80" name="Shape 80"/>
        <p:cNvGrpSpPr/>
        <p:nvPr/>
      </p:nvGrpSpPr>
      <p:grpSpPr>
        <a:xfrm>
          <a:off x="0" y="0"/>
          <a:ext cx="0" cy="0"/>
          <a:chOff x="0" y="0"/>
          <a:chExt cx="0" cy="0"/>
        </a:xfrm>
      </p:grpSpPr>
      <p:sp>
        <p:nvSpPr>
          <p:cNvPr id="81" name="Google Shape;81;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lt1"/>
              </a:buClr>
              <a:buSzPts val="4400"/>
              <a:buFont typeface="Calibri"/>
              <a:buNone/>
              <a:defRPr b="0" i="0" sz="4400" u="none" cap="none" strike="noStrike">
                <a:solidFill>
                  <a:schemeClr val="lt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2" name="Google Shape;82;p1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9pPr>
          </a:lstStyle>
          <a:p/>
        </p:txBody>
      </p:sp>
      <p:sp>
        <p:nvSpPr>
          <p:cNvPr id="83" name="Google Shape;83;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lt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9pPr>
          </a:lstStyle>
          <a:p/>
        </p:txBody>
      </p:sp>
      <p:sp>
        <p:nvSpPr>
          <p:cNvPr id="84" name="Google Shape;84;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chemeClr val="lt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9pPr>
          </a:lstStyle>
          <a:p/>
        </p:txBody>
      </p:sp>
      <p:sp>
        <p:nvSpPr>
          <p:cNvPr id="85" name="Google Shape;85;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61"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hyperlink" Target="https://www.hotjar.com/blog/marketing-funnel/" TargetMode="External"/><Relationship Id="rId4" Type="http://schemas.openxmlformats.org/officeDocument/2006/relationships/hyperlink" Target="https://www.tnb.studio/lab/funil-de-marketing-o-que-e-e-para-que-serve" TargetMode="External"/><Relationship Id="rId5"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4.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 Id="rId3" Type="http://schemas.openxmlformats.org/officeDocument/2006/relationships/image" Target="../media/image1.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4.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5" name="Shape 95"/>
        <p:cNvGrpSpPr/>
        <p:nvPr/>
      </p:nvGrpSpPr>
      <p:grpSpPr>
        <a:xfrm>
          <a:off x="0" y="0"/>
          <a:ext cx="0" cy="0"/>
          <a:chOff x="0" y="0"/>
          <a:chExt cx="0" cy="0"/>
        </a:xfrm>
      </p:grpSpPr>
      <p:sp>
        <p:nvSpPr>
          <p:cNvPr id="96" name="Google Shape;96;p1"/>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7" name="Google Shape;97;p1"/>
          <p:cNvSpPr/>
          <p:nvPr/>
        </p:nvSpPr>
        <p:spPr>
          <a:xfrm>
            <a:off x="0" y="0"/>
            <a:ext cx="9415165" cy="6858000"/>
          </a:xfrm>
          <a:custGeom>
            <a:rect b="b" l="l" r="r" t="t"/>
            <a:pathLst>
              <a:path extrusionOk="0" h="6858000" w="9415165">
                <a:moveTo>
                  <a:pt x="0" y="5940102"/>
                </a:moveTo>
                <a:lnTo>
                  <a:pt x="201903" y="5940608"/>
                </a:lnTo>
                <a:cubicBezTo>
                  <a:pt x="552894" y="5941488"/>
                  <a:pt x="968883" y="5942531"/>
                  <a:pt x="1461907" y="5943766"/>
                </a:cubicBezTo>
                <a:cubicBezTo>
                  <a:pt x="1662934" y="5938113"/>
                  <a:pt x="1852841" y="6049291"/>
                  <a:pt x="1951874" y="6220822"/>
                </a:cubicBezTo>
                <a:cubicBezTo>
                  <a:pt x="1951874" y="6220822"/>
                  <a:pt x="1951874" y="6220822"/>
                  <a:pt x="2282833" y="6794059"/>
                </a:cubicBezTo>
                <a:lnTo>
                  <a:pt x="2319750" y="6858000"/>
                </a:lnTo>
                <a:lnTo>
                  <a:pt x="0" y="6858000"/>
                </a:lnTo>
                <a:close/>
                <a:moveTo>
                  <a:pt x="751947" y="3830686"/>
                </a:moveTo>
                <a:cubicBezTo>
                  <a:pt x="751947" y="3830686"/>
                  <a:pt x="751947" y="3830686"/>
                  <a:pt x="1719258" y="3833112"/>
                </a:cubicBezTo>
                <a:cubicBezTo>
                  <a:pt x="1780885" y="3831380"/>
                  <a:pt x="1839102" y="3865462"/>
                  <a:pt x="1869462" y="3918046"/>
                </a:cubicBezTo>
                <a:cubicBezTo>
                  <a:pt x="1869462" y="3918046"/>
                  <a:pt x="1869462" y="3918046"/>
                  <a:pt x="2354170" y="4757586"/>
                </a:cubicBezTo>
                <a:cubicBezTo>
                  <a:pt x="2385577" y="4811983"/>
                  <a:pt x="2384937" y="4877630"/>
                  <a:pt x="2353672" y="4931947"/>
                </a:cubicBezTo>
                <a:cubicBezTo>
                  <a:pt x="2353672" y="4931947"/>
                  <a:pt x="2353672" y="4931947"/>
                  <a:pt x="1871068" y="5769061"/>
                </a:cubicBezTo>
                <a:cubicBezTo>
                  <a:pt x="1841608" y="5822336"/>
                  <a:pt x="1783799" y="5855711"/>
                  <a:pt x="1722931" y="5854589"/>
                </a:cubicBezTo>
                <a:cubicBezTo>
                  <a:pt x="1722931" y="5854589"/>
                  <a:pt x="1722931" y="5854589"/>
                  <a:pt x="756668" y="5853977"/>
                </a:cubicBezTo>
                <a:cubicBezTo>
                  <a:pt x="693994" y="5853896"/>
                  <a:pt x="636823" y="5821628"/>
                  <a:pt x="605416" y="5767228"/>
                </a:cubicBezTo>
                <a:cubicBezTo>
                  <a:pt x="605416" y="5767228"/>
                  <a:pt x="605416" y="5767228"/>
                  <a:pt x="120708" y="4927690"/>
                </a:cubicBezTo>
                <a:cubicBezTo>
                  <a:pt x="90348" y="4875106"/>
                  <a:pt x="89942" y="4807646"/>
                  <a:pt x="122255" y="4755141"/>
                </a:cubicBezTo>
                <a:cubicBezTo>
                  <a:pt x="122255" y="4755141"/>
                  <a:pt x="122255" y="4755141"/>
                  <a:pt x="603810" y="3916214"/>
                </a:cubicBezTo>
                <a:cubicBezTo>
                  <a:pt x="633271" y="3862939"/>
                  <a:pt x="691080" y="3829563"/>
                  <a:pt x="751947" y="3830686"/>
                </a:cubicBezTo>
                <a:close/>
                <a:moveTo>
                  <a:pt x="2140871" y="3416093"/>
                </a:moveTo>
                <a:cubicBezTo>
                  <a:pt x="2140871" y="3416093"/>
                  <a:pt x="2140871" y="3416093"/>
                  <a:pt x="2485012" y="3416957"/>
                </a:cubicBezTo>
                <a:cubicBezTo>
                  <a:pt x="2506938" y="3416340"/>
                  <a:pt x="2527650" y="3428466"/>
                  <a:pt x="2538451" y="3447174"/>
                </a:cubicBezTo>
                <a:cubicBezTo>
                  <a:pt x="2538451" y="3447174"/>
                  <a:pt x="2538451" y="3447174"/>
                  <a:pt x="2710898" y="3745860"/>
                </a:cubicBezTo>
                <a:cubicBezTo>
                  <a:pt x="2722072" y="3765213"/>
                  <a:pt x="2721844" y="3788568"/>
                  <a:pt x="2710720" y="3807893"/>
                </a:cubicBezTo>
                <a:cubicBezTo>
                  <a:pt x="2710720" y="3807893"/>
                  <a:pt x="2710720" y="3807893"/>
                  <a:pt x="2539024" y="4105714"/>
                </a:cubicBezTo>
                <a:cubicBezTo>
                  <a:pt x="2528542" y="4124669"/>
                  <a:pt x="2507974" y="4136543"/>
                  <a:pt x="2486319" y="4136144"/>
                </a:cubicBezTo>
                <a:cubicBezTo>
                  <a:pt x="2486319" y="4136144"/>
                  <a:pt x="2486319" y="4136144"/>
                  <a:pt x="2142549" y="4135926"/>
                </a:cubicBezTo>
                <a:cubicBezTo>
                  <a:pt x="2120252" y="4135898"/>
                  <a:pt x="2099911" y="4124417"/>
                  <a:pt x="2088738" y="4105063"/>
                </a:cubicBezTo>
                <a:cubicBezTo>
                  <a:pt x="2088738" y="4105063"/>
                  <a:pt x="2088738" y="4105063"/>
                  <a:pt x="1916292" y="3806378"/>
                </a:cubicBezTo>
                <a:cubicBezTo>
                  <a:pt x="1905490" y="3787669"/>
                  <a:pt x="1905346" y="3763670"/>
                  <a:pt x="1916843" y="3744990"/>
                </a:cubicBezTo>
                <a:cubicBezTo>
                  <a:pt x="1916843" y="3744990"/>
                  <a:pt x="1916843" y="3744990"/>
                  <a:pt x="2088166" y="3446523"/>
                </a:cubicBezTo>
                <a:cubicBezTo>
                  <a:pt x="2098648" y="3427568"/>
                  <a:pt x="2119216" y="3415695"/>
                  <a:pt x="2140871" y="3416093"/>
                </a:cubicBezTo>
                <a:close/>
                <a:moveTo>
                  <a:pt x="2309207" y="2943824"/>
                </a:moveTo>
                <a:cubicBezTo>
                  <a:pt x="2309207" y="2943824"/>
                  <a:pt x="2309207" y="2943824"/>
                  <a:pt x="2490927" y="2944279"/>
                </a:cubicBezTo>
                <a:cubicBezTo>
                  <a:pt x="2502505" y="2943955"/>
                  <a:pt x="2513441" y="2950357"/>
                  <a:pt x="2519144" y="2960236"/>
                </a:cubicBezTo>
                <a:cubicBezTo>
                  <a:pt x="2519144" y="2960236"/>
                  <a:pt x="2519144" y="2960236"/>
                  <a:pt x="2610202" y="3117952"/>
                </a:cubicBezTo>
                <a:cubicBezTo>
                  <a:pt x="2616102" y="3128172"/>
                  <a:pt x="2615982" y="3140504"/>
                  <a:pt x="2610107" y="3150708"/>
                </a:cubicBezTo>
                <a:cubicBezTo>
                  <a:pt x="2610107" y="3150708"/>
                  <a:pt x="2610107" y="3150708"/>
                  <a:pt x="2519446" y="3307968"/>
                </a:cubicBezTo>
                <a:cubicBezTo>
                  <a:pt x="2513912" y="3317976"/>
                  <a:pt x="2503051" y="3324246"/>
                  <a:pt x="2491617" y="3324035"/>
                </a:cubicBezTo>
                <a:cubicBezTo>
                  <a:pt x="2491617" y="3324035"/>
                  <a:pt x="2491617" y="3324035"/>
                  <a:pt x="2310094" y="3323920"/>
                </a:cubicBezTo>
                <a:cubicBezTo>
                  <a:pt x="2298321" y="3323905"/>
                  <a:pt x="2287579" y="3317843"/>
                  <a:pt x="2281679" y="3307623"/>
                </a:cubicBezTo>
                <a:cubicBezTo>
                  <a:pt x="2281679" y="3307623"/>
                  <a:pt x="2281679" y="3307623"/>
                  <a:pt x="2190623" y="3149908"/>
                </a:cubicBezTo>
                <a:cubicBezTo>
                  <a:pt x="2184919" y="3140029"/>
                  <a:pt x="2184843" y="3127357"/>
                  <a:pt x="2190913" y="3117492"/>
                </a:cubicBezTo>
                <a:cubicBezTo>
                  <a:pt x="2190913" y="3117492"/>
                  <a:pt x="2190913" y="3117492"/>
                  <a:pt x="2281378" y="2959891"/>
                </a:cubicBezTo>
                <a:cubicBezTo>
                  <a:pt x="2286913" y="2949884"/>
                  <a:pt x="2297773" y="2943613"/>
                  <a:pt x="2309207" y="2943824"/>
                </a:cubicBezTo>
                <a:close/>
                <a:moveTo>
                  <a:pt x="4112874" y="2635904"/>
                </a:moveTo>
                <a:cubicBezTo>
                  <a:pt x="4112874" y="2635904"/>
                  <a:pt x="4112874" y="2635904"/>
                  <a:pt x="7268230" y="2643815"/>
                </a:cubicBezTo>
                <a:cubicBezTo>
                  <a:pt x="7469258" y="2638162"/>
                  <a:pt x="7659163" y="2749340"/>
                  <a:pt x="7758196" y="2920870"/>
                </a:cubicBezTo>
                <a:cubicBezTo>
                  <a:pt x="7758196" y="2920870"/>
                  <a:pt x="7758196" y="2920870"/>
                  <a:pt x="9339309" y="5659439"/>
                </a:cubicBezTo>
                <a:cubicBezTo>
                  <a:pt x="9441758" y="5836884"/>
                  <a:pt x="9439672" y="6051021"/>
                  <a:pt x="9337678" y="6228205"/>
                </a:cubicBezTo>
                <a:cubicBezTo>
                  <a:pt x="9337678" y="6228205"/>
                  <a:pt x="9337678" y="6228205"/>
                  <a:pt x="9008157" y="6799787"/>
                </a:cubicBezTo>
                <a:lnTo>
                  <a:pt x="8974598" y="6858000"/>
                </a:lnTo>
                <a:lnTo>
                  <a:pt x="2425403" y="6858000"/>
                </a:lnTo>
                <a:lnTo>
                  <a:pt x="2332089" y="6696379"/>
                </a:lnTo>
                <a:cubicBezTo>
                  <a:pt x="2245236" y="6545945"/>
                  <a:pt x="2152593" y="6385482"/>
                  <a:pt x="2053773" y="6214321"/>
                </a:cubicBezTo>
                <a:cubicBezTo>
                  <a:pt x="1954740" y="6042790"/>
                  <a:pt x="1953410" y="5822737"/>
                  <a:pt x="2058819" y="5651469"/>
                </a:cubicBezTo>
                <a:cubicBezTo>
                  <a:pt x="2058819" y="5651469"/>
                  <a:pt x="2058819" y="5651469"/>
                  <a:pt x="3629647" y="2914896"/>
                </a:cubicBezTo>
                <a:cubicBezTo>
                  <a:pt x="3725749" y="2741114"/>
                  <a:pt x="3914325" y="2632240"/>
                  <a:pt x="4112874" y="2635904"/>
                </a:cubicBezTo>
                <a:close/>
                <a:moveTo>
                  <a:pt x="688133" y="2474638"/>
                </a:moveTo>
                <a:cubicBezTo>
                  <a:pt x="688133" y="2474638"/>
                  <a:pt x="688133" y="2474638"/>
                  <a:pt x="1287544" y="2476142"/>
                </a:cubicBezTo>
                <a:cubicBezTo>
                  <a:pt x="1325733" y="2475067"/>
                  <a:pt x="1361809" y="2496187"/>
                  <a:pt x="1380621" y="2528772"/>
                </a:cubicBezTo>
                <a:cubicBezTo>
                  <a:pt x="1380621" y="2528772"/>
                  <a:pt x="1380621" y="2528772"/>
                  <a:pt x="1680979" y="3049008"/>
                </a:cubicBezTo>
                <a:cubicBezTo>
                  <a:pt x="1700441" y="3082716"/>
                  <a:pt x="1700045" y="3123395"/>
                  <a:pt x="1680670" y="3157054"/>
                </a:cubicBezTo>
                <a:cubicBezTo>
                  <a:pt x="1680670" y="3157054"/>
                  <a:pt x="1680670" y="3157054"/>
                  <a:pt x="1381617" y="3675787"/>
                </a:cubicBezTo>
                <a:cubicBezTo>
                  <a:pt x="1363361" y="3708799"/>
                  <a:pt x="1327537" y="3729482"/>
                  <a:pt x="1289821" y="3728785"/>
                </a:cubicBezTo>
                <a:cubicBezTo>
                  <a:pt x="1289821" y="3728785"/>
                  <a:pt x="1289821" y="3728785"/>
                  <a:pt x="691058" y="3728407"/>
                </a:cubicBezTo>
                <a:cubicBezTo>
                  <a:pt x="652221" y="3728357"/>
                  <a:pt x="616793" y="3708360"/>
                  <a:pt x="597332" y="3674651"/>
                </a:cubicBezTo>
                <a:cubicBezTo>
                  <a:pt x="597332" y="3674651"/>
                  <a:pt x="597332" y="3674651"/>
                  <a:pt x="296974" y="3154416"/>
                </a:cubicBezTo>
                <a:cubicBezTo>
                  <a:pt x="278161" y="3121831"/>
                  <a:pt x="277908" y="3080029"/>
                  <a:pt x="297933" y="3047494"/>
                </a:cubicBezTo>
                <a:cubicBezTo>
                  <a:pt x="297933" y="3047494"/>
                  <a:pt x="297933" y="3047494"/>
                  <a:pt x="596337" y="2527637"/>
                </a:cubicBezTo>
                <a:cubicBezTo>
                  <a:pt x="614593" y="2494625"/>
                  <a:pt x="650416" y="2473943"/>
                  <a:pt x="688133" y="2474638"/>
                </a:cubicBezTo>
                <a:close/>
                <a:moveTo>
                  <a:pt x="2732571" y="2020011"/>
                </a:moveTo>
                <a:cubicBezTo>
                  <a:pt x="2732571" y="2020011"/>
                  <a:pt x="2732571" y="2020011"/>
                  <a:pt x="3236024" y="2021272"/>
                </a:cubicBezTo>
                <a:cubicBezTo>
                  <a:pt x="3268098" y="2020370"/>
                  <a:pt x="3298399" y="2038110"/>
                  <a:pt x="3314200" y="2065479"/>
                </a:cubicBezTo>
                <a:cubicBezTo>
                  <a:pt x="3314200" y="2065479"/>
                  <a:pt x="3314200" y="2065479"/>
                  <a:pt x="3566473" y="2502430"/>
                </a:cubicBezTo>
                <a:cubicBezTo>
                  <a:pt x="3582820" y="2530741"/>
                  <a:pt x="3582487" y="2564907"/>
                  <a:pt x="3566214" y="2593179"/>
                </a:cubicBezTo>
                <a:cubicBezTo>
                  <a:pt x="3566214" y="2593179"/>
                  <a:pt x="3566214" y="2593179"/>
                  <a:pt x="3315036" y="3028868"/>
                </a:cubicBezTo>
                <a:cubicBezTo>
                  <a:pt x="3299702" y="3056596"/>
                  <a:pt x="3269615" y="3073966"/>
                  <a:pt x="3237935" y="3073382"/>
                </a:cubicBezTo>
                <a:cubicBezTo>
                  <a:pt x="3237935" y="3073382"/>
                  <a:pt x="3237935" y="3073382"/>
                  <a:pt x="2735028" y="3073064"/>
                </a:cubicBezTo>
                <a:cubicBezTo>
                  <a:pt x="2702409" y="3073021"/>
                  <a:pt x="2672652" y="3056226"/>
                  <a:pt x="2656307" y="3027915"/>
                </a:cubicBezTo>
                <a:cubicBezTo>
                  <a:pt x="2656307" y="3027915"/>
                  <a:pt x="2656307" y="3027915"/>
                  <a:pt x="2404033" y="2590963"/>
                </a:cubicBezTo>
                <a:cubicBezTo>
                  <a:pt x="2388231" y="2563595"/>
                  <a:pt x="2388020" y="2528484"/>
                  <a:pt x="2404839" y="2501157"/>
                </a:cubicBezTo>
                <a:cubicBezTo>
                  <a:pt x="2404839" y="2501157"/>
                  <a:pt x="2404839" y="2501157"/>
                  <a:pt x="2655471" y="2064525"/>
                </a:cubicBezTo>
                <a:cubicBezTo>
                  <a:pt x="2670804" y="2036797"/>
                  <a:pt x="2700892" y="2019426"/>
                  <a:pt x="2732571" y="2020011"/>
                </a:cubicBezTo>
                <a:close/>
                <a:moveTo>
                  <a:pt x="3662925" y="0"/>
                </a:moveTo>
                <a:lnTo>
                  <a:pt x="5336547" y="0"/>
                </a:lnTo>
                <a:lnTo>
                  <a:pt x="5342959" y="11106"/>
                </a:lnTo>
                <a:cubicBezTo>
                  <a:pt x="5372852" y="62881"/>
                  <a:pt x="5492421" y="269982"/>
                  <a:pt x="5970700" y="1098387"/>
                </a:cubicBezTo>
                <a:cubicBezTo>
                  <a:pt x="6012021" y="1169956"/>
                  <a:pt x="6011183" y="1256322"/>
                  <a:pt x="5970044" y="1327785"/>
                </a:cubicBezTo>
                <a:cubicBezTo>
                  <a:pt x="5970044" y="1327785"/>
                  <a:pt x="5970044" y="1327785"/>
                  <a:pt x="5335110" y="2429135"/>
                </a:cubicBezTo>
                <a:cubicBezTo>
                  <a:pt x="5296350" y="2499226"/>
                  <a:pt x="5220291" y="2543137"/>
                  <a:pt x="5140211" y="2541659"/>
                </a:cubicBezTo>
                <a:cubicBezTo>
                  <a:pt x="5140211" y="2541659"/>
                  <a:pt x="5140211" y="2541659"/>
                  <a:pt x="3868947" y="2540855"/>
                </a:cubicBezTo>
                <a:cubicBezTo>
                  <a:pt x="3786490" y="2540750"/>
                  <a:pt x="3711273" y="2498294"/>
                  <a:pt x="3669952" y="2426726"/>
                </a:cubicBezTo>
                <a:cubicBezTo>
                  <a:pt x="3669952" y="2426726"/>
                  <a:pt x="3669952" y="2426726"/>
                  <a:pt x="3032246" y="1322186"/>
                </a:cubicBezTo>
                <a:cubicBezTo>
                  <a:pt x="2992303" y="1253003"/>
                  <a:pt x="2991768" y="1164250"/>
                  <a:pt x="3034282" y="1095172"/>
                </a:cubicBezTo>
                <a:cubicBezTo>
                  <a:pt x="3034282" y="1095172"/>
                  <a:pt x="3034282" y="1095172"/>
                  <a:pt x="3556318" y="185723"/>
                </a:cubicBezTo>
                <a:close/>
              </a:path>
            </a:pathLst>
          </a:custGeom>
          <a:solidFill>
            <a:srgbClr val="7F7F7F">
              <a:alpha val="40000"/>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nvGrpSpPr>
          <p:cNvPr id="98" name="Google Shape;98;p1"/>
          <p:cNvGrpSpPr/>
          <p:nvPr/>
        </p:nvGrpSpPr>
        <p:grpSpPr>
          <a:xfrm>
            <a:off x="6169039" y="1090549"/>
            <a:ext cx="5581001" cy="4278755"/>
            <a:chOff x="6169039" y="142050"/>
            <a:chExt cx="5581001" cy="4278755"/>
          </a:xfrm>
        </p:grpSpPr>
        <p:sp>
          <p:nvSpPr>
            <p:cNvPr id="99" name="Google Shape;99;p1"/>
            <p:cNvSpPr/>
            <p:nvPr/>
          </p:nvSpPr>
          <p:spPr>
            <a:xfrm rot="-5400000">
              <a:off x="6820162" y="-509073"/>
              <a:ext cx="4278755" cy="5581001"/>
            </a:xfrm>
            <a:custGeom>
              <a:rect b="b" l="l" r="r" t="t"/>
              <a:pathLst>
                <a:path extrusionOk="0" h="5581001" w="4278755">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00" name="Google Shape;100;p1"/>
            <p:cNvSpPr/>
            <p:nvPr/>
          </p:nvSpPr>
          <p:spPr>
            <a:xfrm rot="-5400000">
              <a:off x="6902139" y="-425197"/>
              <a:ext cx="4114800" cy="5413248"/>
            </a:xfrm>
            <a:custGeom>
              <a:rect b="b" l="l" r="r" t="t"/>
              <a:pathLst>
                <a:path extrusionOk="0" h="5581001" w="4278755">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noFill/>
            <a:ln cap="flat" cmpd="sng" w="1905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sp>
        <p:nvSpPr>
          <p:cNvPr id="101" name="Google Shape;101;p1"/>
          <p:cNvSpPr txBox="1"/>
          <p:nvPr>
            <p:ph type="title"/>
          </p:nvPr>
        </p:nvSpPr>
        <p:spPr>
          <a:xfrm>
            <a:off x="6569715" y="1812202"/>
            <a:ext cx="4779647" cy="2821942"/>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4000"/>
              <a:buFont typeface="Calibri"/>
              <a:buNone/>
            </a:pPr>
            <a:r>
              <a:rPr b="1" lang="en-US" sz="4000">
                <a:solidFill>
                  <a:schemeClr val="lt1"/>
                </a:solidFill>
              </a:rPr>
              <a:t>Masterclass Lessons Learned Repository</a:t>
            </a:r>
            <a:br>
              <a:rPr lang="en-US" sz="4000">
                <a:solidFill>
                  <a:schemeClr val="lt1"/>
                </a:solidFill>
              </a:rPr>
            </a:br>
            <a:br>
              <a:rPr lang="en-US" sz="4000">
                <a:solidFill>
                  <a:schemeClr val="lt1"/>
                </a:solidFill>
              </a:rPr>
            </a:br>
            <a:r>
              <a:rPr b="1" lang="en-US" sz="4000">
                <a:solidFill>
                  <a:srgbClr val="FF0000"/>
                </a:solidFill>
              </a:rPr>
              <a:t>Marketing Funnel</a:t>
            </a:r>
            <a:endParaRPr b="1" sz="4000">
              <a:solidFill>
                <a:srgbClr val="FF0000"/>
              </a:solidFill>
            </a:endParaRPr>
          </a:p>
        </p:txBody>
      </p:sp>
      <p:pic>
        <p:nvPicPr>
          <p:cNvPr descr="Logotipo&#10;&#10;Descripción generada automáticamente" id="102" name="Google Shape;102;p1"/>
          <p:cNvPicPr preferRelativeResize="0"/>
          <p:nvPr>
            <p:ph idx="1" type="body"/>
          </p:nvPr>
        </p:nvPicPr>
        <p:blipFill rotWithShape="1">
          <a:blip r:embed="rId3">
            <a:alphaModFix/>
          </a:blip>
          <a:srcRect b="0" l="0" r="0" t="0"/>
          <a:stretch/>
        </p:blipFill>
        <p:spPr>
          <a:xfrm>
            <a:off x="0" y="772505"/>
            <a:ext cx="2953443" cy="1039697"/>
          </a:xfrm>
          <a:prstGeom prst="rect">
            <a:avLst/>
          </a:prstGeom>
          <a:noFill/>
          <a:ln>
            <a:noFill/>
          </a:ln>
        </p:spPr>
      </p:pic>
      <p:pic>
        <p:nvPicPr>
          <p:cNvPr descr="Interfaz de usuario gráfica, Texto&#10;&#10;Descripción generada automáticamente" id="103" name="Google Shape;103;p1"/>
          <p:cNvPicPr preferRelativeResize="0"/>
          <p:nvPr/>
        </p:nvPicPr>
        <p:blipFill rotWithShape="1">
          <a:blip r:embed="rId4">
            <a:alphaModFix/>
          </a:blip>
          <a:srcRect b="0" l="0" r="0" t="0"/>
          <a:stretch/>
        </p:blipFill>
        <p:spPr>
          <a:xfrm>
            <a:off x="9905122" y="235318"/>
            <a:ext cx="1864311" cy="505694"/>
          </a:xfrm>
          <a:prstGeom prst="rect">
            <a:avLst/>
          </a:prstGeom>
          <a:noFill/>
          <a:ln>
            <a:noFill/>
          </a:ln>
        </p:spPr>
      </p:pic>
      <p:sp>
        <p:nvSpPr>
          <p:cNvPr id="104" name="Google Shape;104;p1"/>
          <p:cNvSpPr txBox="1"/>
          <p:nvPr/>
        </p:nvSpPr>
        <p:spPr>
          <a:xfrm>
            <a:off x="2341413" y="5932268"/>
            <a:ext cx="6525629" cy="710066"/>
          </a:xfrm>
          <a:prstGeom prst="rect">
            <a:avLst/>
          </a:prstGeom>
          <a:noFill/>
          <a:ln>
            <a:noFill/>
          </a:ln>
        </p:spPr>
        <p:txBody>
          <a:bodyPr anchorCtr="0" anchor="t" bIns="45700" lIns="91425" spcFirstLastPara="1" rIns="91425" wrap="square" tIns="45700">
            <a:spAutoFit/>
          </a:bodyPr>
          <a:lstStyle/>
          <a:p>
            <a:pPr indent="0" lvl="0" marL="0" marR="0" rtl="0" algn="just">
              <a:lnSpc>
                <a:spcPct val="97916"/>
              </a:lnSpc>
              <a:spcBef>
                <a:spcPts val="0"/>
              </a:spcBef>
              <a:spcAft>
                <a:spcPts val="0"/>
              </a:spcAft>
              <a:buClr>
                <a:srgbClr val="000000"/>
              </a:buClr>
              <a:buSzPts val="1200"/>
              <a:buFont typeface="Arial"/>
              <a:buNone/>
            </a:pPr>
            <a:r>
              <a:rPr b="0" i="0" lang="en-US" sz="1200" u="none" cap="none" strike="noStrike">
                <a:solidFill>
                  <a:srgbClr val="222222"/>
                </a:solidFill>
                <a:latin typeface="Calibri"/>
                <a:ea typeface="Calibri"/>
                <a:cs typeface="Calibri"/>
                <a:sym typeface="Calibri"/>
              </a:rPr>
              <a:t>This project result has been funded with support from the European Commission. This communication reflects the views only of the author, and the Commission cannot be held responsible for any use which may be made of the information contained therein. Submission Number: 2021-1-ES02-KA220-YOU-000028609</a:t>
            </a:r>
            <a:endParaRPr b="0" i="0" sz="1200" u="none" cap="none" strike="noStrike">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16" name="Shape 216"/>
        <p:cNvGrpSpPr/>
        <p:nvPr/>
      </p:nvGrpSpPr>
      <p:grpSpPr>
        <a:xfrm>
          <a:off x="0" y="0"/>
          <a:ext cx="0" cy="0"/>
          <a:chOff x="0" y="0"/>
          <a:chExt cx="0" cy="0"/>
        </a:xfrm>
      </p:grpSpPr>
      <p:sp>
        <p:nvSpPr>
          <p:cNvPr id="217" name="Google Shape;217;p6"/>
          <p:cNvSpPr/>
          <p:nvPr/>
        </p:nvSpPr>
        <p:spPr>
          <a:xfrm>
            <a:off x="-169682" y="-50721"/>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8" name="Google Shape;218;p6"/>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9" name="Google Shape;219;p6"/>
          <p:cNvSpPr/>
          <p:nvPr>
            <p:ph type="title"/>
          </p:nvPr>
        </p:nvSpPr>
        <p:spPr>
          <a:xfrm>
            <a:off x="169682" y="-31867"/>
            <a:ext cx="10260831" cy="6296744"/>
          </a:xfrm>
          <a:prstGeom prst="ellipse">
            <a:avLst/>
          </a:prstGeom>
          <a:noFill/>
          <a:ln>
            <a:noFill/>
          </a:ln>
        </p:spPr>
        <p:txBody>
          <a:bodyPr anchorCtr="0" anchor="t"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73928"/>
              <a:buFont typeface="Calibri"/>
              <a:buNone/>
            </a:pPr>
            <a:r>
              <a:rPr b="1" lang="en-US" sz="2800">
                <a:solidFill>
                  <a:schemeClr val="dk1"/>
                </a:solidFill>
                <a:latin typeface="Calibri"/>
                <a:ea typeface="Calibri"/>
                <a:cs typeface="Calibri"/>
                <a:sym typeface="Calibri"/>
              </a:rPr>
              <a:t>Bibliography</a:t>
            </a:r>
            <a:r>
              <a:rPr b="1" lang="en-US" sz="2070">
                <a:solidFill>
                  <a:schemeClr val="dk1"/>
                </a:solidFill>
                <a:latin typeface="Calibri"/>
                <a:ea typeface="Calibri"/>
                <a:cs typeface="Calibri"/>
                <a:sym typeface="Calibri"/>
              </a:rPr>
              <a:t>:</a:t>
            </a:r>
            <a:br>
              <a:rPr b="1" lang="en-US" sz="2070">
                <a:solidFill>
                  <a:schemeClr val="dk1"/>
                </a:solidFill>
                <a:latin typeface="Calibri"/>
                <a:ea typeface="Calibri"/>
                <a:cs typeface="Calibri"/>
                <a:sym typeface="Calibri"/>
              </a:rPr>
            </a:br>
            <a:endParaRPr b="1" sz="2070">
              <a:solidFill>
                <a:srgbClr val="FF0000"/>
              </a:solidFill>
            </a:endParaRPr>
          </a:p>
          <a:p>
            <a:pPr indent="0" lvl="0" marL="0" rtl="0" algn="l">
              <a:lnSpc>
                <a:spcPct val="90000"/>
              </a:lnSpc>
              <a:spcBef>
                <a:spcPts val="0"/>
              </a:spcBef>
              <a:spcAft>
                <a:spcPts val="0"/>
              </a:spcAft>
              <a:buClr>
                <a:schemeClr val="dk1"/>
              </a:buClr>
              <a:buSzPct val="94090"/>
              <a:buFont typeface="Calibri"/>
              <a:buNone/>
            </a:pPr>
            <a:r>
              <a:rPr i="1" lang="en-US" sz="2200">
                <a:solidFill>
                  <a:srgbClr val="05103E"/>
                </a:solidFill>
              </a:rPr>
              <a:t>The Marketing Funnel: Stages, Strategies, &amp; How to Optimize | Hotjar Blog</a:t>
            </a:r>
            <a:r>
              <a:rPr lang="en-US" sz="2200">
                <a:solidFill>
                  <a:srgbClr val="05103E"/>
                </a:solidFill>
              </a:rPr>
              <a:t>. (2022, May 27). </a:t>
            </a:r>
            <a:r>
              <a:rPr lang="en-US" sz="2200" u="sng">
                <a:solidFill>
                  <a:schemeClr val="hlink"/>
                </a:solidFill>
                <a:hlinkClick r:id="rId3"/>
              </a:rPr>
              <a:t>https://www.hotjar.com/blog/marketing-funnel/</a:t>
            </a:r>
            <a:endParaRPr sz="2200"/>
          </a:p>
          <a:p>
            <a:pPr indent="0" lvl="0" marL="0" rtl="0" algn="l">
              <a:lnSpc>
                <a:spcPct val="90000"/>
              </a:lnSpc>
              <a:spcBef>
                <a:spcPts val="0"/>
              </a:spcBef>
              <a:spcAft>
                <a:spcPts val="0"/>
              </a:spcAft>
              <a:buClr>
                <a:schemeClr val="dk1"/>
              </a:buClr>
              <a:buSzPct val="94090"/>
              <a:buFont typeface="Calibri"/>
              <a:buNone/>
            </a:pPr>
            <a:r>
              <a:t/>
            </a:r>
            <a:endParaRPr sz="2200"/>
          </a:p>
          <a:p>
            <a:pPr indent="0" lvl="0" marL="0" rtl="0" algn="l">
              <a:lnSpc>
                <a:spcPct val="90000"/>
              </a:lnSpc>
              <a:spcBef>
                <a:spcPts val="0"/>
              </a:spcBef>
              <a:spcAft>
                <a:spcPts val="0"/>
              </a:spcAft>
              <a:buClr>
                <a:schemeClr val="dk1"/>
              </a:buClr>
              <a:buSzPct val="94090"/>
              <a:buFont typeface="Calibri"/>
              <a:buNone/>
            </a:pPr>
            <a:r>
              <a:rPr lang="en-US" sz="2200">
                <a:solidFill>
                  <a:srgbClr val="05103E"/>
                </a:solidFill>
              </a:rPr>
              <a:t>TNB.studio. (n.d.). </a:t>
            </a:r>
            <a:r>
              <a:rPr i="1" lang="en-US" sz="2200">
                <a:solidFill>
                  <a:srgbClr val="05103E"/>
                </a:solidFill>
              </a:rPr>
              <a:t>Funil de marketing: o que é e para que serve? | TNB.lab</a:t>
            </a:r>
            <a:r>
              <a:rPr lang="en-US" sz="2200">
                <a:solidFill>
                  <a:srgbClr val="05103E"/>
                </a:solidFill>
              </a:rPr>
              <a:t>. </a:t>
            </a:r>
            <a:r>
              <a:rPr lang="en-US" sz="2200" u="sng">
                <a:solidFill>
                  <a:schemeClr val="hlink"/>
                </a:solidFill>
                <a:hlinkClick r:id="rId4"/>
              </a:rPr>
              <a:t>https://www.tnb.studio/lab/funil-de-marketing-o-que-e-e-para-que-serve</a:t>
            </a:r>
            <a:endParaRPr sz="2200">
              <a:solidFill>
                <a:srgbClr val="05103E"/>
              </a:solidFill>
            </a:endParaRPr>
          </a:p>
          <a:p>
            <a:pPr indent="0" lvl="0" marL="0" rtl="0" algn="l">
              <a:lnSpc>
                <a:spcPct val="90000"/>
              </a:lnSpc>
              <a:spcBef>
                <a:spcPts val="0"/>
              </a:spcBef>
              <a:spcAft>
                <a:spcPts val="0"/>
              </a:spcAft>
              <a:buClr>
                <a:schemeClr val="dk1"/>
              </a:buClr>
              <a:buSzPct val="95833"/>
              <a:buFont typeface="Calibri"/>
              <a:buNone/>
            </a:pPr>
            <a:r>
              <a:t/>
            </a:r>
            <a:endParaRPr sz="2160"/>
          </a:p>
          <a:p>
            <a:pPr indent="0" lvl="0" marL="0" rtl="0" algn="l">
              <a:lnSpc>
                <a:spcPct val="90000"/>
              </a:lnSpc>
              <a:spcBef>
                <a:spcPts val="0"/>
              </a:spcBef>
              <a:spcAft>
                <a:spcPts val="0"/>
              </a:spcAft>
              <a:buClr>
                <a:schemeClr val="dk1"/>
              </a:buClr>
              <a:buSzPct val="95833"/>
              <a:buFont typeface="Calibri"/>
              <a:buNone/>
            </a:pPr>
            <a:r>
              <a:t/>
            </a:r>
            <a:endParaRPr sz="2160"/>
          </a:p>
          <a:p>
            <a:pPr indent="0" lvl="0" marL="0" rtl="0" algn="l">
              <a:lnSpc>
                <a:spcPct val="90000"/>
              </a:lnSpc>
              <a:spcBef>
                <a:spcPts val="0"/>
              </a:spcBef>
              <a:spcAft>
                <a:spcPts val="0"/>
              </a:spcAft>
              <a:buClr>
                <a:schemeClr val="dk1"/>
              </a:buClr>
              <a:buSzPct val="95833"/>
              <a:buFont typeface="Calibri"/>
              <a:buNone/>
            </a:pPr>
            <a:br>
              <a:rPr lang="en-US" sz="2160">
                <a:latin typeface="Calibri"/>
                <a:ea typeface="Calibri"/>
                <a:cs typeface="Calibri"/>
                <a:sym typeface="Calibri"/>
              </a:rPr>
            </a:br>
            <a:br>
              <a:rPr b="1" lang="en-US" sz="2070">
                <a:solidFill>
                  <a:schemeClr val="dk1"/>
                </a:solidFill>
                <a:latin typeface="Calibri"/>
                <a:ea typeface="Calibri"/>
                <a:cs typeface="Calibri"/>
                <a:sym typeface="Calibri"/>
              </a:rPr>
            </a:br>
            <a:endParaRPr b="1" sz="2070">
              <a:solidFill>
                <a:schemeClr val="dk1"/>
              </a:solidFill>
              <a:latin typeface="Calibri"/>
              <a:ea typeface="Calibri"/>
              <a:cs typeface="Calibri"/>
              <a:sym typeface="Calibri"/>
            </a:endParaRPr>
          </a:p>
        </p:txBody>
      </p:sp>
      <p:grpSp>
        <p:nvGrpSpPr>
          <p:cNvPr id="220" name="Google Shape;220;p6"/>
          <p:cNvGrpSpPr/>
          <p:nvPr/>
        </p:nvGrpSpPr>
        <p:grpSpPr>
          <a:xfrm>
            <a:off x="441960" y="561256"/>
            <a:ext cx="1128382" cy="847206"/>
            <a:chOff x="7393391" y="1075612"/>
            <a:chExt cx="1128382" cy="847206"/>
          </a:xfrm>
        </p:grpSpPr>
        <p:sp>
          <p:nvSpPr>
            <p:cNvPr id="221" name="Google Shape;221;p6"/>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22" name="Google Shape;222;p6"/>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223" name="Google Shape;223;p6"/>
          <p:cNvSpPr txBox="1"/>
          <p:nvPr/>
        </p:nvSpPr>
        <p:spPr>
          <a:xfrm>
            <a:off x="4945336" y="506727"/>
            <a:ext cx="6609921" cy="1526741"/>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224" name="Google Shape;224;p6"/>
          <p:cNvPicPr preferRelativeResize="0"/>
          <p:nvPr>
            <p:ph idx="1" type="body"/>
          </p:nvPr>
        </p:nvPicPr>
        <p:blipFill rotWithShape="1">
          <a:blip r:embed="rId5">
            <a:alphaModFix/>
          </a:blip>
          <a:srcRect b="0" l="0" r="0" t="0"/>
          <a:stretch/>
        </p:blipFill>
        <p:spPr>
          <a:xfrm>
            <a:off x="10469310" y="6024685"/>
            <a:ext cx="1362791" cy="480384"/>
          </a:xfrm>
          <a:prstGeom prst="rect">
            <a:avLst/>
          </a:prstGeom>
          <a:noFill/>
          <a:ln>
            <a:noFill/>
          </a:ln>
        </p:spPr>
      </p:pic>
      <p:sp>
        <p:nvSpPr>
          <p:cNvPr id="225" name="Google Shape;225;p6"/>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08" name="Shape 108"/>
        <p:cNvGrpSpPr/>
        <p:nvPr/>
      </p:nvGrpSpPr>
      <p:grpSpPr>
        <a:xfrm>
          <a:off x="0" y="0"/>
          <a:ext cx="0" cy="0"/>
          <a:chOff x="0" y="0"/>
          <a:chExt cx="0" cy="0"/>
        </a:xfrm>
      </p:grpSpPr>
      <p:sp>
        <p:nvSpPr>
          <p:cNvPr id="109" name="Google Shape;109;p2"/>
          <p:cNvSpPr/>
          <p:nvPr/>
        </p:nvSpPr>
        <p:spPr>
          <a:xfrm>
            <a:off x="0" y="0"/>
            <a:ext cx="2013557" cy="6858000"/>
          </a:xfrm>
          <a:prstGeom prst="rect">
            <a:avLst/>
          </a:prstGeom>
          <a:solidFill>
            <a:srgbClr val="7F7F7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Calibri"/>
              <a:buNone/>
            </a:pPr>
            <a:r>
              <a:t/>
            </a:r>
            <a:endParaRPr b="0" i="0" sz="1800" u="none" cap="none" strike="noStrike">
              <a:solidFill>
                <a:srgbClr val="FFFFFF"/>
              </a:solidFill>
              <a:latin typeface="Calibri"/>
              <a:ea typeface="Calibri"/>
              <a:cs typeface="Calibri"/>
              <a:sym typeface="Calibri"/>
            </a:endParaRPr>
          </a:p>
        </p:txBody>
      </p:sp>
      <p:sp>
        <p:nvSpPr>
          <p:cNvPr id="110" name="Google Shape;110;p2"/>
          <p:cNvSpPr/>
          <p:nvPr>
            <p:ph type="title"/>
          </p:nvPr>
        </p:nvSpPr>
        <p:spPr>
          <a:xfrm>
            <a:off x="874454" y="599504"/>
            <a:ext cx="2743200" cy="2743200"/>
          </a:xfrm>
          <a:prstGeom prst="ellipse">
            <a:avLst/>
          </a:prstGeom>
          <a:solidFill>
            <a:srgbClr val="262626"/>
          </a:solidFill>
          <a:ln cap="flat" cmpd="thinThick" w="174625">
            <a:solidFill>
              <a:srgbClr val="262626"/>
            </a:solidFill>
            <a:prstDash val="solid"/>
            <a:round/>
            <a:headEnd len="sm" w="sm" type="none"/>
            <a:tailEnd len="sm" w="sm" type="none"/>
          </a:ln>
        </p:spPr>
        <p:txBody>
          <a:bodyPr anchorCtr="0" anchor="ctr" bIns="45700" lIns="91425" spcFirstLastPara="1" rIns="91425" wrap="square" tIns="45700">
            <a:normAutofit/>
          </a:bodyPr>
          <a:lstStyle/>
          <a:p>
            <a:pPr indent="0" lvl="0" marL="0" rtl="0" algn="l">
              <a:lnSpc>
                <a:spcPct val="36718"/>
              </a:lnSpc>
              <a:spcBef>
                <a:spcPts val="0"/>
              </a:spcBef>
              <a:spcAft>
                <a:spcPts val="0"/>
              </a:spcAft>
              <a:buClr>
                <a:schemeClr val="lt1"/>
              </a:buClr>
              <a:buSzPts val="3200"/>
              <a:buFont typeface="Calibri"/>
              <a:buNone/>
            </a:pPr>
            <a:br>
              <a:rPr b="1" lang="en-US" sz="3200">
                <a:solidFill>
                  <a:schemeClr val="lt1"/>
                </a:solidFill>
                <a:latin typeface="Calibri"/>
                <a:ea typeface="Calibri"/>
                <a:cs typeface="Calibri"/>
                <a:sym typeface="Calibri"/>
              </a:rPr>
            </a:br>
            <a:r>
              <a:rPr b="1" lang="en-US" sz="3200">
                <a:solidFill>
                  <a:schemeClr val="lt1"/>
                </a:solidFill>
                <a:latin typeface="Calibri"/>
                <a:ea typeface="Calibri"/>
                <a:cs typeface="Calibri"/>
                <a:sym typeface="Calibri"/>
              </a:rPr>
              <a:t> </a:t>
            </a:r>
            <a:br>
              <a:rPr b="1" lang="en-US" sz="3200">
                <a:solidFill>
                  <a:schemeClr val="lt1"/>
                </a:solidFill>
                <a:latin typeface="Calibri"/>
                <a:ea typeface="Calibri"/>
                <a:cs typeface="Calibri"/>
                <a:sym typeface="Calibri"/>
              </a:rPr>
            </a:br>
            <a:r>
              <a:rPr b="1" lang="en-US" sz="3200">
                <a:solidFill>
                  <a:schemeClr val="lt1"/>
                </a:solidFill>
                <a:latin typeface="Calibri"/>
                <a:ea typeface="Calibri"/>
                <a:cs typeface="Calibri"/>
                <a:sym typeface="Calibri"/>
              </a:rPr>
              <a:t> Summary</a:t>
            </a:r>
            <a:br>
              <a:rPr b="1" lang="en-US" sz="3200">
                <a:solidFill>
                  <a:schemeClr val="lt1"/>
                </a:solidFill>
                <a:latin typeface="Calibri"/>
                <a:ea typeface="Calibri"/>
                <a:cs typeface="Calibri"/>
                <a:sym typeface="Calibri"/>
              </a:rPr>
            </a:br>
            <a:endParaRPr b="1" sz="3200">
              <a:solidFill>
                <a:schemeClr val="lt1"/>
              </a:solidFill>
              <a:latin typeface="Calibri"/>
              <a:ea typeface="Calibri"/>
              <a:cs typeface="Calibri"/>
              <a:sym typeface="Calibri"/>
            </a:endParaRPr>
          </a:p>
        </p:txBody>
      </p:sp>
      <p:pic>
        <p:nvPicPr>
          <p:cNvPr descr="Logotipo&#10;&#10;Descripción generada automáticamente" id="111" name="Google Shape;111;p2"/>
          <p:cNvPicPr preferRelativeResize="0"/>
          <p:nvPr>
            <p:ph idx="1" type="body"/>
          </p:nvPr>
        </p:nvPicPr>
        <p:blipFill rotWithShape="1">
          <a:blip r:embed="rId3">
            <a:alphaModFix/>
          </a:blip>
          <a:srcRect b="0" l="0" r="0" t="0"/>
          <a:stretch/>
        </p:blipFill>
        <p:spPr>
          <a:xfrm>
            <a:off x="2450920" y="5992047"/>
            <a:ext cx="1587680" cy="532897"/>
          </a:xfrm>
          <a:prstGeom prst="rect">
            <a:avLst/>
          </a:prstGeom>
          <a:noFill/>
          <a:ln>
            <a:noFill/>
          </a:ln>
        </p:spPr>
      </p:pic>
      <p:sp>
        <p:nvSpPr>
          <p:cNvPr id="112" name="Google Shape;112;p2"/>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pic>
        <p:nvPicPr>
          <p:cNvPr descr="Interfaz de usuario gráfica, Texto&#10;&#10;Descripción generada automáticamente" id="113" name="Google Shape;113;p2"/>
          <p:cNvPicPr preferRelativeResize="0"/>
          <p:nvPr/>
        </p:nvPicPr>
        <p:blipFill rotWithShape="1">
          <a:blip r:embed="rId4">
            <a:alphaModFix/>
          </a:blip>
          <a:srcRect b="0" l="0" r="0" t="0"/>
          <a:stretch/>
        </p:blipFill>
        <p:spPr>
          <a:xfrm>
            <a:off x="9319183" y="5919434"/>
            <a:ext cx="2532506" cy="686942"/>
          </a:xfrm>
          <a:prstGeom prst="rect">
            <a:avLst/>
          </a:prstGeom>
          <a:noFill/>
          <a:ln>
            <a:noFill/>
          </a:ln>
        </p:spPr>
      </p:pic>
      <p:sp>
        <p:nvSpPr>
          <p:cNvPr id="114" name="Google Shape;114;p2"/>
          <p:cNvSpPr txBox="1"/>
          <p:nvPr/>
        </p:nvSpPr>
        <p:spPr>
          <a:xfrm>
            <a:off x="4509856" y="736847"/>
            <a:ext cx="7188300" cy="3483900"/>
          </a:xfrm>
          <a:prstGeom prst="rect">
            <a:avLst/>
          </a:prstGeom>
          <a:noFill/>
          <a:ln>
            <a:noFill/>
          </a:ln>
        </p:spPr>
        <p:txBody>
          <a:bodyPr anchorCtr="0" anchor="t" bIns="45700" lIns="91425" spcFirstLastPara="1" rIns="91425" wrap="square" tIns="45700">
            <a:spAutoFit/>
          </a:bodyPr>
          <a:lstStyle/>
          <a:p>
            <a:pPr indent="-342900" lvl="0" marL="342900" marR="0" rtl="0" algn="l">
              <a:lnSpc>
                <a:spcPct val="150000"/>
              </a:lnSpc>
              <a:spcBef>
                <a:spcPts val="0"/>
              </a:spcBef>
              <a:spcAft>
                <a:spcPts val="0"/>
              </a:spcAft>
              <a:buClr>
                <a:srgbClr val="222222"/>
              </a:buClr>
              <a:buSzPts val="1800"/>
              <a:buFont typeface="Calibri"/>
              <a:buAutoNum type="arabicPeriod"/>
            </a:pPr>
            <a:r>
              <a:rPr b="1" i="0" lang="en-US" sz="2200" u="none" cap="none" strike="noStrike">
                <a:solidFill>
                  <a:srgbClr val="222222"/>
                </a:solidFill>
                <a:latin typeface="Calibri"/>
                <a:ea typeface="Calibri"/>
                <a:cs typeface="Calibri"/>
                <a:sym typeface="Calibri"/>
              </a:rPr>
              <a:t>Introduction</a:t>
            </a:r>
            <a:endParaRPr b="1" i="0" sz="2200" u="none" cap="none" strike="noStrike">
              <a:solidFill>
                <a:schemeClr val="dk1"/>
              </a:solidFill>
              <a:latin typeface="Calibri"/>
              <a:ea typeface="Calibri"/>
              <a:cs typeface="Calibri"/>
              <a:sym typeface="Calibri"/>
            </a:endParaRPr>
          </a:p>
          <a:p>
            <a:pPr indent="-342900" lvl="0" marL="342900" marR="0" rtl="0" algn="l">
              <a:lnSpc>
                <a:spcPct val="150000"/>
              </a:lnSpc>
              <a:spcBef>
                <a:spcPts val="800"/>
              </a:spcBef>
              <a:spcAft>
                <a:spcPts val="0"/>
              </a:spcAft>
              <a:buClr>
                <a:srgbClr val="222222"/>
              </a:buClr>
              <a:buSzPts val="1800"/>
              <a:buFont typeface="Calibri"/>
              <a:buAutoNum type="arabicPeriod"/>
            </a:pPr>
            <a:r>
              <a:rPr b="1" i="0" lang="en-US" sz="2200" u="none" cap="none" strike="noStrike">
                <a:solidFill>
                  <a:srgbClr val="222222"/>
                </a:solidFill>
                <a:latin typeface="Calibri"/>
                <a:ea typeface="Calibri"/>
                <a:cs typeface="Calibri"/>
                <a:sym typeface="Calibri"/>
              </a:rPr>
              <a:t>Characteristics</a:t>
            </a:r>
            <a:r>
              <a:rPr b="1" lang="en-US" sz="2200">
                <a:solidFill>
                  <a:srgbClr val="222222"/>
                </a:solidFill>
                <a:latin typeface="Calibri"/>
                <a:ea typeface="Calibri"/>
                <a:cs typeface="Calibri"/>
                <a:sym typeface="Calibri"/>
              </a:rPr>
              <a:t> of Marketing Funnel</a:t>
            </a:r>
            <a:endParaRPr b="1" i="0" sz="2200" u="none" cap="none" strike="noStrike">
              <a:solidFill>
                <a:schemeClr val="dk1"/>
              </a:solidFill>
              <a:latin typeface="Calibri"/>
              <a:ea typeface="Calibri"/>
              <a:cs typeface="Calibri"/>
              <a:sym typeface="Calibri"/>
            </a:endParaRPr>
          </a:p>
          <a:p>
            <a:pPr indent="-342900" lvl="0" marL="342900" marR="0" rtl="0" algn="l">
              <a:lnSpc>
                <a:spcPct val="150000"/>
              </a:lnSpc>
              <a:spcBef>
                <a:spcPts val="800"/>
              </a:spcBef>
              <a:spcAft>
                <a:spcPts val="0"/>
              </a:spcAft>
              <a:buClr>
                <a:srgbClr val="222222"/>
              </a:buClr>
              <a:buSzPts val="1800"/>
              <a:buFont typeface="Calibri"/>
              <a:buAutoNum type="arabicPeriod"/>
            </a:pPr>
            <a:r>
              <a:rPr b="1" i="0" lang="en-US" sz="2200" u="none" cap="none" strike="noStrike">
                <a:solidFill>
                  <a:srgbClr val="222222"/>
                </a:solidFill>
                <a:latin typeface="Calibri"/>
                <a:ea typeface="Calibri"/>
                <a:cs typeface="Calibri"/>
                <a:sym typeface="Calibri"/>
              </a:rPr>
              <a:t>Relevance and us</a:t>
            </a:r>
            <a:r>
              <a:rPr b="1" lang="en-US" sz="2200">
                <a:solidFill>
                  <a:srgbClr val="222222"/>
                </a:solidFill>
                <a:latin typeface="Calibri"/>
                <a:ea typeface="Calibri"/>
                <a:cs typeface="Calibri"/>
                <a:sym typeface="Calibri"/>
              </a:rPr>
              <a:t>es of Marketing Funnel</a:t>
            </a:r>
            <a:endParaRPr b="1" i="0" sz="2200" u="none" cap="none" strike="noStrike">
              <a:solidFill>
                <a:schemeClr val="dk1"/>
              </a:solidFill>
              <a:latin typeface="Calibri"/>
              <a:ea typeface="Calibri"/>
              <a:cs typeface="Calibri"/>
              <a:sym typeface="Calibri"/>
            </a:endParaRPr>
          </a:p>
          <a:p>
            <a:pPr indent="-342900" lvl="0" marL="342900" marR="0" rtl="0" algn="l">
              <a:lnSpc>
                <a:spcPct val="150000"/>
              </a:lnSpc>
              <a:spcBef>
                <a:spcPts val="800"/>
              </a:spcBef>
              <a:spcAft>
                <a:spcPts val="0"/>
              </a:spcAft>
              <a:buClr>
                <a:srgbClr val="222222"/>
              </a:buClr>
              <a:buSzPts val="1800"/>
              <a:buFont typeface="Calibri"/>
              <a:buAutoNum type="arabicPeriod"/>
            </a:pPr>
            <a:r>
              <a:rPr b="1" i="0" lang="en-US" sz="2200" u="none" cap="none" strike="noStrike">
                <a:solidFill>
                  <a:srgbClr val="222222"/>
                </a:solidFill>
                <a:latin typeface="Calibri"/>
                <a:ea typeface="Calibri"/>
                <a:cs typeface="Calibri"/>
                <a:sym typeface="Calibri"/>
              </a:rPr>
              <a:t>Tips on how to carry it o</a:t>
            </a:r>
            <a:r>
              <a:rPr b="1" lang="en-US" sz="2200">
                <a:solidFill>
                  <a:srgbClr val="222222"/>
                </a:solidFill>
                <a:latin typeface="Calibri"/>
                <a:ea typeface="Calibri"/>
                <a:cs typeface="Calibri"/>
                <a:sym typeface="Calibri"/>
              </a:rPr>
              <a:t>ut the Marketing Funnel</a:t>
            </a:r>
            <a:endParaRPr b="1" i="0" sz="2200" u="none" cap="none" strike="noStrike">
              <a:solidFill>
                <a:schemeClr val="dk1"/>
              </a:solidFill>
              <a:latin typeface="Calibri"/>
              <a:ea typeface="Calibri"/>
              <a:cs typeface="Calibri"/>
              <a:sym typeface="Calibri"/>
            </a:endParaRPr>
          </a:p>
          <a:p>
            <a:pPr indent="-342900" lvl="0" marL="342900" marR="0" rtl="0" algn="l">
              <a:lnSpc>
                <a:spcPct val="150000"/>
              </a:lnSpc>
              <a:spcBef>
                <a:spcPts val="800"/>
              </a:spcBef>
              <a:spcAft>
                <a:spcPts val="0"/>
              </a:spcAft>
              <a:buClr>
                <a:srgbClr val="222222"/>
              </a:buClr>
              <a:buSzPts val="1800"/>
              <a:buFont typeface="Calibri"/>
              <a:buAutoNum type="arabicPeriod"/>
            </a:pPr>
            <a:r>
              <a:rPr b="1" i="0" lang="en-US" sz="2200" u="none" cap="none" strike="noStrike">
                <a:solidFill>
                  <a:srgbClr val="222222"/>
                </a:solidFill>
                <a:latin typeface="Calibri"/>
                <a:ea typeface="Calibri"/>
                <a:cs typeface="Calibri"/>
                <a:sym typeface="Calibri"/>
              </a:rPr>
              <a:t>Conclusions</a:t>
            </a:r>
            <a:endParaRPr b="1" i="0" sz="2200" u="none" cap="none" strike="noStrike">
              <a:solidFill>
                <a:schemeClr val="dk1"/>
              </a:solidFill>
              <a:latin typeface="Calibri"/>
              <a:ea typeface="Calibri"/>
              <a:cs typeface="Calibri"/>
              <a:sym typeface="Calibri"/>
            </a:endParaRPr>
          </a:p>
          <a:p>
            <a:pPr indent="-342900" lvl="0" marL="342900" marR="0" rtl="0" algn="l">
              <a:lnSpc>
                <a:spcPct val="150000"/>
              </a:lnSpc>
              <a:spcBef>
                <a:spcPts val="800"/>
              </a:spcBef>
              <a:spcAft>
                <a:spcPts val="0"/>
              </a:spcAft>
              <a:buClr>
                <a:srgbClr val="222222"/>
              </a:buClr>
              <a:buSzPts val="1800"/>
              <a:buFont typeface="Calibri"/>
              <a:buAutoNum type="arabicPeriod"/>
            </a:pPr>
            <a:r>
              <a:rPr b="1" lang="en-US" sz="2200">
                <a:solidFill>
                  <a:srgbClr val="222222"/>
                </a:solidFill>
                <a:latin typeface="Calibri"/>
                <a:ea typeface="Calibri"/>
                <a:cs typeface="Calibri"/>
                <a:sym typeface="Calibri"/>
              </a:rPr>
              <a:t>Marketing Funnel </a:t>
            </a:r>
            <a:r>
              <a:rPr b="1" i="0" lang="en-US" sz="2200" u="none" cap="none" strike="noStrike">
                <a:solidFill>
                  <a:srgbClr val="222222"/>
                </a:solidFill>
                <a:latin typeface="Calibri"/>
                <a:ea typeface="Calibri"/>
                <a:cs typeface="Calibri"/>
                <a:sym typeface="Calibri"/>
              </a:rPr>
              <a:t>Editable template</a:t>
            </a:r>
            <a:endParaRPr b="1" i="0" sz="2200" u="none" cap="none" strike="noStrike">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18" name="Shape 118"/>
        <p:cNvGrpSpPr/>
        <p:nvPr/>
      </p:nvGrpSpPr>
      <p:grpSpPr>
        <a:xfrm>
          <a:off x="0" y="0"/>
          <a:ext cx="0" cy="0"/>
          <a:chOff x="0" y="0"/>
          <a:chExt cx="0" cy="0"/>
        </a:xfrm>
      </p:grpSpPr>
      <p:sp>
        <p:nvSpPr>
          <p:cNvPr id="119" name="Google Shape;119;p3"/>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0" name="Google Shape;120;p3"/>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1" name="Google Shape;121;p3"/>
          <p:cNvSpPr/>
          <p:nvPr>
            <p:ph type="title"/>
          </p:nvPr>
        </p:nvSpPr>
        <p:spPr>
          <a:xfrm>
            <a:off x="441959" y="-101896"/>
            <a:ext cx="10084511" cy="5773650"/>
          </a:xfrm>
          <a:prstGeom prst="ellipse">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300"/>
              <a:buFont typeface="Calibri"/>
              <a:buNone/>
            </a:pPr>
            <a:r>
              <a:rPr b="1" lang="en-US" sz="2300">
                <a:solidFill>
                  <a:schemeClr val="dk1"/>
                </a:solidFill>
                <a:latin typeface="Calibri"/>
                <a:ea typeface="Calibri"/>
                <a:cs typeface="Calibri"/>
                <a:sym typeface="Calibri"/>
              </a:rPr>
              <a:t> </a:t>
            </a:r>
            <a:r>
              <a:rPr b="1" lang="en-US" sz="2800">
                <a:solidFill>
                  <a:srgbClr val="222222"/>
                </a:solidFill>
                <a:latin typeface="Calibri"/>
                <a:ea typeface="Calibri"/>
                <a:cs typeface="Calibri"/>
                <a:sym typeface="Calibri"/>
              </a:rPr>
              <a:t>Introduction</a:t>
            </a:r>
            <a:br>
              <a:rPr lang="en-US" sz="2400">
                <a:latin typeface="Calibri"/>
                <a:ea typeface="Calibri"/>
                <a:cs typeface="Calibri"/>
                <a:sym typeface="Calibri"/>
              </a:rPr>
            </a:br>
            <a:br>
              <a:rPr b="1" lang="en-US" sz="2300">
                <a:solidFill>
                  <a:schemeClr val="dk1"/>
                </a:solidFill>
                <a:latin typeface="Calibri"/>
                <a:ea typeface="Calibri"/>
                <a:cs typeface="Calibri"/>
                <a:sym typeface="Calibri"/>
              </a:rPr>
            </a:br>
            <a:r>
              <a:rPr lang="en-US" sz="2200">
                <a:solidFill>
                  <a:schemeClr val="dk1"/>
                </a:solidFill>
              </a:rPr>
              <a:t>A marketing funnel is the process followed by a marketing team from launching a marketing action to obtaining a business opportunity.</a:t>
            </a:r>
            <a:endParaRPr sz="2200">
              <a:solidFill>
                <a:schemeClr val="dk1"/>
              </a:solidFill>
            </a:endParaRPr>
          </a:p>
          <a:p>
            <a:pPr indent="0" lvl="0" marL="0" rtl="0" algn="l">
              <a:lnSpc>
                <a:spcPct val="90000"/>
              </a:lnSpc>
              <a:spcBef>
                <a:spcPts val="0"/>
              </a:spcBef>
              <a:spcAft>
                <a:spcPts val="0"/>
              </a:spcAft>
              <a:buClr>
                <a:schemeClr val="dk1"/>
              </a:buClr>
              <a:buSzPts val="2300"/>
              <a:buFont typeface="Calibri"/>
              <a:buNone/>
            </a:pPr>
            <a:r>
              <a:t/>
            </a:r>
            <a:endParaRPr sz="2200"/>
          </a:p>
          <a:p>
            <a:pPr indent="0" lvl="0" marL="0" rtl="0" algn="l">
              <a:lnSpc>
                <a:spcPct val="90000"/>
              </a:lnSpc>
              <a:spcBef>
                <a:spcPts val="0"/>
              </a:spcBef>
              <a:spcAft>
                <a:spcPts val="0"/>
              </a:spcAft>
              <a:buClr>
                <a:schemeClr val="dk1"/>
              </a:buClr>
              <a:buSzPts val="2300"/>
              <a:buFont typeface="Calibri"/>
              <a:buNone/>
            </a:pPr>
            <a:r>
              <a:t/>
            </a:r>
            <a:endParaRPr sz="2200"/>
          </a:p>
        </p:txBody>
      </p:sp>
      <p:grpSp>
        <p:nvGrpSpPr>
          <p:cNvPr id="122" name="Google Shape;122;p3"/>
          <p:cNvGrpSpPr/>
          <p:nvPr/>
        </p:nvGrpSpPr>
        <p:grpSpPr>
          <a:xfrm>
            <a:off x="441960" y="561256"/>
            <a:ext cx="1128382" cy="847206"/>
            <a:chOff x="7393391" y="1075612"/>
            <a:chExt cx="1128382" cy="847206"/>
          </a:xfrm>
        </p:grpSpPr>
        <p:sp>
          <p:nvSpPr>
            <p:cNvPr id="123" name="Google Shape;123;p3"/>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24" name="Google Shape;124;p3"/>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25" name="Google Shape;125;p3"/>
          <p:cNvSpPr txBox="1"/>
          <p:nvPr/>
        </p:nvSpPr>
        <p:spPr>
          <a:xfrm>
            <a:off x="4945336" y="506727"/>
            <a:ext cx="6609921" cy="1526741"/>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126" name="Google Shape;126;p3"/>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
        <p:nvSpPr>
          <p:cNvPr id="127" name="Google Shape;127;p3"/>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31" name="Shape 131"/>
        <p:cNvGrpSpPr/>
        <p:nvPr/>
      </p:nvGrpSpPr>
      <p:grpSpPr>
        <a:xfrm>
          <a:off x="0" y="0"/>
          <a:ext cx="0" cy="0"/>
          <a:chOff x="0" y="0"/>
          <a:chExt cx="0" cy="0"/>
        </a:xfrm>
      </p:grpSpPr>
      <p:sp>
        <p:nvSpPr>
          <p:cNvPr id="132" name="Google Shape;132;p4"/>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3" name="Google Shape;133;p4"/>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4" name="Google Shape;134;p4"/>
          <p:cNvSpPr/>
          <p:nvPr>
            <p:ph type="title"/>
          </p:nvPr>
        </p:nvSpPr>
        <p:spPr>
          <a:xfrm>
            <a:off x="535529" y="-76001"/>
            <a:ext cx="10201601" cy="6372745"/>
          </a:xfrm>
          <a:prstGeom prst="ellipse">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300"/>
              <a:buFont typeface="Calibri"/>
              <a:buNone/>
            </a:pPr>
            <a:r>
              <a:rPr b="1" lang="en-US" sz="2300">
                <a:solidFill>
                  <a:schemeClr val="dk1"/>
                </a:solidFill>
                <a:latin typeface="Calibri"/>
                <a:ea typeface="Calibri"/>
                <a:cs typeface="Calibri"/>
                <a:sym typeface="Calibri"/>
              </a:rPr>
              <a:t> </a:t>
            </a:r>
            <a:r>
              <a:rPr b="1" lang="en-US" sz="2800">
                <a:solidFill>
                  <a:srgbClr val="222222"/>
                </a:solidFill>
                <a:latin typeface="Calibri"/>
                <a:ea typeface="Calibri"/>
                <a:cs typeface="Calibri"/>
                <a:sym typeface="Calibri"/>
              </a:rPr>
              <a:t>Characteristics</a:t>
            </a:r>
            <a:r>
              <a:rPr b="1" lang="en-US" sz="2400">
                <a:solidFill>
                  <a:srgbClr val="222222"/>
                </a:solidFill>
              </a:rPr>
              <a:t> of Marketing Funnel</a:t>
            </a:r>
            <a:br>
              <a:rPr lang="en-US" sz="2400">
                <a:latin typeface="Calibri"/>
                <a:ea typeface="Calibri"/>
                <a:cs typeface="Calibri"/>
                <a:sym typeface="Calibri"/>
              </a:rPr>
            </a:br>
            <a:br>
              <a:rPr b="1" lang="en-US" sz="2300">
                <a:solidFill>
                  <a:schemeClr val="dk1"/>
                </a:solidFill>
                <a:latin typeface="Calibri"/>
                <a:ea typeface="Calibri"/>
                <a:cs typeface="Calibri"/>
                <a:sym typeface="Calibri"/>
              </a:rPr>
            </a:br>
            <a:r>
              <a:rPr lang="en-US" sz="2200">
                <a:solidFill>
                  <a:schemeClr val="dk1"/>
                </a:solidFill>
              </a:rPr>
              <a:t>Tracking the path that customers take and the respective purchase cycle, and measuring the marketing KPIs defined by each company, we obtain the necessary information to understand how and why customers are attracted and how to retain them. Both questions are the basis for the growth of any business.</a:t>
            </a:r>
            <a:endParaRPr sz="2200">
              <a:solidFill>
                <a:schemeClr val="dk1"/>
              </a:solidFill>
            </a:endParaRPr>
          </a:p>
        </p:txBody>
      </p:sp>
      <p:grpSp>
        <p:nvGrpSpPr>
          <p:cNvPr id="135" name="Google Shape;135;p4"/>
          <p:cNvGrpSpPr/>
          <p:nvPr/>
        </p:nvGrpSpPr>
        <p:grpSpPr>
          <a:xfrm>
            <a:off x="441960" y="561256"/>
            <a:ext cx="1128382" cy="847206"/>
            <a:chOff x="7393391" y="1075612"/>
            <a:chExt cx="1128382" cy="847206"/>
          </a:xfrm>
        </p:grpSpPr>
        <p:sp>
          <p:nvSpPr>
            <p:cNvPr id="136" name="Google Shape;136;p4"/>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37" name="Google Shape;137;p4"/>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38" name="Google Shape;138;p4"/>
          <p:cNvSpPr txBox="1"/>
          <p:nvPr/>
        </p:nvSpPr>
        <p:spPr>
          <a:xfrm>
            <a:off x="4945336" y="506727"/>
            <a:ext cx="6609921" cy="1526741"/>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139" name="Google Shape;139;p4"/>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
        <p:nvSpPr>
          <p:cNvPr id="140" name="Google Shape;140;p4"/>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44" name="Shape 144"/>
        <p:cNvGrpSpPr/>
        <p:nvPr/>
      </p:nvGrpSpPr>
      <p:grpSpPr>
        <a:xfrm>
          <a:off x="0" y="0"/>
          <a:ext cx="0" cy="0"/>
          <a:chOff x="0" y="0"/>
          <a:chExt cx="0" cy="0"/>
        </a:xfrm>
      </p:grpSpPr>
      <p:sp>
        <p:nvSpPr>
          <p:cNvPr id="145" name="Google Shape;145;g1b2274d624c_0_23"/>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46" name="Google Shape;146;g1b2274d624c_0_23"/>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10"/>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47" name="Google Shape;147;g1b2274d624c_0_23"/>
          <p:cNvSpPr/>
          <p:nvPr>
            <p:ph type="title"/>
          </p:nvPr>
        </p:nvSpPr>
        <p:spPr>
          <a:xfrm>
            <a:off x="636743" y="-79384"/>
            <a:ext cx="10379700" cy="5775900"/>
          </a:xfrm>
          <a:prstGeom prst="ellipse">
            <a:avLst/>
          </a:prstGeom>
          <a:noFill/>
          <a:ln>
            <a:noFill/>
          </a:ln>
        </p:spPr>
        <p:txBody>
          <a:bodyPr anchorCtr="0" anchor="t"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alibri"/>
              <a:buNone/>
            </a:pPr>
            <a:r>
              <a:rPr b="1" lang="en-US" sz="2300">
                <a:solidFill>
                  <a:schemeClr val="dk1"/>
                </a:solidFill>
                <a:latin typeface="Calibri"/>
                <a:ea typeface="Calibri"/>
                <a:cs typeface="Calibri"/>
                <a:sym typeface="Calibri"/>
              </a:rPr>
              <a:t> </a:t>
            </a:r>
            <a:r>
              <a:rPr b="1" lang="en-US" sz="2800">
                <a:solidFill>
                  <a:srgbClr val="222222"/>
                </a:solidFill>
                <a:latin typeface="Calibri"/>
                <a:ea typeface="Calibri"/>
                <a:cs typeface="Calibri"/>
                <a:sym typeface="Calibri"/>
              </a:rPr>
              <a:t>Relevance and use</a:t>
            </a:r>
            <a:r>
              <a:rPr b="1" lang="en-US" sz="2800">
                <a:solidFill>
                  <a:srgbClr val="222222"/>
                </a:solidFill>
              </a:rPr>
              <a:t>s of Marketing Funnel</a:t>
            </a:r>
            <a:br>
              <a:rPr lang="en-US" sz="2800">
                <a:latin typeface="Calibri"/>
                <a:ea typeface="Calibri"/>
                <a:cs typeface="Calibri"/>
                <a:sym typeface="Calibri"/>
              </a:rPr>
            </a:br>
            <a:br>
              <a:rPr lang="en-US" sz="2400">
                <a:latin typeface="Calibri"/>
                <a:ea typeface="Calibri"/>
                <a:cs typeface="Calibri"/>
                <a:sym typeface="Calibri"/>
              </a:rPr>
            </a:br>
            <a:r>
              <a:rPr lang="en-US" sz="2400">
                <a:latin typeface="Calibri"/>
                <a:ea typeface="Calibri"/>
                <a:cs typeface="Calibri"/>
                <a:sym typeface="Calibri"/>
              </a:rPr>
              <a:t>It is important to understand the main advantages of correctly applying the marketing funnel:</a:t>
            </a:r>
            <a:endParaRPr sz="2400">
              <a:latin typeface="Calibri"/>
              <a:ea typeface="Calibri"/>
              <a:cs typeface="Calibri"/>
              <a:sym typeface="Calibri"/>
            </a:endParaRPr>
          </a:p>
          <a:p>
            <a:pPr indent="-365760" lvl="0" marL="457200" rtl="0" algn="l">
              <a:lnSpc>
                <a:spcPct val="90000"/>
              </a:lnSpc>
              <a:spcBef>
                <a:spcPts val="0"/>
              </a:spcBef>
              <a:spcAft>
                <a:spcPts val="0"/>
              </a:spcAft>
              <a:buSzPct val="100000"/>
              <a:buFont typeface="Calibri"/>
              <a:buChar char="●"/>
            </a:pPr>
            <a:r>
              <a:rPr lang="en-US" sz="2400">
                <a:latin typeface="Calibri"/>
                <a:ea typeface="Calibri"/>
                <a:cs typeface="Calibri"/>
                <a:sym typeface="Calibri"/>
              </a:rPr>
              <a:t>The first advantage is that the type of lead the sales team receives is highly qualified, very prepared for the sale and with whom the sales team will not have many difficulties closing a deal.</a:t>
            </a:r>
            <a:endParaRPr sz="2400">
              <a:latin typeface="Calibri"/>
              <a:ea typeface="Calibri"/>
              <a:cs typeface="Calibri"/>
              <a:sym typeface="Calibri"/>
            </a:endParaRPr>
          </a:p>
          <a:p>
            <a:pPr indent="-365760" lvl="0" marL="457200" rtl="0" algn="l">
              <a:lnSpc>
                <a:spcPct val="90000"/>
              </a:lnSpc>
              <a:spcBef>
                <a:spcPts val="0"/>
              </a:spcBef>
              <a:spcAft>
                <a:spcPts val="0"/>
              </a:spcAft>
              <a:buSzPct val="100000"/>
              <a:buFont typeface="Calibri"/>
              <a:buChar char="●"/>
            </a:pPr>
            <a:r>
              <a:rPr lang="en-US" sz="2400">
                <a:latin typeface="Calibri"/>
                <a:ea typeface="Calibri"/>
                <a:cs typeface="Calibri"/>
                <a:sym typeface="Calibri"/>
              </a:rPr>
              <a:t>As a consequence of this first element, commercial costs decrease. The effectiveness increases and, therefore, the cost decreases. It is true that there is an additional marketing cost (since you have to launch a new funnel that you didn't have before), but you minimize the commercial cost.</a:t>
            </a:r>
            <a:endParaRPr b="1" sz="2300">
              <a:solidFill>
                <a:schemeClr val="dk1"/>
              </a:solidFill>
              <a:latin typeface="Calibri"/>
              <a:ea typeface="Calibri"/>
              <a:cs typeface="Calibri"/>
              <a:sym typeface="Calibri"/>
            </a:endParaRPr>
          </a:p>
        </p:txBody>
      </p:sp>
      <p:grpSp>
        <p:nvGrpSpPr>
          <p:cNvPr id="148" name="Google Shape;148;g1b2274d624c_0_23"/>
          <p:cNvGrpSpPr/>
          <p:nvPr/>
        </p:nvGrpSpPr>
        <p:grpSpPr>
          <a:xfrm>
            <a:off x="441960" y="561256"/>
            <a:ext cx="1128381" cy="847205"/>
            <a:chOff x="7393391" y="1075612"/>
            <a:chExt cx="1128381" cy="847205"/>
          </a:xfrm>
        </p:grpSpPr>
        <p:sp>
          <p:nvSpPr>
            <p:cNvPr id="149" name="Google Shape;149;g1b2274d624c_0_23"/>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50" name="Google Shape;150;g1b2274d624c_0_23"/>
            <p:cNvSpPr/>
            <p:nvPr/>
          </p:nvSpPr>
          <p:spPr>
            <a:xfrm>
              <a:off x="7971281" y="1075612"/>
              <a:ext cx="550491" cy="485307"/>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pic>
        <p:nvPicPr>
          <p:cNvPr descr="Logotipo&#10;&#10;Descripción generada automáticamente" id="151" name="Google Shape;151;g1b2274d624c_0_23"/>
          <p:cNvPicPr preferRelativeResize="0"/>
          <p:nvPr>
            <p:ph idx="1" type="body"/>
          </p:nvPr>
        </p:nvPicPr>
        <p:blipFill rotWithShape="1">
          <a:blip r:embed="rId3">
            <a:alphaModFix/>
          </a:blip>
          <a:srcRect b="0" l="0" r="0" t="0"/>
          <a:stretch/>
        </p:blipFill>
        <p:spPr>
          <a:xfrm>
            <a:off x="10469310" y="6024685"/>
            <a:ext cx="1362900" cy="480300"/>
          </a:xfrm>
          <a:prstGeom prst="rect">
            <a:avLst/>
          </a:prstGeom>
          <a:noFill/>
          <a:ln>
            <a:noFill/>
          </a:ln>
        </p:spPr>
      </p:pic>
      <p:sp>
        <p:nvSpPr>
          <p:cNvPr id="152" name="Google Shape;152;g1b2274d624c_0_23"/>
          <p:cNvSpPr txBox="1"/>
          <p:nvPr/>
        </p:nvSpPr>
        <p:spPr>
          <a:xfrm>
            <a:off x="4038600" y="4884873"/>
            <a:ext cx="7188300" cy="129210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6" name="Shape 156"/>
        <p:cNvGrpSpPr/>
        <p:nvPr/>
      </p:nvGrpSpPr>
      <p:grpSpPr>
        <a:xfrm>
          <a:off x="0" y="0"/>
          <a:ext cx="0" cy="0"/>
          <a:chOff x="0" y="0"/>
          <a:chExt cx="0" cy="0"/>
        </a:xfrm>
      </p:grpSpPr>
      <p:sp>
        <p:nvSpPr>
          <p:cNvPr id="157" name="Google Shape;157;p5"/>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58" name="Google Shape;158;p5"/>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59" name="Google Shape;159;p5"/>
          <p:cNvSpPr/>
          <p:nvPr>
            <p:ph type="title"/>
          </p:nvPr>
        </p:nvSpPr>
        <p:spPr>
          <a:xfrm>
            <a:off x="636743" y="-79384"/>
            <a:ext cx="10379741" cy="5775963"/>
          </a:xfrm>
          <a:prstGeom prst="ellipse">
            <a:avLst/>
          </a:prstGeom>
          <a:noFill/>
          <a:ln>
            <a:noFill/>
          </a:ln>
        </p:spPr>
        <p:txBody>
          <a:bodyPr anchorCtr="0" anchor="t"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alibri"/>
              <a:buNone/>
            </a:pPr>
            <a:r>
              <a:rPr b="1" lang="en-US" sz="2300">
                <a:solidFill>
                  <a:schemeClr val="dk1"/>
                </a:solidFill>
                <a:latin typeface="Calibri"/>
                <a:ea typeface="Calibri"/>
                <a:cs typeface="Calibri"/>
                <a:sym typeface="Calibri"/>
              </a:rPr>
              <a:t> </a:t>
            </a:r>
            <a:r>
              <a:rPr b="1" lang="en-US" sz="2800">
                <a:solidFill>
                  <a:srgbClr val="222222"/>
                </a:solidFill>
                <a:latin typeface="Calibri"/>
                <a:ea typeface="Calibri"/>
                <a:cs typeface="Calibri"/>
                <a:sym typeface="Calibri"/>
              </a:rPr>
              <a:t>Relevance and use</a:t>
            </a:r>
            <a:r>
              <a:rPr b="1" lang="en-US" sz="2800">
                <a:solidFill>
                  <a:srgbClr val="222222"/>
                </a:solidFill>
              </a:rPr>
              <a:t>s of Marketing Funnel</a:t>
            </a:r>
            <a:br>
              <a:rPr lang="en-US" sz="2800">
                <a:latin typeface="Calibri"/>
                <a:ea typeface="Calibri"/>
                <a:cs typeface="Calibri"/>
                <a:sym typeface="Calibri"/>
              </a:rPr>
            </a:br>
            <a:br>
              <a:rPr lang="en-US" sz="2400">
                <a:latin typeface="Calibri"/>
                <a:ea typeface="Calibri"/>
                <a:cs typeface="Calibri"/>
                <a:sym typeface="Calibri"/>
              </a:rPr>
            </a:br>
            <a:endParaRPr sz="2400">
              <a:latin typeface="Calibri"/>
              <a:ea typeface="Calibri"/>
              <a:cs typeface="Calibri"/>
              <a:sym typeface="Calibri"/>
            </a:endParaRPr>
          </a:p>
          <a:p>
            <a:pPr indent="-365760" lvl="0" marL="457200" rtl="0" algn="l">
              <a:lnSpc>
                <a:spcPct val="90000"/>
              </a:lnSpc>
              <a:spcBef>
                <a:spcPts val="0"/>
              </a:spcBef>
              <a:spcAft>
                <a:spcPts val="0"/>
              </a:spcAft>
              <a:buSzPct val="100000"/>
              <a:buFont typeface="Calibri"/>
              <a:buChar char="●"/>
            </a:pPr>
            <a:r>
              <a:rPr lang="en-US" sz="2400">
                <a:latin typeface="Calibri"/>
                <a:ea typeface="Calibri"/>
                <a:cs typeface="Calibri"/>
                <a:sym typeface="Calibri"/>
              </a:rPr>
              <a:t>This entire qualification process is automated. Before, it had to be done manually: every business contact had to go through the qualification process (by phone or in person). This process is usually difficult and exhausting for companies. Instead, when you create a marketing funnel, much of the qualification process (the hardest part) is done in an automated way.</a:t>
            </a:r>
            <a:endParaRPr sz="2400">
              <a:latin typeface="Calibri"/>
              <a:ea typeface="Calibri"/>
              <a:cs typeface="Calibri"/>
              <a:sym typeface="Calibri"/>
            </a:endParaRPr>
          </a:p>
          <a:p>
            <a:pPr indent="-331470" lvl="0" marL="457200" rtl="0" algn="l">
              <a:lnSpc>
                <a:spcPct val="90000"/>
              </a:lnSpc>
              <a:spcBef>
                <a:spcPts val="0"/>
              </a:spcBef>
              <a:spcAft>
                <a:spcPts val="0"/>
              </a:spcAft>
              <a:buSzPct val="75000"/>
              <a:buFont typeface="Calibri"/>
              <a:buChar char="●"/>
            </a:pPr>
            <a:r>
              <a:rPr lang="en-US" sz="2400">
                <a:latin typeface="Calibri"/>
                <a:ea typeface="Calibri"/>
                <a:cs typeface="Calibri"/>
                <a:sym typeface="Calibri"/>
              </a:rPr>
              <a:t>Finally, although, in principle, there may be a greater economic effort to be made, from a more global point of view, the marketing funnel manages to reduce the costs of attracting customers. What you end up getting is a constant source of new customers, and in a much simpler way.</a:t>
            </a:r>
            <a:br>
              <a:rPr b="1" lang="en-US" sz="2300">
                <a:solidFill>
                  <a:schemeClr val="dk1"/>
                </a:solidFill>
                <a:latin typeface="Calibri"/>
                <a:ea typeface="Calibri"/>
                <a:cs typeface="Calibri"/>
                <a:sym typeface="Calibri"/>
              </a:rPr>
            </a:br>
            <a:endParaRPr b="1" sz="2300">
              <a:solidFill>
                <a:schemeClr val="dk1"/>
              </a:solidFill>
              <a:latin typeface="Calibri"/>
              <a:ea typeface="Calibri"/>
              <a:cs typeface="Calibri"/>
              <a:sym typeface="Calibri"/>
            </a:endParaRPr>
          </a:p>
        </p:txBody>
      </p:sp>
      <p:grpSp>
        <p:nvGrpSpPr>
          <p:cNvPr id="160" name="Google Shape;160;p5"/>
          <p:cNvGrpSpPr/>
          <p:nvPr/>
        </p:nvGrpSpPr>
        <p:grpSpPr>
          <a:xfrm>
            <a:off x="441960" y="561256"/>
            <a:ext cx="1128382" cy="847206"/>
            <a:chOff x="7393391" y="1075612"/>
            <a:chExt cx="1128382" cy="847206"/>
          </a:xfrm>
        </p:grpSpPr>
        <p:sp>
          <p:nvSpPr>
            <p:cNvPr id="161" name="Google Shape;161;p5"/>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62" name="Google Shape;162;p5"/>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pic>
        <p:nvPicPr>
          <p:cNvPr descr="Logotipo&#10;&#10;Descripción generada automáticamente" id="163" name="Google Shape;163;p5"/>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
        <p:nvSpPr>
          <p:cNvPr id="164" name="Google Shape;164;p5"/>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68" name="Shape 168"/>
        <p:cNvGrpSpPr/>
        <p:nvPr/>
      </p:nvGrpSpPr>
      <p:grpSpPr>
        <a:xfrm>
          <a:off x="0" y="0"/>
          <a:ext cx="0" cy="0"/>
          <a:chOff x="0" y="0"/>
          <a:chExt cx="0" cy="0"/>
        </a:xfrm>
      </p:grpSpPr>
      <p:sp>
        <p:nvSpPr>
          <p:cNvPr id="169" name="Google Shape;169;p24"/>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70" name="Google Shape;170;p24"/>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71" name="Google Shape;171;p24"/>
          <p:cNvSpPr/>
          <p:nvPr>
            <p:ph type="title"/>
          </p:nvPr>
        </p:nvSpPr>
        <p:spPr>
          <a:xfrm>
            <a:off x="279356" y="-33568"/>
            <a:ext cx="10521756" cy="5969126"/>
          </a:xfrm>
          <a:prstGeom prst="ellipse">
            <a:avLst/>
          </a:prstGeom>
          <a:noFill/>
          <a:ln>
            <a:noFill/>
          </a:ln>
        </p:spPr>
        <p:txBody>
          <a:bodyPr anchorCtr="0" anchor="t"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alibri"/>
              <a:buNone/>
            </a:pPr>
            <a:r>
              <a:rPr b="1" lang="en-US" sz="2070">
                <a:solidFill>
                  <a:schemeClr val="dk1"/>
                </a:solidFill>
                <a:latin typeface="Calibri"/>
                <a:ea typeface="Calibri"/>
                <a:cs typeface="Calibri"/>
                <a:sym typeface="Calibri"/>
              </a:rPr>
              <a:t> </a:t>
            </a:r>
            <a:r>
              <a:rPr b="1" lang="en-US" sz="2800">
                <a:solidFill>
                  <a:srgbClr val="222222"/>
                </a:solidFill>
                <a:latin typeface="Calibri"/>
                <a:ea typeface="Calibri"/>
                <a:cs typeface="Calibri"/>
                <a:sym typeface="Calibri"/>
              </a:rPr>
              <a:t>Tips on how to carry it out</a:t>
            </a:r>
            <a:r>
              <a:rPr b="1" lang="en-US" sz="2800">
                <a:solidFill>
                  <a:srgbClr val="222222"/>
                </a:solidFill>
              </a:rPr>
              <a:t> the Marketing Funnel</a:t>
            </a:r>
            <a:br>
              <a:rPr lang="en-US" sz="2800">
                <a:latin typeface="Calibri"/>
                <a:ea typeface="Calibri"/>
                <a:cs typeface="Calibri"/>
                <a:sym typeface="Calibri"/>
              </a:rPr>
            </a:br>
            <a:br>
              <a:rPr lang="en-US" sz="2160">
                <a:latin typeface="Calibri"/>
                <a:ea typeface="Calibri"/>
                <a:cs typeface="Calibri"/>
                <a:sym typeface="Calibri"/>
              </a:rPr>
            </a:br>
            <a:r>
              <a:rPr lang="en-US" sz="2160">
                <a:latin typeface="Calibri"/>
                <a:ea typeface="Calibri"/>
                <a:cs typeface="Calibri"/>
                <a:sym typeface="Calibri"/>
              </a:rPr>
              <a:t>There are several types of Marketing Funnels, with different structures and names for each section. But let's keep it simple with:</a:t>
            </a:r>
            <a:endParaRPr sz="2160">
              <a:latin typeface="Calibri"/>
              <a:ea typeface="Calibri"/>
              <a:cs typeface="Calibri"/>
              <a:sym typeface="Calibri"/>
            </a:endParaRPr>
          </a:p>
          <a:p>
            <a:pPr indent="0" lvl="0" marL="0" rtl="0" algn="l">
              <a:lnSpc>
                <a:spcPct val="90000"/>
              </a:lnSpc>
              <a:spcBef>
                <a:spcPts val="0"/>
              </a:spcBef>
              <a:spcAft>
                <a:spcPts val="0"/>
              </a:spcAft>
              <a:buClr>
                <a:schemeClr val="dk1"/>
              </a:buClr>
              <a:buSzPct val="50925"/>
              <a:buFont typeface="Arial"/>
              <a:buNone/>
            </a:pPr>
            <a:r>
              <a:t/>
            </a:r>
            <a:endParaRPr sz="2160">
              <a:latin typeface="Calibri"/>
              <a:ea typeface="Calibri"/>
              <a:cs typeface="Calibri"/>
              <a:sym typeface="Calibri"/>
            </a:endParaRPr>
          </a:p>
          <a:p>
            <a:pPr indent="0" lvl="0" marL="0" rtl="0" algn="l">
              <a:lnSpc>
                <a:spcPct val="90000"/>
              </a:lnSpc>
              <a:spcBef>
                <a:spcPts val="0"/>
              </a:spcBef>
              <a:spcAft>
                <a:spcPts val="0"/>
              </a:spcAft>
              <a:buClr>
                <a:schemeClr val="dk1"/>
              </a:buClr>
              <a:buSzPct val="50925"/>
              <a:buFont typeface="Arial"/>
              <a:buNone/>
            </a:pPr>
            <a:r>
              <a:rPr b="1" lang="en-US" sz="2160"/>
              <a:t>Awareness:</a:t>
            </a:r>
            <a:r>
              <a:rPr lang="en-US" sz="2160">
                <a:latin typeface="Calibri"/>
                <a:ea typeface="Calibri"/>
                <a:cs typeface="Calibri"/>
                <a:sym typeface="Calibri"/>
              </a:rPr>
              <a:t> </a:t>
            </a:r>
            <a:r>
              <a:rPr lang="en-US" sz="2160"/>
              <a:t>At this early</a:t>
            </a:r>
            <a:r>
              <a:rPr lang="en-US" sz="2160">
                <a:latin typeface="Calibri"/>
                <a:ea typeface="Calibri"/>
                <a:cs typeface="Calibri"/>
                <a:sym typeface="Calibri"/>
              </a:rPr>
              <a:t> stage, people are looking to learn and solve problems. Your content at this stage serves to provide those answers while building awareness of your brand.</a:t>
            </a:r>
            <a:endParaRPr sz="2160">
              <a:latin typeface="Calibri"/>
              <a:ea typeface="Calibri"/>
              <a:cs typeface="Calibri"/>
              <a:sym typeface="Calibri"/>
            </a:endParaRPr>
          </a:p>
          <a:p>
            <a:pPr indent="0" lvl="0" marL="0" rtl="0" algn="l">
              <a:lnSpc>
                <a:spcPct val="90000"/>
              </a:lnSpc>
              <a:spcBef>
                <a:spcPts val="0"/>
              </a:spcBef>
              <a:spcAft>
                <a:spcPts val="0"/>
              </a:spcAft>
              <a:buClr>
                <a:schemeClr val="dk1"/>
              </a:buClr>
              <a:buSzPct val="50925"/>
              <a:buFont typeface="Arial"/>
              <a:buNone/>
            </a:pPr>
            <a:r>
              <a:t/>
            </a:r>
            <a:endParaRPr b="1" sz="2160"/>
          </a:p>
          <a:p>
            <a:pPr indent="0" lvl="0" marL="0" rtl="0" algn="l">
              <a:lnSpc>
                <a:spcPct val="90000"/>
              </a:lnSpc>
              <a:spcBef>
                <a:spcPts val="0"/>
              </a:spcBef>
              <a:spcAft>
                <a:spcPts val="0"/>
              </a:spcAft>
              <a:buClr>
                <a:schemeClr val="dk1"/>
              </a:buClr>
              <a:buSzPct val="50925"/>
              <a:buFont typeface="Arial"/>
              <a:buNone/>
            </a:pPr>
            <a:r>
              <a:rPr b="1" lang="en-US" sz="2160"/>
              <a:t>Evaluation:</a:t>
            </a:r>
            <a:r>
              <a:rPr lang="en-US" sz="2160">
                <a:latin typeface="Calibri"/>
                <a:ea typeface="Calibri"/>
                <a:cs typeface="Calibri"/>
                <a:sym typeface="Calibri"/>
              </a:rPr>
              <a:t> </a:t>
            </a:r>
            <a:r>
              <a:rPr lang="en-US" sz="2160"/>
              <a:t>P</a:t>
            </a:r>
            <a:r>
              <a:rPr lang="en-US" sz="2160">
                <a:latin typeface="Calibri"/>
                <a:ea typeface="Calibri"/>
                <a:cs typeface="Calibri"/>
                <a:sym typeface="Calibri"/>
              </a:rPr>
              <a:t>eople don't just know your brand and your solutions; they are interested. They are looking to learn more about yours and how it compares to others. Content in this phase is used to help build retention with the brand.</a:t>
            </a:r>
            <a:endParaRPr sz="2160">
              <a:latin typeface="Calibri"/>
              <a:ea typeface="Calibri"/>
              <a:cs typeface="Calibri"/>
              <a:sym typeface="Calibri"/>
            </a:endParaRPr>
          </a:p>
          <a:p>
            <a:pPr indent="0" lvl="0" marL="0" rtl="0" algn="l">
              <a:lnSpc>
                <a:spcPct val="90000"/>
              </a:lnSpc>
              <a:spcBef>
                <a:spcPts val="0"/>
              </a:spcBef>
              <a:spcAft>
                <a:spcPts val="0"/>
              </a:spcAft>
              <a:buClr>
                <a:schemeClr val="dk1"/>
              </a:buClr>
              <a:buSzPct val="50925"/>
              <a:buFont typeface="Arial"/>
              <a:buNone/>
            </a:pPr>
            <a:r>
              <a:t/>
            </a:r>
            <a:endParaRPr sz="2160"/>
          </a:p>
          <a:p>
            <a:pPr indent="0" lvl="0" marL="0" rtl="0" algn="l">
              <a:lnSpc>
                <a:spcPct val="90000"/>
              </a:lnSpc>
              <a:spcBef>
                <a:spcPts val="0"/>
              </a:spcBef>
              <a:spcAft>
                <a:spcPts val="0"/>
              </a:spcAft>
              <a:buClr>
                <a:schemeClr val="dk1"/>
              </a:buClr>
              <a:buSzPct val="50925"/>
              <a:buFont typeface="Arial"/>
              <a:buNone/>
            </a:pPr>
            <a:r>
              <a:rPr b="1" lang="en-US" sz="2160"/>
              <a:t>Conversion:</a:t>
            </a:r>
            <a:r>
              <a:rPr lang="en-US" sz="2160">
                <a:latin typeface="Calibri"/>
                <a:ea typeface="Calibri"/>
                <a:cs typeface="Calibri"/>
                <a:sym typeface="Calibri"/>
              </a:rPr>
              <a:t> </a:t>
            </a:r>
            <a:r>
              <a:rPr lang="en-US" sz="2160"/>
              <a:t>By this stage </a:t>
            </a:r>
            <a:r>
              <a:rPr lang="en-US" sz="2160">
                <a:latin typeface="Calibri"/>
                <a:ea typeface="Calibri"/>
                <a:cs typeface="Calibri"/>
                <a:sym typeface="Calibri"/>
              </a:rPr>
              <a:t>people are ready to buy. They are mostly committed to buying from you, but may need some extra reassurance and/or help deciding what to buy.</a:t>
            </a:r>
            <a:endParaRPr sz="2160">
              <a:latin typeface="Calibri"/>
              <a:ea typeface="Calibri"/>
              <a:cs typeface="Calibri"/>
              <a:sym typeface="Calibri"/>
            </a:endParaRPr>
          </a:p>
          <a:p>
            <a:pPr indent="0" lvl="0" marL="0" rtl="0" algn="l">
              <a:lnSpc>
                <a:spcPct val="90000"/>
              </a:lnSpc>
              <a:spcBef>
                <a:spcPts val="0"/>
              </a:spcBef>
              <a:spcAft>
                <a:spcPts val="0"/>
              </a:spcAft>
              <a:buClr>
                <a:schemeClr val="dk1"/>
              </a:buClr>
              <a:buSzPct val="50925"/>
              <a:buFont typeface="Arial"/>
              <a:buNone/>
            </a:pPr>
            <a:r>
              <a:t/>
            </a:r>
            <a:endParaRPr sz="2160"/>
          </a:p>
          <a:p>
            <a:pPr indent="0" lvl="0" marL="0" rtl="0" algn="l">
              <a:lnSpc>
                <a:spcPct val="90000"/>
              </a:lnSpc>
              <a:spcBef>
                <a:spcPts val="0"/>
              </a:spcBef>
              <a:spcAft>
                <a:spcPts val="0"/>
              </a:spcAft>
              <a:buClr>
                <a:schemeClr val="dk1"/>
              </a:buClr>
              <a:buSzPct val="50925"/>
              <a:buFont typeface="Arial"/>
              <a:buNone/>
            </a:pPr>
            <a:r>
              <a:rPr b="1" lang="en-US" sz="2160"/>
              <a:t>Retention:</a:t>
            </a:r>
            <a:r>
              <a:rPr lang="en-US" sz="2160">
                <a:latin typeface="Calibri"/>
                <a:ea typeface="Calibri"/>
                <a:cs typeface="Calibri"/>
                <a:sym typeface="Calibri"/>
              </a:rPr>
              <a:t> Your followers became customers. Good news! Your content here serves to keep them loyal, continue to add value, and help them get the most out of your solution.</a:t>
            </a:r>
            <a:endParaRPr sz="2160">
              <a:latin typeface="Calibri"/>
              <a:ea typeface="Calibri"/>
              <a:cs typeface="Calibri"/>
              <a:sym typeface="Calibri"/>
            </a:endParaRPr>
          </a:p>
          <a:p>
            <a:pPr indent="0" lvl="0" marL="0" rtl="0" algn="l">
              <a:lnSpc>
                <a:spcPct val="90000"/>
              </a:lnSpc>
              <a:spcBef>
                <a:spcPts val="0"/>
              </a:spcBef>
              <a:spcAft>
                <a:spcPts val="0"/>
              </a:spcAft>
              <a:buClr>
                <a:schemeClr val="dk1"/>
              </a:buClr>
              <a:buSzPct val="100000"/>
              <a:buFont typeface="Calibri"/>
              <a:buNone/>
            </a:pPr>
            <a:br>
              <a:rPr b="1" lang="en-US" sz="2070">
                <a:solidFill>
                  <a:schemeClr val="dk1"/>
                </a:solidFill>
                <a:latin typeface="Calibri"/>
                <a:ea typeface="Calibri"/>
                <a:cs typeface="Calibri"/>
                <a:sym typeface="Calibri"/>
              </a:rPr>
            </a:br>
            <a:endParaRPr b="1" sz="2070">
              <a:solidFill>
                <a:schemeClr val="dk1"/>
              </a:solidFill>
              <a:latin typeface="Calibri"/>
              <a:ea typeface="Calibri"/>
              <a:cs typeface="Calibri"/>
              <a:sym typeface="Calibri"/>
            </a:endParaRPr>
          </a:p>
        </p:txBody>
      </p:sp>
      <p:grpSp>
        <p:nvGrpSpPr>
          <p:cNvPr id="172" name="Google Shape;172;p24"/>
          <p:cNvGrpSpPr/>
          <p:nvPr/>
        </p:nvGrpSpPr>
        <p:grpSpPr>
          <a:xfrm>
            <a:off x="441960" y="561256"/>
            <a:ext cx="1128382" cy="847206"/>
            <a:chOff x="7393391" y="1075612"/>
            <a:chExt cx="1128382" cy="847206"/>
          </a:xfrm>
        </p:grpSpPr>
        <p:sp>
          <p:nvSpPr>
            <p:cNvPr id="173" name="Google Shape;173;p24"/>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74" name="Google Shape;174;p24"/>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pic>
        <p:nvPicPr>
          <p:cNvPr descr="Logotipo&#10;&#10;Descripción generada automáticamente" id="175" name="Google Shape;175;p24"/>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79" name="Shape 179"/>
        <p:cNvGrpSpPr/>
        <p:nvPr/>
      </p:nvGrpSpPr>
      <p:grpSpPr>
        <a:xfrm>
          <a:off x="0" y="0"/>
          <a:ext cx="0" cy="0"/>
          <a:chOff x="0" y="0"/>
          <a:chExt cx="0" cy="0"/>
        </a:xfrm>
      </p:grpSpPr>
      <p:sp>
        <p:nvSpPr>
          <p:cNvPr id="180" name="Google Shape;180;p7"/>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81" name="Google Shape;181;p7"/>
          <p:cNvSpPr/>
          <p:nvPr/>
        </p:nvSpPr>
        <p:spPr>
          <a:xfrm flipH="1" rot="10800000">
            <a:off x="1" y="0"/>
            <a:ext cx="7539895" cy="6858000"/>
          </a:xfrm>
          <a:custGeom>
            <a:rect b="b" l="l" r="r" t="t"/>
            <a:pathLst>
              <a:path extrusionOk="0" h="6858000" w="7539895">
                <a:moveTo>
                  <a:pt x="7539895" y="6858000"/>
                </a:moveTo>
                <a:lnTo>
                  <a:pt x="0" y="6858000"/>
                </a:lnTo>
                <a:lnTo>
                  <a:pt x="0" y="0"/>
                </a:lnTo>
                <a:lnTo>
                  <a:pt x="4363741" y="0"/>
                </a:lnTo>
                <a:close/>
              </a:path>
            </a:pathLst>
          </a:custGeom>
          <a:solidFill>
            <a:srgbClr val="262626">
              <a:alpha val="69411"/>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82" name="Google Shape;182;p7"/>
          <p:cNvSpPr/>
          <p:nvPr/>
        </p:nvSpPr>
        <p:spPr>
          <a:xfrm flipH="1" rot="10800000">
            <a:off x="0" y="0"/>
            <a:ext cx="7092985" cy="6858000"/>
          </a:xfrm>
          <a:custGeom>
            <a:rect b="b" l="l" r="r" t="t"/>
            <a:pathLst>
              <a:path extrusionOk="0" h="6858000" w="7092985">
                <a:moveTo>
                  <a:pt x="7092985" y="6858000"/>
                </a:moveTo>
                <a:lnTo>
                  <a:pt x="0" y="6858000"/>
                </a:lnTo>
                <a:lnTo>
                  <a:pt x="0" y="0"/>
                </a:lnTo>
                <a:lnTo>
                  <a:pt x="3916831" y="0"/>
                </a:lnTo>
                <a:close/>
              </a:path>
            </a:pathLst>
          </a:custGeom>
          <a:solidFill>
            <a:srgbClr val="26262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83" name="Google Shape;183;p7"/>
          <p:cNvSpPr/>
          <p:nvPr>
            <p:ph type="title"/>
          </p:nvPr>
        </p:nvSpPr>
        <p:spPr>
          <a:xfrm>
            <a:off x="838199" y="365125"/>
            <a:ext cx="5529943" cy="1325563"/>
          </a:xfrm>
          <a:prstGeom prst="ellipse">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1400"/>
              <a:buFont typeface="Calibri"/>
              <a:buNone/>
            </a:pPr>
            <a:br>
              <a:rPr b="1" lang="en-US" sz="1400"/>
            </a:br>
            <a:r>
              <a:rPr b="1" lang="en-US" sz="1400"/>
              <a:t> </a:t>
            </a:r>
            <a:br>
              <a:rPr b="1" lang="en-US" sz="1400"/>
            </a:br>
            <a:r>
              <a:rPr b="1" lang="en-US" sz="1400"/>
              <a:t> </a:t>
            </a:r>
            <a:br>
              <a:rPr b="1" lang="en-US" sz="1400"/>
            </a:br>
            <a:endParaRPr b="1" sz="1400"/>
          </a:p>
        </p:txBody>
      </p:sp>
      <p:sp>
        <p:nvSpPr>
          <p:cNvPr id="184" name="Google Shape;184;p7"/>
          <p:cNvSpPr txBox="1"/>
          <p:nvPr/>
        </p:nvSpPr>
        <p:spPr>
          <a:xfrm>
            <a:off x="6541478" y="3024256"/>
            <a:ext cx="5395516" cy="527050"/>
          </a:xfrm>
          <a:prstGeom prst="rect">
            <a:avLst/>
          </a:prstGeom>
          <a:noFill/>
          <a:ln>
            <a:noFill/>
          </a:ln>
        </p:spPr>
        <p:txBody>
          <a:bodyPr anchorCtr="0" anchor="t" bIns="45700" lIns="91425" spcFirstLastPara="1" rIns="91425" wrap="square" tIns="45700">
            <a:noAutofit/>
          </a:bodyPr>
          <a:lstStyle/>
          <a:p>
            <a:pPr indent="0" lvl="0" marL="114300" marR="0" rtl="0" algn="l">
              <a:lnSpc>
                <a:spcPct val="90000"/>
              </a:lnSpc>
              <a:spcBef>
                <a:spcPts val="0"/>
              </a:spcBef>
              <a:spcAft>
                <a:spcPts val="0"/>
              </a:spcAft>
              <a:buClr>
                <a:srgbClr val="000000"/>
              </a:buClr>
              <a:buSzPts val="3200"/>
              <a:buFont typeface="Arial"/>
              <a:buNone/>
            </a:pPr>
            <a:r>
              <a:rPr b="1" i="0" lang="en-US" sz="3200" u="none" cap="none" strike="noStrike">
                <a:solidFill>
                  <a:schemeClr val="dk1"/>
                </a:solidFill>
                <a:latin typeface="Calibri"/>
                <a:ea typeface="Calibri"/>
                <a:cs typeface="Calibri"/>
                <a:sym typeface="Calibri"/>
              </a:rPr>
              <a:t>Content template </a:t>
            </a:r>
            <a:endParaRPr b="1" i="0" sz="3200" u="none" cap="none" strike="noStrike">
              <a:solidFill>
                <a:schemeClr val="dk1"/>
              </a:solidFill>
              <a:latin typeface="Calibri"/>
              <a:ea typeface="Calibri"/>
              <a:cs typeface="Calibri"/>
              <a:sym typeface="Calibri"/>
            </a:endParaRPr>
          </a:p>
        </p:txBody>
      </p:sp>
      <p:pic>
        <p:nvPicPr>
          <p:cNvPr descr="Interfaz de usuario gráfica, Texto&#10;&#10;Descripción generada automáticamente" id="185" name="Google Shape;185;p7"/>
          <p:cNvPicPr preferRelativeResize="0"/>
          <p:nvPr/>
        </p:nvPicPr>
        <p:blipFill rotWithShape="1">
          <a:blip r:embed="rId3">
            <a:alphaModFix/>
          </a:blip>
          <a:srcRect b="0" l="0" r="0" t="0"/>
          <a:stretch/>
        </p:blipFill>
        <p:spPr>
          <a:xfrm>
            <a:off x="8883683" y="5836096"/>
            <a:ext cx="2795945" cy="761895"/>
          </a:xfrm>
          <a:prstGeom prst="rect">
            <a:avLst/>
          </a:prstGeom>
          <a:noFill/>
          <a:ln>
            <a:noFill/>
          </a:ln>
        </p:spPr>
      </p:pic>
      <p:pic>
        <p:nvPicPr>
          <p:cNvPr descr="Logotipo&#10;&#10;Descripción generada automáticamente" id="186" name="Google Shape;186;p7"/>
          <p:cNvPicPr preferRelativeResize="0"/>
          <p:nvPr>
            <p:ph idx="1" type="body"/>
          </p:nvPr>
        </p:nvPicPr>
        <p:blipFill rotWithShape="1">
          <a:blip r:embed="rId4">
            <a:alphaModFix/>
          </a:blip>
          <a:srcRect b="0" l="0" r="0" t="0"/>
          <a:stretch/>
        </p:blipFill>
        <p:spPr>
          <a:xfrm>
            <a:off x="5429840" y="5889279"/>
            <a:ext cx="1663146" cy="655528"/>
          </a:xfrm>
          <a:prstGeom prst="rect">
            <a:avLst/>
          </a:prstGeom>
          <a:noFill/>
          <a:ln>
            <a:noFill/>
          </a:ln>
        </p:spPr>
      </p:pic>
      <p:sp>
        <p:nvSpPr>
          <p:cNvPr id="187" name="Google Shape;187;p7"/>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lt1"/>
              </a:buClr>
              <a:buSzPts val="1700"/>
              <a:buFont typeface="Arial"/>
              <a:buNone/>
            </a:pPr>
            <a:r>
              <a:t/>
            </a:r>
            <a:endParaRPr b="0" i="0" sz="1700" u="none" cap="none" strike="noStrike">
              <a:solidFill>
                <a:schemeClr val="lt1"/>
              </a:solidFill>
              <a:latin typeface="Calibri"/>
              <a:ea typeface="Calibri"/>
              <a:cs typeface="Calibri"/>
              <a:sym typeface="Calibri"/>
            </a:endParaRPr>
          </a:p>
        </p:txBody>
      </p:sp>
      <p:sp>
        <p:nvSpPr>
          <p:cNvPr id="188" name="Google Shape;188;p7"/>
          <p:cNvSpPr/>
          <p:nvPr/>
        </p:nvSpPr>
        <p:spPr>
          <a:xfrm rot="2164748">
            <a:off x="9564001" y="-232367"/>
            <a:ext cx="3728533" cy="2603228"/>
          </a:xfrm>
          <a:prstGeom prst="triangle">
            <a:avLst>
              <a:gd fmla="val 50000" name="adj"/>
            </a:avLst>
          </a:prstGeom>
          <a:solidFill>
            <a:srgbClr val="FF0000"/>
          </a:solidFill>
          <a:ln cap="flat" cmpd="sng" w="1270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92" name="Shape 192"/>
        <p:cNvGrpSpPr/>
        <p:nvPr/>
      </p:nvGrpSpPr>
      <p:grpSpPr>
        <a:xfrm>
          <a:off x="0" y="0"/>
          <a:ext cx="0" cy="0"/>
          <a:chOff x="0" y="0"/>
          <a:chExt cx="0" cy="0"/>
        </a:xfrm>
      </p:grpSpPr>
      <p:sp>
        <p:nvSpPr>
          <p:cNvPr id="193" name="Google Shape;193;p8"/>
          <p:cNvSpPr/>
          <p:nvPr/>
        </p:nvSpPr>
        <p:spPr>
          <a:xfrm>
            <a:off x="321564" y="320040"/>
            <a:ext cx="11548872" cy="6217920"/>
          </a:xfrm>
          <a:prstGeom prst="rect">
            <a:avLst/>
          </a:prstGeom>
          <a:solidFill>
            <a:schemeClr val="dk1">
              <a:alpha val="13333"/>
            </a:schemeClr>
          </a:solidFill>
          <a:ln cap="sq" cmpd="thinThick" w="127000">
            <a:solidFill>
              <a:srgbClr val="262626">
                <a:alpha val="14509"/>
              </a:srgb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94" name="Google Shape;194;p8"/>
          <p:cNvSpPr/>
          <p:nvPr>
            <p:ph type="title"/>
          </p:nvPr>
        </p:nvSpPr>
        <p:spPr>
          <a:xfrm>
            <a:off x="838200" y="631825"/>
            <a:ext cx="10515600" cy="1325563"/>
          </a:xfrm>
          <a:prstGeom prst="ellipse">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1100"/>
              <a:buFont typeface="Calibri"/>
              <a:buNone/>
            </a:pPr>
            <a:r>
              <a:rPr b="1" lang="en-US" sz="1100">
                <a:latin typeface="Calibri"/>
                <a:ea typeface="Calibri"/>
                <a:cs typeface="Calibri"/>
                <a:sym typeface="Calibri"/>
              </a:rPr>
              <a:t> </a:t>
            </a:r>
            <a:br>
              <a:rPr lang="en-US" sz="1100">
                <a:latin typeface="Calibri"/>
                <a:ea typeface="Calibri"/>
                <a:cs typeface="Calibri"/>
                <a:sym typeface="Calibri"/>
              </a:rPr>
            </a:br>
            <a:br>
              <a:rPr lang="en-US" sz="1100">
                <a:latin typeface="Calibri"/>
                <a:ea typeface="Calibri"/>
                <a:cs typeface="Calibri"/>
                <a:sym typeface="Calibri"/>
              </a:rPr>
            </a:br>
            <a:br>
              <a:rPr lang="en-US" sz="1100">
                <a:latin typeface="Calibri"/>
                <a:ea typeface="Calibri"/>
                <a:cs typeface="Calibri"/>
                <a:sym typeface="Calibri"/>
              </a:rPr>
            </a:br>
            <a:br>
              <a:rPr b="1" lang="en-US" sz="1100">
                <a:latin typeface="Calibri"/>
                <a:ea typeface="Calibri"/>
                <a:cs typeface="Calibri"/>
                <a:sym typeface="Calibri"/>
              </a:rPr>
            </a:br>
            <a:endParaRPr b="1" sz="1100">
              <a:latin typeface="Calibri"/>
              <a:ea typeface="Calibri"/>
              <a:cs typeface="Calibri"/>
              <a:sym typeface="Calibri"/>
            </a:endParaRPr>
          </a:p>
        </p:txBody>
      </p:sp>
      <p:cxnSp>
        <p:nvCxnSpPr>
          <p:cNvPr id="195" name="Google Shape;195;p8"/>
          <p:cNvCxnSpPr/>
          <p:nvPr/>
        </p:nvCxnSpPr>
        <p:spPr>
          <a:xfrm>
            <a:off x="897636" y="1957388"/>
            <a:ext cx="10396728" cy="0"/>
          </a:xfrm>
          <a:prstGeom prst="straightConnector1">
            <a:avLst/>
          </a:prstGeom>
          <a:noFill/>
          <a:ln cap="flat" cmpd="sng" w="22225">
            <a:solidFill>
              <a:srgbClr val="7F7F7F"/>
            </a:solidFill>
            <a:prstDash val="solid"/>
            <a:miter lim="800000"/>
            <a:headEnd len="sm" w="sm" type="none"/>
            <a:tailEnd len="sm" w="sm" type="none"/>
          </a:ln>
        </p:spPr>
      </p:cxnSp>
      <p:sp>
        <p:nvSpPr>
          <p:cNvPr id="196" name="Google Shape;196;p8"/>
          <p:cNvSpPr txBox="1"/>
          <p:nvPr/>
        </p:nvSpPr>
        <p:spPr>
          <a:xfrm>
            <a:off x="4945336" y="506727"/>
            <a:ext cx="6609921" cy="1526741"/>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197" name="Google Shape;197;p8"/>
          <p:cNvPicPr preferRelativeResize="0"/>
          <p:nvPr>
            <p:ph idx="1" type="body"/>
          </p:nvPr>
        </p:nvPicPr>
        <p:blipFill rotWithShape="1">
          <a:blip r:embed="rId3">
            <a:alphaModFix/>
          </a:blip>
          <a:srcRect b="0" l="0" r="0" t="0"/>
          <a:stretch/>
        </p:blipFill>
        <p:spPr>
          <a:xfrm>
            <a:off x="10316743" y="5904863"/>
            <a:ext cx="1362791" cy="480384"/>
          </a:xfrm>
          <a:prstGeom prst="rect">
            <a:avLst/>
          </a:prstGeom>
          <a:noFill/>
          <a:ln>
            <a:noFill/>
          </a:ln>
        </p:spPr>
      </p:pic>
      <p:sp>
        <p:nvSpPr>
          <p:cNvPr id="198" name="Google Shape;198;p8"/>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pic>
        <p:nvPicPr>
          <p:cNvPr descr="Interfaz de usuario gráfica, Texto&#10;&#10;Descripción generada automáticamente" id="199" name="Google Shape;199;p8"/>
          <p:cNvPicPr preferRelativeResize="0"/>
          <p:nvPr/>
        </p:nvPicPr>
        <p:blipFill rotWithShape="1">
          <a:blip r:embed="rId4">
            <a:alphaModFix/>
          </a:blip>
          <a:srcRect b="0" l="0" r="0" t="0"/>
          <a:stretch/>
        </p:blipFill>
        <p:spPr>
          <a:xfrm>
            <a:off x="584758" y="5851025"/>
            <a:ext cx="2167968" cy="588061"/>
          </a:xfrm>
          <a:prstGeom prst="rect">
            <a:avLst/>
          </a:prstGeom>
          <a:noFill/>
          <a:ln>
            <a:noFill/>
          </a:ln>
        </p:spPr>
      </p:pic>
      <p:sp>
        <p:nvSpPr>
          <p:cNvPr id="200" name="Google Shape;200;p8"/>
          <p:cNvSpPr/>
          <p:nvPr/>
        </p:nvSpPr>
        <p:spPr>
          <a:xfrm>
            <a:off x="838200" y="631825"/>
            <a:ext cx="8740200" cy="1325700"/>
          </a:xfrm>
          <a:prstGeom prst="ellipse">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None/>
            </a:pPr>
            <a:r>
              <a:rPr b="1" lang="en-US" sz="2400">
                <a:solidFill>
                  <a:srgbClr val="000000"/>
                </a:solidFill>
                <a:latin typeface="Calibri"/>
                <a:ea typeface="Calibri"/>
                <a:cs typeface="Calibri"/>
                <a:sym typeface="Calibri"/>
              </a:rPr>
              <a:t>Write down in each quadrant all the information about </a:t>
            </a:r>
            <a:r>
              <a:rPr b="1" lang="en-US" sz="2400">
                <a:latin typeface="Calibri"/>
                <a:ea typeface="Calibri"/>
                <a:cs typeface="Calibri"/>
                <a:sym typeface="Calibri"/>
              </a:rPr>
              <a:t>others</a:t>
            </a:r>
            <a:endParaRPr b="1" sz="2400">
              <a:solidFill>
                <a:srgbClr val="000000"/>
              </a:solidFill>
              <a:latin typeface="Calibri"/>
              <a:ea typeface="Calibri"/>
              <a:cs typeface="Calibri"/>
              <a:sym typeface="Calibri"/>
            </a:endParaRPr>
          </a:p>
        </p:txBody>
      </p:sp>
      <p:sp>
        <p:nvSpPr>
          <p:cNvPr id="201" name="Google Shape;201;p8"/>
          <p:cNvSpPr txBox="1"/>
          <p:nvPr/>
        </p:nvSpPr>
        <p:spPr>
          <a:xfrm>
            <a:off x="7585150" y="506725"/>
            <a:ext cx="3835500" cy="391500"/>
          </a:xfrm>
          <a:prstGeom prst="rect">
            <a:avLst/>
          </a:prstGeom>
          <a:noFill/>
          <a:ln>
            <a:noFill/>
          </a:ln>
        </p:spPr>
        <p:txBody>
          <a:bodyPr anchorCtr="0" anchor="ctr" bIns="45700" lIns="91425" spcFirstLastPara="1" rIns="91425" wrap="square" tIns="45700">
            <a:noAutofit/>
          </a:bodyPr>
          <a:lstStyle/>
          <a:p>
            <a:pPr indent="-165100" lvl="0" marL="342900" marR="0" rtl="0" algn="l">
              <a:lnSpc>
                <a:spcPct val="90000"/>
              </a:lnSpc>
              <a:spcBef>
                <a:spcPts val="0"/>
              </a:spcBef>
              <a:spcAft>
                <a:spcPts val="0"/>
              </a:spcAft>
              <a:buClr>
                <a:srgbClr val="000000"/>
              </a:buClr>
              <a:buSzPts val="1000"/>
              <a:buFont typeface="Arial"/>
              <a:buNone/>
            </a:pPr>
            <a:r>
              <a:rPr lang="en-US" sz="1100">
                <a:solidFill>
                  <a:srgbClr val="000000"/>
                </a:solidFill>
                <a:latin typeface="Calibri"/>
                <a:ea typeface="Calibri"/>
                <a:cs typeface="Calibri"/>
                <a:sym typeface="Calibri"/>
              </a:rPr>
              <a:t>You can duplicate the post-it as many times as you need.</a:t>
            </a:r>
            <a:endParaRPr b="0" i="0" sz="1100" u="none" cap="none" strike="noStrike">
              <a:solidFill>
                <a:srgbClr val="000000"/>
              </a:solidFill>
              <a:latin typeface="Calibri"/>
              <a:ea typeface="Calibri"/>
              <a:cs typeface="Calibri"/>
              <a:sym typeface="Calibri"/>
            </a:endParaRPr>
          </a:p>
        </p:txBody>
      </p:sp>
      <p:sp>
        <p:nvSpPr>
          <p:cNvPr id="202" name="Google Shape;202;p8"/>
          <p:cNvSpPr/>
          <p:nvPr/>
        </p:nvSpPr>
        <p:spPr>
          <a:xfrm>
            <a:off x="8639775" y="1040825"/>
            <a:ext cx="743100" cy="660000"/>
          </a:xfrm>
          <a:prstGeom prst="snip1Rect">
            <a:avLst>
              <a:gd fmla="val 16667" name="adj"/>
            </a:avLst>
          </a:prstGeom>
          <a:solidFill>
            <a:srgbClr val="FFF2CC"/>
          </a:solidFill>
          <a:ln cap="flat" cmpd="sng" w="9525">
            <a:solidFill>
              <a:srgbClr val="44546A"/>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8"/>
          <p:cNvSpPr/>
          <p:nvPr/>
        </p:nvSpPr>
        <p:spPr>
          <a:xfrm>
            <a:off x="10579275" y="1040824"/>
            <a:ext cx="743100" cy="660000"/>
          </a:xfrm>
          <a:prstGeom prst="snip1Rect">
            <a:avLst>
              <a:gd fmla="val 16667" name="adj"/>
            </a:avLst>
          </a:prstGeom>
          <a:solidFill>
            <a:srgbClr val="CFE2F3"/>
          </a:solidFill>
          <a:ln cap="flat" cmpd="sng" w="9525">
            <a:solidFill>
              <a:srgbClr val="44546A"/>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 name="Google Shape;204;p8"/>
          <p:cNvSpPr/>
          <p:nvPr/>
        </p:nvSpPr>
        <p:spPr>
          <a:xfrm>
            <a:off x="9609525" y="1040824"/>
            <a:ext cx="743100" cy="660000"/>
          </a:xfrm>
          <a:prstGeom prst="snip1Rect">
            <a:avLst>
              <a:gd fmla="val 16667" name="adj"/>
            </a:avLst>
          </a:prstGeom>
          <a:solidFill>
            <a:srgbClr val="D9EAD3"/>
          </a:solidFill>
          <a:ln cap="flat" cmpd="sng" w="9525">
            <a:solidFill>
              <a:srgbClr val="44546A"/>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8"/>
          <p:cNvSpPr/>
          <p:nvPr/>
        </p:nvSpPr>
        <p:spPr>
          <a:xfrm>
            <a:off x="7670025" y="1040825"/>
            <a:ext cx="743100" cy="660000"/>
          </a:xfrm>
          <a:prstGeom prst="snip1Rect">
            <a:avLst>
              <a:gd fmla="val 16667" name="adj"/>
            </a:avLst>
          </a:prstGeom>
          <a:solidFill>
            <a:srgbClr val="F4CCCC"/>
          </a:solidFill>
          <a:ln cap="flat" cmpd="sng" w="9525">
            <a:solidFill>
              <a:srgbClr val="44546A"/>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8"/>
          <p:cNvSpPr/>
          <p:nvPr/>
        </p:nvSpPr>
        <p:spPr>
          <a:xfrm>
            <a:off x="4147050" y="2169188"/>
            <a:ext cx="3897925" cy="2550237"/>
          </a:xfrm>
          <a:prstGeom prst="flowChartManualOperation">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8"/>
          <p:cNvSpPr/>
          <p:nvPr/>
        </p:nvSpPr>
        <p:spPr>
          <a:xfrm rot="10800000">
            <a:off x="4147050" y="4719425"/>
            <a:ext cx="3897900" cy="1024875"/>
          </a:xfrm>
          <a:prstGeom prst="flowChartManualOperation">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208" name="Google Shape;208;p8"/>
          <p:cNvCxnSpPr>
            <a:stCxn id="206" idx="1"/>
            <a:endCxn id="206" idx="3"/>
          </p:cNvCxnSpPr>
          <p:nvPr/>
        </p:nvCxnSpPr>
        <p:spPr>
          <a:xfrm>
            <a:off x="4536843" y="3444307"/>
            <a:ext cx="3118200" cy="0"/>
          </a:xfrm>
          <a:prstGeom prst="straightConnector1">
            <a:avLst/>
          </a:prstGeom>
          <a:noFill/>
          <a:ln cap="flat" cmpd="sng" w="22225">
            <a:solidFill>
              <a:srgbClr val="7F7F7F"/>
            </a:solidFill>
            <a:prstDash val="solid"/>
            <a:miter lim="800000"/>
            <a:headEnd len="sm" w="sm" type="none"/>
            <a:tailEnd len="sm" w="sm" type="none"/>
          </a:ln>
        </p:spPr>
      </p:cxnSp>
      <p:sp>
        <p:nvSpPr>
          <p:cNvPr id="209" name="Google Shape;209;p8"/>
          <p:cNvSpPr txBox="1"/>
          <p:nvPr/>
        </p:nvSpPr>
        <p:spPr>
          <a:xfrm>
            <a:off x="4536850" y="2538775"/>
            <a:ext cx="3000000" cy="400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US">
                <a:latin typeface="Calibri"/>
                <a:ea typeface="Calibri"/>
                <a:cs typeface="Calibri"/>
                <a:sym typeface="Calibri"/>
              </a:rPr>
              <a:t>Awareness</a:t>
            </a:r>
            <a:endParaRPr>
              <a:latin typeface="Calibri"/>
              <a:ea typeface="Calibri"/>
              <a:cs typeface="Calibri"/>
              <a:sym typeface="Calibri"/>
            </a:endParaRPr>
          </a:p>
        </p:txBody>
      </p:sp>
      <p:sp>
        <p:nvSpPr>
          <p:cNvPr id="210" name="Google Shape;210;p8"/>
          <p:cNvSpPr txBox="1"/>
          <p:nvPr/>
        </p:nvSpPr>
        <p:spPr>
          <a:xfrm>
            <a:off x="4595950" y="3520225"/>
            <a:ext cx="3000000" cy="400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US">
                <a:latin typeface="Calibri"/>
                <a:ea typeface="Calibri"/>
                <a:cs typeface="Calibri"/>
                <a:sym typeface="Calibri"/>
              </a:rPr>
              <a:t>Evaluation</a:t>
            </a:r>
            <a:endParaRPr>
              <a:latin typeface="Calibri"/>
              <a:ea typeface="Calibri"/>
              <a:cs typeface="Calibri"/>
              <a:sym typeface="Calibri"/>
            </a:endParaRPr>
          </a:p>
        </p:txBody>
      </p:sp>
      <p:sp>
        <p:nvSpPr>
          <p:cNvPr id="211" name="Google Shape;211;p8"/>
          <p:cNvSpPr txBox="1"/>
          <p:nvPr/>
        </p:nvSpPr>
        <p:spPr>
          <a:xfrm>
            <a:off x="4595950" y="4119825"/>
            <a:ext cx="3000000" cy="400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US">
                <a:latin typeface="Calibri"/>
                <a:ea typeface="Calibri"/>
                <a:cs typeface="Calibri"/>
                <a:sym typeface="Calibri"/>
              </a:rPr>
              <a:t>Conversion</a:t>
            </a:r>
            <a:endParaRPr>
              <a:latin typeface="Calibri"/>
              <a:ea typeface="Calibri"/>
              <a:cs typeface="Calibri"/>
              <a:sym typeface="Calibri"/>
            </a:endParaRPr>
          </a:p>
        </p:txBody>
      </p:sp>
      <p:sp>
        <p:nvSpPr>
          <p:cNvPr id="212" name="Google Shape;212;p8"/>
          <p:cNvSpPr txBox="1"/>
          <p:nvPr/>
        </p:nvSpPr>
        <p:spPr>
          <a:xfrm>
            <a:off x="4595950" y="5031763"/>
            <a:ext cx="3000000" cy="400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US">
                <a:latin typeface="Calibri"/>
                <a:ea typeface="Calibri"/>
                <a:cs typeface="Calibri"/>
                <a:sym typeface="Calibri"/>
              </a:rPr>
              <a:t>Retention</a:t>
            </a:r>
            <a:endParaRPr>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2022-09-21T07:19:16Z</dcterms:created>
  <dc:creator>Dideas Group</dc:creator>
</cp:coreProperties>
</file>