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6" name="Google Shape;19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9" name="Google Shape;20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8" name="Google Shape;21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7" name="Google Shape;227;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7" name="Google Shape;23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7" name="Google Shape;24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7" name="Google Shape;16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6" name="Google Shape;17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6" name="Google Shape;18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5"/>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5"/>
          <p:cNvGrpSpPr/>
          <p:nvPr/>
        </p:nvGrpSpPr>
        <p:grpSpPr>
          <a:xfrm>
            <a:off x="6188426" y="1197261"/>
            <a:ext cx="5581001" cy="4278755"/>
            <a:chOff x="6169039" y="142050"/>
            <a:chExt cx="5581001" cy="4278755"/>
          </a:xfrm>
        </p:grpSpPr>
        <p:sp>
          <p:nvSpPr>
            <p:cNvPr id="99" name="Google Shape;99;p15"/>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5"/>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5"/>
          <p:cNvSpPr txBox="1">
            <a:spLocks noGrp="1"/>
          </p:cNvSpPr>
          <p:nvPr>
            <p:ph type="title"/>
          </p:nvPr>
        </p:nvSpPr>
        <p:spPr>
          <a:xfrm>
            <a:off x="6589126" y="1925737"/>
            <a:ext cx="4779600" cy="2821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ts val="4000"/>
              <a:buFont typeface="Calibri"/>
              <a:buNone/>
            </a:pPr>
            <a:br>
              <a:rPr lang="es" sz="4200" b="1" dirty="0">
                <a:solidFill>
                  <a:schemeClr val="lt1"/>
                </a:solidFill>
              </a:rPr>
            </a:br>
            <a:br>
              <a:rPr lang="es" sz="4200" b="1" dirty="0">
                <a:solidFill>
                  <a:schemeClr val="lt1"/>
                </a:solidFill>
              </a:rPr>
            </a:br>
            <a:r>
              <a:rPr lang="es" sz="4200" b="1" dirty="0">
                <a:solidFill>
                  <a:schemeClr val="lt1"/>
                </a:solidFill>
              </a:rPr>
              <a:t>Masterclass Lesson Learned Repository</a:t>
            </a:r>
            <a:br>
              <a:rPr lang="es" sz="4200" b="1" dirty="0">
                <a:solidFill>
                  <a:schemeClr val="lt1"/>
                </a:solidFill>
              </a:rPr>
            </a:br>
            <a:br>
              <a:rPr lang="es" sz="4200" b="1" dirty="0">
                <a:solidFill>
                  <a:schemeClr val="lt1"/>
                </a:solidFill>
              </a:rPr>
            </a:br>
            <a:r>
              <a:rPr lang="es" sz="4200" b="1" dirty="0">
                <a:solidFill>
                  <a:srgbClr val="FF0000"/>
                </a:solidFill>
              </a:rPr>
              <a:t>Análisis del Ciclo de vida</a:t>
            </a:r>
            <a:endParaRPr sz="4200" b="1" dirty="0">
              <a:solidFill>
                <a:srgbClr val="FF0000"/>
              </a:solidFill>
            </a:endParaRPr>
          </a:p>
          <a:p>
            <a:pPr marL="0" lvl="0" indent="0" algn="ctr" rtl="0">
              <a:lnSpc>
                <a:spcPct val="90000"/>
              </a:lnSpc>
              <a:spcBef>
                <a:spcPts val="0"/>
              </a:spcBef>
              <a:spcAft>
                <a:spcPts val="0"/>
              </a:spcAft>
              <a:buClr>
                <a:schemeClr val="lt1"/>
              </a:buClr>
              <a:buSzPts val="4000"/>
              <a:buFont typeface="Calibri"/>
              <a:buNone/>
            </a:pPr>
            <a:br>
              <a:rPr lang="en-US" sz="4000" dirty="0">
                <a:solidFill>
                  <a:schemeClr val="lt1"/>
                </a:solidFill>
              </a:rPr>
            </a:br>
            <a:br>
              <a:rPr lang="en-US" sz="4000" dirty="0">
                <a:solidFill>
                  <a:schemeClr val="lt1"/>
                </a:solidFill>
              </a:rPr>
            </a:br>
            <a:endParaRPr sz="4000" b="1" dirty="0">
              <a:solidFill>
                <a:srgbClr val="FF0000"/>
              </a:solidFill>
            </a:endParaRPr>
          </a:p>
        </p:txBody>
      </p:sp>
      <p:pic>
        <p:nvPicPr>
          <p:cNvPr id="102" name="Google Shape;102;p15"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5"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5"/>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dirty="0">
                <a:solidFill>
                  <a:srgbClr val="222222"/>
                </a:solidFill>
                <a:latin typeface="Calibri"/>
                <a:ea typeface="Calibri"/>
                <a:cs typeface="Calibri"/>
                <a:sym typeface="Calibri"/>
              </a:rPr>
              <a:t>Este resultado del proyecto 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9" name="Google Shape;199;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0" name="Google Shape;200;p24"/>
          <p:cNvSpPr>
            <a:spLocks noGrp="1"/>
          </p:cNvSpPr>
          <p:nvPr>
            <p:ph type="title"/>
          </p:nvPr>
        </p:nvSpPr>
        <p:spPr>
          <a:xfrm>
            <a:off x="338681" y="7"/>
            <a:ext cx="10521900" cy="5969100"/>
          </a:xfrm>
          <a:prstGeom prst="ellipse">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846"/>
              <a:buFont typeface="Arial"/>
              <a:buNone/>
            </a:pPr>
            <a:br>
              <a:rPr lang="en-US" sz="2000"/>
            </a:br>
            <a:endParaRPr sz="2340" b="1"/>
          </a:p>
          <a:p>
            <a:pPr marL="0" lvl="0" indent="0" algn="l" rtl="0">
              <a:lnSpc>
                <a:spcPct val="100000"/>
              </a:lnSpc>
              <a:spcBef>
                <a:spcPts val="0"/>
              </a:spcBef>
              <a:spcAft>
                <a:spcPts val="0"/>
              </a:spcAft>
              <a:buClr>
                <a:schemeClr val="dk1"/>
              </a:buClr>
              <a:buSzPts val="1523"/>
              <a:buFont typeface="Arial"/>
              <a:buNone/>
            </a:pPr>
            <a:r>
              <a:rPr lang="es" sz="3600" b="1">
                <a:solidFill>
                  <a:srgbClr val="2F5496"/>
                </a:solidFill>
              </a:rPr>
              <a:t>Terminología de evaluación del ciclo de vida</a:t>
            </a:r>
            <a:endParaRPr sz="3600" b="1">
              <a:solidFill>
                <a:srgbClr val="2F5496"/>
              </a:solidFill>
            </a:endParaRPr>
          </a:p>
          <a:p>
            <a:pPr marL="0" lvl="0" indent="0" algn="l" rtl="0">
              <a:lnSpc>
                <a:spcPct val="100000"/>
              </a:lnSpc>
              <a:spcBef>
                <a:spcPts val="0"/>
              </a:spcBef>
              <a:spcAft>
                <a:spcPts val="0"/>
              </a:spcAft>
              <a:buClr>
                <a:schemeClr val="dk1"/>
              </a:buClr>
              <a:buSzPts val="1100"/>
              <a:buFont typeface="Arial"/>
              <a:buNone/>
            </a:pPr>
            <a:br>
              <a:rPr lang="en-US" sz="2000" b="1"/>
            </a:br>
            <a:r>
              <a:rPr lang="es" sz="2000" b="1"/>
              <a:t>Límite del sistema</a:t>
            </a:r>
            <a:endParaRPr sz="2000" b="1"/>
          </a:p>
          <a:p>
            <a:pPr marL="0" lvl="0" indent="0" algn="l" rtl="0">
              <a:lnSpc>
                <a:spcPct val="100000"/>
              </a:lnSpc>
              <a:spcBef>
                <a:spcPts val="0"/>
              </a:spcBef>
              <a:spcAft>
                <a:spcPts val="0"/>
              </a:spcAft>
              <a:buClr>
                <a:schemeClr val="dk1"/>
              </a:buClr>
              <a:buSzPts val="1100"/>
              <a:buFont typeface="Arial"/>
              <a:buNone/>
            </a:pPr>
            <a:r>
              <a:rPr lang="es" sz="2000"/>
              <a:t>Esta es una descripción de las actividades dentro de las fases del ciclo de vida del producto que se incluyen y excluyen de la consideración.</a:t>
            </a:r>
            <a:endParaRPr sz="2000"/>
          </a:p>
          <a:p>
            <a:pPr marL="0" lvl="0" indent="0" algn="l" rtl="0">
              <a:lnSpc>
                <a:spcPct val="100000"/>
              </a:lnSpc>
              <a:spcBef>
                <a:spcPts val="0"/>
              </a:spcBef>
              <a:spcAft>
                <a:spcPts val="0"/>
              </a:spcAft>
              <a:buClr>
                <a:schemeClr val="dk1"/>
              </a:buClr>
              <a:buSzPts val="1100"/>
              <a:buFont typeface="Arial"/>
              <a:buNone/>
            </a:pPr>
            <a:br>
              <a:rPr lang="en-US" sz="2000" b="1"/>
            </a:br>
            <a:r>
              <a:rPr lang="es" sz="2000" b="1"/>
              <a:t>Sistema de productos</a:t>
            </a:r>
            <a:endParaRPr sz="2000" b="1"/>
          </a:p>
          <a:p>
            <a:pPr marL="0" lvl="0" indent="0" algn="l" rtl="0">
              <a:lnSpc>
                <a:spcPct val="100000"/>
              </a:lnSpc>
              <a:spcBef>
                <a:spcPts val="0"/>
              </a:spcBef>
              <a:spcAft>
                <a:spcPts val="0"/>
              </a:spcAft>
              <a:buClr>
                <a:schemeClr val="dk1"/>
              </a:buClr>
              <a:buSzPts val="1100"/>
              <a:buFont typeface="Arial"/>
              <a:buNone/>
            </a:pPr>
            <a:r>
              <a:rPr lang="es" sz="2000"/>
              <a:t>La totalidad de todas las actividades dentro de los límites del sistema que están asociadas con la unidad funcional.</a:t>
            </a:r>
            <a:endParaRPr sz="2000"/>
          </a:p>
          <a:p>
            <a:pPr marL="0" lvl="0" indent="0" algn="l" rtl="0">
              <a:lnSpc>
                <a:spcPct val="115000"/>
              </a:lnSpc>
              <a:spcBef>
                <a:spcPts val="0"/>
              </a:spcBef>
              <a:spcAft>
                <a:spcPts val="0"/>
              </a:spcAft>
              <a:buClr>
                <a:schemeClr val="dk1"/>
              </a:buClr>
              <a:buSzPts val="990"/>
              <a:buFont typeface="Arial"/>
              <a:buNone/>
            </a:pPr>
            <a:endParaRPr sz="2340" b="1"/>
          </a:p>
          <a:p>
            <a:pPr marL="0" lvl="0" indent="0" algn="l" rtl="0">
              <a:lnSpc>
                <a:spcPct val="90000"/>
              </a:lnSpc>
              <a:spcBef>
                <a:spcPts val="0"/>
              </a:spcBef>
              <a:spcAft>
                <a:spcPts val="0"/>
              </a:spcAft>
              <a:buClr>
                <a:schemeClr val="dk1"/>
              </a:buClr>
              <a:buSzPts val="1863"/>
              <a:buFont typeface="Calibri"/>
              <a:buNone/>
            </a:pPr>
            <a:endParaRPr sz="1862" b="1"/>
          </a:p>
        </p:txBody>
      </p:sp>
      <p:grpSp>
        <p:nvGrpSpPr>
          <p:cNvPr id="201" name="Google Shape;201;p24"/>
          <p:cNvGrpSpPr/>
          <p:nvPr/>
        </p:nvGrpSpPr>
        <p:grpSpPr>
          <a:xfrm>
            <a:off x="441960" y="561256"/>
            <a:ext cx="1128382" cy="847206"/>
            <a:chOff x="7393391" y="1075612"/>
            <a:chExt cx="1128382" cy="847206"/>
          </a:xfrm>
        </p:grpSpPr>
        <p:sp>
          <p:nvSpPr>
            <p:cNvPr id="202" name="Google Shape;202;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3" name="Google Shape;203;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04" name="Google Shape;204;p24"/>
          <p:cNvSpPr txBox="1"/>
          <p:nvPr/>
        </p:nvSpPr>
        <p:spPr>
          <a:xfrm>
            <a:off x="5140119" y="53184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05" name="Google Shape;205;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06" name="Google Shape;206;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5"/>
          <p:cNvSpPr txBox="1">
            <a:spLocks noGrp="1"/>
          </p:cNvSpPr>
          <p:nvPr>
            <p:ph type="body" idx="1"/>
          </p:nvPr>
        </p:nvSpPr>
        <p:spPr>
          <a:xfrm>
            <a:off x="1336550" y="1183000"/>
            <a:ext cx="9909627" cy="460515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r>
              <a:rPr lang="es" sz="2000" b="1"/>
              <a:t>Unidad Funcional</a:t>
            </a:r>
            <a:endParaRPr sz="2000" b="1"/>
          </a:p>
          <a:p>
            <a:pPr marL="0" lvl="0" indent="0" algn="l" rtl="0">
              <a:lnSpc>
                <a:spcPct val="100000"/>
              </a:lnSpc>
              <a:spcBef>
                <a:spcPts val="0"/>
              </a:spcBef>
              <a:spcAft>
                <a:spcPts val="0"/>
              </a:spcAft>
              <a:buClr>
                <a:schemeClr val="dk1"/>
              </a:buClr>
              <a:buSzPts val="1100"/>
              <a:buFont typeface="Arial"/>
              <a:buNone/>
            </a:pPr>
            <a:r>
              <a:rPr lang="es" sz="1800"/>
              <a:t>Unidad de referencia para escalar el sistema del producto en función de las funciones proporcionadas. Los ejemplos incluyen 100 pares de manos secas (p. ej., para toallas de papel y secadores de manos eléctricos), 1 litro de café preparado (p. ej., para máquinas de café), 1000 páginas impresas (p. ej., para impresoras de oficina) o 1 tonelada-kilómetro (p. ej., para el transporte de mercancías).</a:t>
            </a:r>
            <a:endParaRPr/>
          </a:p>
          <a:p>
            <a:pPr marL="0" lvl="0" indent="0" algn="l" rtl="0">
              <a:lnSpc>
                <a:spcPct val="100000"/>
              </a:lnSpc>
              <a:spcBef>
                <a:spcPts val="0"/>
              </a:spcBef>
              <a:spcAft>
                <a:spcPts val="0"/>
              </a:spcAft>
              <a:buClr>
                <a:schemeClr val="dk1"/>
              </a:buClr>
              <a:buSzPts val="1100"/>
              <a:buFont typeface="Arial"/>
              <a:buNone/>
            </a:pPr>
            <a:endParaRPr sz="1800"/>
          </a:p>
          <a:p>
            <a:pPr marL="0" lvl="0" indent="0" algn="l" rtl="0">
              <a:lnSpc>
                <a:spcPct val="100000"/>
              </a:lnSpc>
              <a:spcBef>
                <a:spcPts val="0"/>
              </a:spcBef>
              <a:spcAft>
                <a:spcPts val="0"/>
              </a:spcAft>
              <a:buClr>
                <a:schemeClr val="dk1"/>
              </a:buClr>
              <a:buSzPts val="1100"/>
              <a:buFont typeface="Arial"/>
              <a:buNone/>
            </a:pPr>
            <a:r>
              <a:rPr lang="es" sz="1800" b="1"/>
              <a:t>Flujo de referencia</a:t>
            </a:r>
            <a:endParaRPr sz="1800" b="1"/>
          </a:p>
          <a:p>
            <a:pPr marL="0" lvl="0" indent="0" algn="l" rtl="0">
              <a:lnSpc>
                <a:spcPct val="100000"/>
              </a:lnSpc>
              <a:spcBef>
                <a:spcPts val="0"/>
              </a:spcBef>
              <a:spcAft>
                <a:spcPts val="0"/>
              </a:spcAft>
              <a:buClr>
                <a:schemeClr val="dk1"/>
              </a:buClr>
              <a:buSzPts val="1100"/>
              <a:buFont typeface="Arial"/>
              <a:buNone/>
            </a:pPr>
            <a:r>
              <a:rPr lang="es" sz="1800"/>
              <a:t>El número de productos debe proporcionarse en la unidad funcional, expresada en masa, energía, área, volumen o cualquier otra unidad física. Para LCA que evalúan productos intermedios o materias primas sin un uso final específico, el flujo de referencia puede actuar como unidad funcional (por ejemplo, 1 tonelada de metal A o químico B).</a:t>
            </a:r>
            <a:endParaRPr/>
          </a:p>
          <a:p>
            <a:pPr marL="0" lvl="0" indent="0" algn="l" rtl="0">
              <a:lnSpc>
                <a:spcPct val="100000"/>
              </a:lnSpc>
              <a:spcBef>
                <a:spcPts val="0"/>
              </a:spcBef>
              <a:spcAft>
                <a:spcPts val="0"/>
              </a:spcAft>
              <a:buClr>
                <a:schemeClr val="dk1"/>
              </a:buClr>
              <a:buSzPts val="1100"/>
              <a:buFont typeface="Arial"/>
              <a:buNone/>
            </a:pPr>
            <a:endParaRPr sz="1800"/>
          </a:p>
          <a:p>
            <a:pPr marL="0" lvl="0" indent="0" algn="l" rtl="0">
              <a:lnSpc>
                <a:spcPct val="100000"/>
              </a:lnSpc>
              <a:spcBef>
                <a:spcPts val="0"/>
              </a:spcBef>
              <a:spcAft>
                <a:spcPts val="0"/>
              </a:spcAft>
              <a:buClr>
                <a:schemeClr val="dk1"/>
              </a:buClr>
              <a:buSzPts val="1100"/>
              <a:buFont typeface="Arial"/>
              <a:buNone/>
            </a:pPr>
            <a:r>
              <a:rPr lang="es" sz="1800" b="1"/>
              <a:t>Análisis de inventario de ciclo de vida (LCI)</a:t>
            </a:r>
            <a:endParaRPr sz="1800" b="1"/>
          </a:p>
          <a:p>
            <a:pPr marL="0" lvl="0" indent="0" algn="l" rtl="0">
              <a:lnSpc>
                <a:spcPct val="100000"/>
              </a:lnSpc>
              <a:spcBef>
                <a:spcPts val="0"/>
              </a:spcBef>
              <a:spcAft>
                <a:spcPts val="0"/>
              </a:spcAft>
              <a:buClr>
                <a:schemeClr val="dk1"/>
              </a:buClr>
              <a:buSzPts val="1100"/>
              <a:buFont typeface="Arial"/>
              <a:buNone/>
            </a:pPr>
            <a:r>
              <a:rPr lang="es" sz="1800"/>
              <a:t>La recopilación y el análisis de todos los datos son necesarios para cuantificar las entradas (flujos de recursos y energía) y las salidas (emisiones y otras liberaciones) dentro y fuera del sistema de producción.</a:t>
            </a:r>
            <a:endParaRPr sz="1800"/>
          </a:p>
          <a:p>
            <a:pPr marL="0" lvl="0" indent="0" algn="l" rtl="0">
              <a:lnSpc>
                <a:spcPct val="100000"/>
              </a:lnSpc>
              <a:spcBef>
                <a:spcPts val="0"/>
              </a:spcBef>
              <a:spcAft>
                <a:spcPts val="0"/>
              </a:spcAft>
              <a:buSzPts val="688"/>
              <a:buNone/>
            </a:pPr>
            <a:endParaRPr sz="1800"/>
          </a:p>
          <a:p>
            <a:pPr marL="0" lvl="0" indent="0" algn="l" rtl="0">
              <a:lnSpc>
                <a:spcPct val="95000"/>
              </a:lnSpc>
              <a:spcBef>
                <a:spcPts val="0"/>
              </a:spcBef>
              <a:spcAft>
                <a:spcPts val="0"/>
              </a:spcAft>
              <a:buClr>
                <a:schemeClr val="dk1"/>
              </a:buClr>
              <a:buSzPts val="688"/>
              <a:buFont typeface="Arial"/>
              <a:buNone/>
            </a:pPr>
            <a:endParaRPr sz="1800"/>
          </a:p>
        </p:txBody>
      </p:sp>
      <p:sp>
        <p:nvSpPr>
          <p:cNvPr id="212" name="Google Shape;212;p2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213" name="Google Shape;213;p25"/>
          <p:cNvGrpSpPr/>
          <p:nvPr/>
        </p:nvGrpSpPr>
        <p:grpSpPr>
          <a:xfrm>
            <a:off x="441960" y="561256"/>
            <a:ext cx="1128381" cy="847206"/>
            <a:chOff x="7393391" y="1075612"/>
            <a:chExt cx="1128381" cy="847206"/>
          </a:xfrm>
        </p:grpSpPr>
        <p:sp>
          <p:nvSpPr>
            <p:cNvPr id="214" name="Google Shape;214;p2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5" name="Google Shape;215;p2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6"/>
          <p:cNvSpPr txBox="1">
            <a:spLocks noGrp="1"/>
          </p:cNvSpPr>
          <p:nvPr>
            <p:ph type="body" idx="1"/>
          </p:nvPr>
        </p:nvSpPr>
        <p:spPr>
          <a:xfrm>
            <a:off x="1570350" y="11110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s" sz="1800" b="1"/>
              <a:t>Evaluación del impacto del ciclo de vida (LCIA)</a:t>
            </a:r>
            <a:endParaRPr sz="1800" b="1"/>
          </a:p>
          <a:p>
            <a:pPr marL="0" lvl="0" indent="0" algn="l" rtl="0">
              <a:lnSpc>
                <a:spcPct val="100000"/>
              </a:lnSpc>
              <a:spcBef>
                <a:spcPts val="0"/>
              </a:spcBef>
              <a:spcAft>
                <a:spcPts val="0"/>
              </a:spcAft>
              <a:buClr>
                <a:schemeClr val="dk1"/>
              </a:buClr>
              <a:buSzPts val="1100"/>
              <a:buFont typeface="Arial"/>
              <a:buNone/>
            </a:pPr>
            <a:r>
              <a:rPr lang="es" sz="1800"/>
              <a:t>La evaluación de los impactos ambientales potenciales se basa en el análisis LCI.</a:t>
            </a:r>
            <a:endParaRPr/>
          </a:p>
          <a:p>
            <a:pPr marL="0" lvl="0" indent="0" algn="l" rtl="0">
              <a:lnSpc>
                <a:spcPct val="100000"/>
              </a:lnSpc>
              <a:spcBef>
                <a:spcPts val="0"/>
              </a:spcBef>
              <a:spcAft>
                <a:spcPts val="0"/>
              </a:spcAft>
              <a:buClr>
                <a:schemeClr val="dk1"/>
              </a:buClr>
              <a:buSzPts val="1100"/>
              <a:buFont typeface="Arial"/>
              <a:buNone/>
            </a:pPr>
            <a:endParaRPr sz="1800"/>
          </a:p>
          <a:p>
            <a:pPr marL="0" lvl="0" indent="0" algn="l" rtl="0">
              <a:lnSpc>
                <a:spcPct val="100000"/>
              </a:lnSpc>
              <a:spcBef>
                <a:spcPts val="0"/>
              </a:spcBef>
              <a:spcAft>
                <a:spcPts val="0"/>
              </a:spcAft>
              <a:buClr>
                <a:schemeClr val="dk1"/>
              </a:buClr>
              <a:buSzPts val="1100"/>
              <a:buFont typeface="Arial"/>
              <a:buNone/>
            </a:pPr>
            <a:r>
              <a:rPr lang="es" sz="1800" b="1"/>
              <a:t>Interpretación</a:t>
            </a:r>
            <a:endParaRPr sz="1800" b="1"/>
          </a:p>
          <a:p>
            <a:pPr marL="0" lvl="0" indent="0" algn="l" rtl="0">
              <a:lnSpc>
                <a:spcPct val="100000"/>
              </a:lnSpc>
              <a:spcBef>
                <a:spcPts val="0"/>
              </a:spcBef>
              <a:spcAft>
                <a:spcPts val="0"/>
              </a:spcAft>
              <a:buClr>
                <a:schemeClr val="dk1"/>
              </a:buClr>
              <a:buSzPts val="1100"/>
              <a:buFont typeface="Arial"/>
              <a:buNone/>
            </a:pPr>
            <a:r>
              <a:rPr lang="es" sz="1800"/>
              <a:t>Discutir y evaluar los hallazgos de los resultados de LCI y LCIA. Incluye comparación de escenarios e identificación de potenciales de mejora existentes.</a:t>
            </a:r>
            <a:endParaRPr/>
          </a:p>
          <a:p>
            <a:pPr marL="0" lvl="0" indent="0" algn="l" rtl="0">
              <a:lnSpc>
                <a:spcPct val="100000"/>
              </a:lnSpc>
              <a:spcBef>
                <a:spcPts val="0"/>
              </a:spcBef>
              <a:spcAft>
                <a:spcPts val="0"/>
              </a:spcAft>
              <a:buClr>
                <a:schemeClr val="dk1"/>
              </a:buClr>
              <a:buSzPts val="1100"/>
              <a:buFont typeface="Arial"/>
              <a:buNone/>
            </a:pPr>
            <a:endParaRPr sz="1800"/>
          </a:p>
          <a:p>
            <a:pPr marL="0" lvl="0" indent="0" algn="l" rtl="0">
              <a:lnSpc>
                <a:spcPct val="100000"/>
              </a:lnSpc>
              <a:spcBef>
                <a:spcPts val="0"/>
              </a:spcBef>
              <a:spcAft>
                <a:spcPts val="0"/>
              </a:spcAft>
              <a:buClr>
                <a:schemeClr val="dk1"/>
              </a:buClr>
              <a:buSzPts val="1100"/>
              <a:buFont typeface="Arial"/>
              <a:buNone/>
            </a:pPr>
            <a:r>
              <a:rPr lang="es" sz="1800" b="1"/>
              <a:t>Informes</a:t>
            </a:r>
            <a:endParaRPr sz="1800" b="1"/>
          </a:p>
          <a:p>
            <a:pPr marL="0" lvl="0" indent="0" algn="l" rtl="0">
              <a:lnSpc>
                <a:spcPct val="100000"/>
              </a:lnSpc>
              <a:spcBef>
                <a:spcPts val="0"/>
              </a:spcBef>
              <a:spcAft>
                <a:spcPts val="0"/>
              </a:spcAft>
              <a:buClr>
                <a:schemeClr val="dk1"/>
              </a:buClr>
              <a:buSzPts val="1100"/>
              <a:buFont typeface="Arial"/>
              <a:buNone/>
            </a:pPr>
            <a:r>
              <a:rPr lang="es" sz="1800"/>
              <a:t>Documentar el estudio LCA de manera integral y transparente de acuerdo con los requisitos de la norma ISO 14044.</a:t>
            </a:r>
            <a:endParaRPr/>
          </a:p>
          <a:p>
            <a:pPr marL="0" lvl="0" indent="0" algn="l" rtl="0">
              <a:lnSpc>
                <a:spcPct val="100000"/>
              </a:lnSpc>
              <a:spcBef>
                <a:spcPts val="0"/>
              </a:spcBef>
              <a:spcAft>
                <a:spcPts val="0"/>
              </a:spcAft>
              <a:buClr>
                <a:schemeClr val="dk1"/>
              </a:buClr>
              <a:buSzPts val="1100"/>
              <a:buFont typeface="Arial"/>
              <a:buNone/>
            </a:pPr>
            <a:endParaRPr sz="1800"/>
          </a:p>
          <a:p>
            <a:pPr marL="0" lvl="0" indent="0" algn="l" rtl="0">
              <a:lnSpc>
                <a:spcPct val="115000"/>
              </a:lnSpc>
              <a:spcBef>
                <a:spcPts val="0"/>
              </a:spcBef>
              <a:spcAft>
                <a:spcPts val="0"/>
              </a:spcAft>
              <a:buClr>
                <a:schemeClr val="dk1"/>
              </a:buClr>
              <a:buSzPts val="1100"/>
              <a:buFont typeface="Arial"/>
              <a:buNone/>
            </a:pPr>
            <a:r>
              <a:rPr lang="es" sz="1800" b="1"/>
              <a:t>Revisión crítica</a:t>
            </a:r>
            <a:endParaRPr sz="1800" b="1"/>
          </a:p>
          <a:p>
            <a:pPr marL="0" lvl="0" indent="0" algn="l" rtl="0">
              <a:lnSpc>
                <a:spcPct val="100000"/>
              </a:lnSpc>
              <a:spcBef>
                <a:spcPts val="0"/>
              </a:spcBef>
              <a:spcAft>
                <a:spcPts val="0"/>
              </a:spcAft>
              <a:buClr>
                <a:schemeClr val="dk1"/>
              </a:buClr>
              <a:buSzPts val="1100"/>
              <a:buFont typeface="Arial"/>
              <a:buNone/>
            </a:pPr>
            <a:r>
              <a:rPr lang="es" sz="1800"/>
              <a:t>Evaluación de conformidad por parte de expertos independientes para confirmar el cumplimiento de los requisitos de la norma ISO 14044. El estudio de LCA debe ser revisado externamente por un panel de tres expertos independientes si una empresa tiene la intención de divulgarlo al público.</a:t>
            </a:r>
            <a:endParaRPr/>
          </a:p>
        </p:txBody>
      </p:sp>
      <p:sp>
        <p:nvSpPr>
          <p:cNvPr id="221" name="Google Shape;221;p2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222" name="Google Shape;222;p26"/>
          <p:cNvGrpSpPr/>
          <p:nvPr/>
        </p:nvGrpSpPr>
        <p:grpSpPr>
          <a:xfrm>
            <a:off x="441960" y="561256"/>
            <a:ext cx="1128381" cy="847206"/>
            <a:chOff x="7393391" y="1075612"/>
            <a:chExt cx="1128381" cy="847206"/>
          </a:xfrm>
        </p:grpSpPr>
        <p:sp>
          <p:nvSpPr>
            <p:cNvPr id="223" name="Google Shape;223;p2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4" name="Google Shape;224;p26"/>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7"/>
          <p:cNvSpPr txBox="1">
            <a:spLocks noGrp="1"/>
          </p:cNvSpPr>
          <p:nvPr>
            <p:ph type="title"/>
          </p:nvPr>
        </p:nvSpPr>
        <p:spPr>
          <a:xfrm>
            <a:off x="1570341" y="976911"/>
            <a:ext cx="10268712"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s" sz="1800" b="1"/>
              <a:t>Categorías de impacto</a:t>
            </a:r>
            <a:endParaRPr sz="1800" b="1"/>
          </a:p>
        </p:txBody>
      </p:sp>
      <p:sp>
        <p:nvSpPr>
          <p:cNvPr id="230" name="Google Shape;230;p27"/>
          <p:cNvSpPr txBox="1">
            <a:spLocks noGrp="1"/>
          </p:cNvSpPr>
          <p:nvPr>
            <p:ph type="body" idx="1"/>
          </p:nvPr>
        </p:nvSpPr>
        <p:spPr>
          <a:xfrm>
            <a:off x="1570341" y="1863910"/>
            <a:ext cx="9451848" cy="435120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800"/>
              <a:buFont typeface="Arial"/>
              <a:buChar char="•"/>
            </a:pPr>
            <a:r>
              <a:rPr lang="es" sz="1800" b="1"/>
              <a:t>Cambio climático </a:t>
            </a:r>
            <a:r>
              <a:rPr lang="es" sz="1800"/>
              <a:t>(también conocido como calentamiento global o huella de carbono)</a:t>
            </a:r>
            <a:endParaRPr/>
          </a:p>
          <a:p>
            <a:pPr marL="288000" lvl="0" indent="0" algn="l" rtl="0">
              <a:lnSpc>
                <a:spcPct val="100000"/>
              </a:lnSpc>
              <a:spcBef>
                <a:spcPts val="0"/>
              </a:spcBef>
              <a:spcAft>
                <a:spcPts val="0"/>
              </a:spcAft>
              <a:buSzPts val="1800"/>
              <a:buNone/>
            </a:pPr>
            <a:r>
              <a:rPr lang="es" sz="1800"/>
              <a:t>Es un efecto causado por muchas emisiones de gases de efecto invernadero, como el CO2 y el metano.</a:t>
            </a:r>
            <a:endParaRPr/>
          </a:p>
          <a:p>
            <a:pPr marL="0" lvl="0" indent="0" algn="l" rtl="0">
              <a:lnSpc>
                <a:spcPct val="100000"/>
              </a:lnSpc>
              <a:spcBef>
                <a:spcPts val="0"/>
              </a:spcBef>
              <a:spcAft>
                <a:spcPts val="0"/>
              </a:spcAft>
              <a:buSzPts val="1800"/>
              <a:buNone/>
            </a:pPr>
            <a:endParaRPr sz="1800"/>
          </a:p>
          <a:p>
            <a:pPr marL="285750" lvl="0" indent="-285750" algn="l" rtl="0">
              <a:lnSpc>
                <a:spcPct val="100000"/>
              </a:lnSpc>
              <a:spcBef>
                <a:spcPts val="0"/>
              </a:spcBef>
              <a:spcAft>
                <a:spcPts val="0"/>
              </a:spcAft>
              <a:buSzPts val="1800"/>
              <a:buFont typeface="Arial"/>
              <a:buChar char="•"/>
            </a:pPr>
            <a:r>
              <a:rPr lang="es" sz="1800" b="1"/>
              <a:t>Eutrofización </a:t>
            </a:r>
            <a:r>
              <a:rPr lang="es" sz="1800"/>
              <a:t>(también conocida como sobrefertilización)</a:t>
            </a:r>
            <a:endParaRPr/>
          </a:p>
          <a:p>
            <a:pPr marL="288000" lvl="0" indent="0" algn="l" rtl="0">
              <a:lnSpc>
                <a:spcPct val="100000"/>
              </a:lnSpc>
              <a:spcBef>
                <a:spcPts val="0"/>
              </a:spcBef>
              <a:spcAft>
                <a:spcPts val="0"/>
              </a:spcAft>
              <a:buSzPts val="1800"/>
              <a:buNone/>
            </a:pPr>
            <a:r>
              <a:rPr lang="es" sz="1800"/>
              <a:t>La eutrofización cubre todos los impactos potenciales de niveles excesivamente altos de macronutrientes. El enriquecimiento de nutrientes puede causar un cambio indeseable en la composición de especies y una producción elevada de biomasa tanto en ecosistemas acuáticos como terrestres (p. ej., floraciones de algas potencialmente tóxicas).</a:t>
            </a:r>
            <a:endParaRPr/>
          </a:p>
          <a:p>
            <a:pPr marL="0" lvl="0" indent="0" algn="l" rtl="0">
              <a:lnSpc>
                <a:spcPct val="100000"/>
              </a:lnSpc>
              <a:spcBef>
                <a:spcPts val="0"/>
              </a:spcBef>
              <a:spcAft>
                <a:spcPts val="0"/>
              </a:spcAft>
              <a:buClr>
                <a:schemeClr val="dk1"/>
              </a:buClr>
              <a:buSzPts val="1100"/>
              <a:buFont typeface="Arial"/>
              <a:buNone/>
            </a:pPr>
            <a:endParaRPr sz="1800" b="1"/>
          </a:p>
          <a:p>
            <a:pPr marL="285750" lvl="0" indent="-285750" algn="l" rtl="0">
              <a:lnSpc>
                <a:spcPct val="100000"/>
              </a:lnSpc>
              <a:spcBef>
                <a:spcPts val="0"/>
              </a:spcBef>
              <a:spcAft>
                <a:spcPts val="0"/>
              </a:spcAft>
              <a:buClr>
                <a:schemeClr val="dk1"/>
              </a:buClr>
              <a:buSzPts val="1620"/>
              <a:buFont typeface="Arial"/>
              <a:buChar char="•"/>
            </a:pPr>
            <a:r>
              <a:rPr lang="es" sz="1800" b="1"/>
              <a:t>Acidificación</a:t>
            </a:r>
            <a:endParaRPr/>
          </a:p>
          <a:p>
            <a:pPr marL="288000" lvl="0" indent="0" algn="l" rtl="0">
              <a:lnSpc>
                <a:spcPct val="90000"/>
              </a:lnSpc>
              <a:spcBef>
                <a:spcPts val="0"/>
              </a:spcBef>
              <a:spcAft>
                <a:spcPts val="0"/>
              </a:spcAft>
              <a:buClr>
                <a:srgbClr val="202124"/>
              </a:buClr>
              <a:buSzPts val="1620"/>
              <a:buNone/>
            </a:pPr>
            <a:r>
              <a:rPr lang="es" sz="1800">
                <a:solidFill>
                  <a:srgbClr val="202124"/>
                </a:solidFill>
              </a:rPr>
              <a:t>Una medida de las emisiones que causan efectos acidificantes al medio ambiente. El potencial de acidificación es una medida de la capacidad de una molécula para aumentar la concentración de iones de hidrógeno (H+) en presencia de agua, disminuyendo así el valor de pH (p. ej., lluvia ácida).</a:t>
            </a:r>
            <a:endParaRPr sz="1800"/>
          </a:p>
          <a:p>
            <a:pPr marL="0" lvl="0" indent="0" algn="l" rtl="0">
              <a:lnSpc>
                <a:spcPct val="100000"/>
              </a:lnSpc>
              <a:spcBef>
                <a:spcPts val="0"/>
              </a:spcBef>
              <a:spcAft>
                <a:spcPts val="0"/>
              </a:spcAft>
              <a:buClr>
                <a:schemeClr val="dk1"/>
              </a:buClr>
              <a:buSzPts val="1100"/>
              <a:buFont typeface="Arial"/>
              <a:buNone/>
            </a:pPr>
            <a:endParaRPr sz="1800"/>
          </a:p>
          <a:p>
            <a:pPr marL="0" lvl="0" indent="0" algn="l" rtl="0">
              <a:lnSpc>
                <a:spcPct val="90000"/>
              </a:lnSpc>
              <a:spcBef>
                <a:spcPts val="1000"/>
              </a:spcBef>
              <a:spcAft>
                <a:spcPts val="0"/>
              </a:spcAft>
              <a:buSzPts val="1800"/>
              <a:buNone/>
            </a:pPr>
            <a:endParaRPr sz="1800"/>
          </a:p>
        </p:txBody>
      </p:sp>
      <p:sp>
        <p:nvSpPr>
          <p:cNvPr id="231" name="Google Shape;231;p2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232" name="Google Shape;232;p27"/>
          <p:cNvGrpSpPr/>
          <p:nvPr/>
        </p:nvGrpSpPr>
        <p:grpSpPr>
          <a:xfrm>
            <a:off x="441960" y="561256"/>
            <a:ext cx="1128381" cy="847206"/>
            <a:chOff x="7393391" y="1075612"/>
            <a:chExt cx="1128381" cy="847206"/>
          </a:xfrm>
        </p:grpSpPr>
        <p:sp>
          <p:nvSpPr>
            <p:cNvPr id="233" name="Google Shape;233;p2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4" name="Google Shape;234;p27"/>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8"/>
          <p:cNvSpPr txBox="1">
            <a:spLocks noGrp="1"/>
          </p:cNvSpPr>
          <p:nvPr>
            <p:ph type="title"/>
          </p:nvPr>
        </p:nvSpPr>
        <p:spPr>
          <a:xfrm>
            <a:off x="1171280" y="1110772"/>
            <a:ext cx="9225218"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s" sz="3600" b="1">
                <a:solidFill>
                  <a:srgbClr val="2F5496"/>
                </a:solidFill>
              </a:rPr>
              <a:t>Conclusión</a:t>
            </a:r>
            <a:endParaRPr sz="3600" b="1">
              <a:solidFill>
                <a:srgbClr val="2F5496"/>
              </a:solidFill>
            </a:endParaRPr>
          </a:p>
        </p:txBody>
      </p:sp>
      <p:sp>
        <p:nvSpPr>
          <p:cNvPr id="240" name="Google Shape;240;p28"/>
          <p:cNvSpPr txBox="1">
            <a:spLocks noGrp="1"/>
          </p:cNvSpPr>
          <p:nvPr>
            <p:ph type="body" idx="1"/>
          </p:nvPr>
        </p:nvSpPr>
        <p:spPr>
          <a:xfrm>
            <a:off x="1171280" y="2476768"/>
            <a:ext cx="10329421" cy="295151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s" sz="1800" b="1"/>
              <a:t>El análisis del ciclo de vida (LCA) </a:t>
            </a:r>
            <a:r>
              <a:rPr lang="es" sz="1800"/>
              <a:t>es una herramienta muy poderosa y valiosa para examinar todos los impactos ambientales asociados de un producto. En el momento de la publicación de este documento, LCA parece ser el único método para examinar todos los impactos ambientales atribuidos en un solo estudio. El propósito de realizar un LCA es informar mejor a los tomadores de decisiones al proporcionar una perspectiva del ciclo de vida de los impactos ambientales y de salud humana. Al realizar un LCA de un producto complejo como un edificio, se requiere mucha información diversa en un amplio espectro de disciplinas que incluyen arquitectos, topógrafos, fabricantes de materiales, empresas de transporte, empresas de eliminación de residuos, etc. Debido a este hecho, una amplia Se requiere una base de conocimientos dentro del equipo para superar los desafíos que plantean las aportaciones de tantas disciplinas.</a:t>
            </a:r>
            <a:endParaRPr sz="1800"/>
          </a:p>
          <a:p>
            <a:pPr marL="0" lvl="0" indent="0" algn="l" rtl="0">
              <a:lnSpc>
                <a:spcPct val="90000"/>
              </a:lnSpc>
              <a:spcBef>
                <a:spcPts val="1000"/>
              </a:spcBef>
              <a:spcAft>
                <a:spcPts val="0"/>
              </a:spcAft>
              <a:buSzPts val="1800"/>
              <a:buNone/>
            </a:pPr>
            <a:endParaRPr/>
          </a:p>
        </p:txBody>
      </p:sp>
      <p:sp>
        <p:nvSpPr>
          <p:cNvPr id="241" name="Google Shape;241;p28"/>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242" name="Google Shape;242;p28"/>
          <p:cNvGrpSpPr/>
          <p:nvPr/>
        </p:nvGrpSpPr>
        <p:grpSpPr>
          <a:xfrm>
            <a:off x="441960" y="561256"/>
            <a:ext cx="1128381" cy="847206"/>
            <a:chOff x="7393391" y="1075612"/>
            <a:chExt cx="1128381" cy="847206"/>
          </a:xfrm>
        </p:grpSpPr>
        <p:sp>
          <p:nvSpPr>
            <p:cNvPr id="243" name="Google Shape;243;p28"/>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4" name="Google Shape;244;p28"/>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48"/>
        <p:cNvGrpSpPr/>
        <p:nvPr/>
      </p:nvGrpSpPr>
      <p:grpSpPr>
        <a:xfrm>
          <a:off x="0" y="0"/>
          <a:ext cx="0" cy="0"/>
          <a:chOff x="0" y="0"/>
          <a:chExt cx="0" cy="0"/>
        </a:xfrm>
      </p:grpSpPr>
      <p:sp>
        <p:nvSpPr>
          <p:cNvPr id="249" name="Google Shape;249;p29"/>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0" name="Google Shape;250;p29"/>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862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1" name="Google Shape;251;p29"/>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2" name="Google Shape;252;p29"/>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253" name="Google Shape;253;p29"/>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2400" b="1" i="0" u="none" strike="noStrike" cap="none">
                <a:solidFill>
                  <a:schemeClr val="dk1"/>
                </a:solidFill>
                <a:latin typeface="Calibri"/>
                <a:ea typeface="Calibri"/>
                <a:cs typeface="Calibri"/>
                <a:sym typeface="Calibri"/>
              </a:rPr>
              <a:t>¡¡¡Gracias!!!</a:t>
            </a:r>
            <a:endParaRPr sz="2400" b="1" i="0" u="none" strike="noStrike" cap="none">
              <a:solidFill>
                <a:schemeClr val="dk1"/>
              </a:solidFill>
              <a:latin typeface="Calibri"/>
              <a:ea typeface="Calibri"/>
              <a:cs typeface="Calibri"/>
              <a:sym typeface="Calibri"/>
            </a:endParaRPr>
          </a:p>
        </p:txBody>
      </p:sp>
      <p:pic>
        <p:nvPicPr>
          <p:cNvPr id="254" name="Google Shape;254;p29"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55" name="Google Shape;255;p29"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56" name="Google Shape;256;p29"/>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57" name="Google Shape;257;p29"/>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16"/>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16"/>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16"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1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16"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16"/>
          <p:cNvSpPr txBox="1"/>
          <p:nvPr/>
        </p:nvSpPr>
        <p:spPr>
          <a:xfrm>
            <a:off x="4259504" y="918938"/>
            <a:ext cx="7188300" cy="4652515"/>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620"/>
              <a:buFont typeface="Arial"/>
              <a:buAutoNum type="arabicPeriod"/>
            </a:pPr>
            <a:r>
              <a:rPr lang="es" sz="1800" b="0" i="0" u="none" strike="noStrike" cap="none">
                <a:solidFill>
                  <a:srgbClr val="222222"/>
                </a:solidFill>
                <a:latin typeface="Calibri"/>
                <a:ea typeface="Calibri"/>
                <a:cs typeface="Calibri"/>
                <a:sym typeface="Calibri"/>
              </a:rPr>
              <a:t>Introducción</a:t>
            </a:r>
            <a:endParaRPr sz="1800" b="0"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s" sz="1800" b="0" i="0" u="none" strike="noStrike" cap="none">
                <a:solidFill>
                  <a:srgbClr val="222222"/>
                </a:solidFill>
                <a:latin typeface="Calibri"/>
                <a:ea typeface="Calibri"/>
                <a:cs typeface="Calibri"/>
                <a:sym typeface="Calibri"/>
              </a:rPr>
              <a:t>Evaluación del ciclo de vida (ACV)</a:t>
            </a:r>
            <a:endParaRPr sz="1800" b="0"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s" sz="1800" b="0" i="0" u="none" strike="noStrike" cap="none">
                <a:solidFill>
                  <a:schemeClr val="dk1"/>
                </a:solidFill>
                <a:latin typeface="Calibri"/>
                <a:ea typeface="Calibri"/>
                <a:cs typeface="Calibri"/>
                <a:sym typeface="Calibri"/>
              </a:rPr>
              <a:t>Las principales fases de LCA</a:t>
            </a:r>
            <a:endParaRPr sz="1800" b="0"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s" sz="1800" b="0" i="0" u="none" strike="noStrike" cap="none">
                <a:solidFill>
                  <a:srgbClr val="222222"/>
                </a:solidFill>
                <a:latin typeface="Calibri"/>
                <a:ea typeface="Calibri"/>
                <a:cs typeface="Calibri"/>
                <a:sym typeface="Calibri"/>
              </a:rPr>
              <a:t>Evaluación del impacto del ciclo de vida (LCIA)</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s" sz="1800" b="0" i="0" u="none" strike="noStrike" cap="none">
                <a:solidFill>
                  <a:srgbClr val="222222"/>
                </a:solidFill>
                <a:latin typeface="Calibri"/>
                <a:ea typeface="Calibri"/>
                <a:cs typeface="Calibri"/>
                <a:sym typeface="Calibri"/>
              </a:rPr>
              <a:t>Categorías de impacto</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s" sz="1800" b="0" i="0" u="none" strike="noStrike" cap="none">
                <a:solidFill>
                  <a:srgbClr val="222222"/>
                </a:solidFill>
                <a:latin typeface="Calibri"/>
                <a:ea typeface="Calibri"/>
                <a:cs typeface="Calibri"/>
                <a:sym typeface="Calibri"/>
              </a:rPr>
              <a:t>¿Cómo se recopilan los datos para la evaluación del ciclo de vida?</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s" sz="1800" b="0" i="0" u="none" strike="noStrike" cap="none">
                <a:solidFill>
                  <a:srgbClr val="222222"/>
                </a:solidFill>
                <a:latin typeface="Calibri"/>
                <a:ea typeface="Calibri"/>
                <a:cs typeface="Calibri"/>
                <a:sym typeface="Calibri"/>
              </a:rPr>
              <a:t>¿Cuáles son los pasos necesarios para completar un estudio LCA?</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s" sz="1800" b="0" i="0" u="none" strike="noStrike" cap="none">
                <a:solidFill>
                  <a:srgbClr val="222222"/>
                </a:solidFill>
                <a:latin typeface="Calibri"/>
                <a:ea typeface="Calibri"/>
                <a:cs typeface="Calibri"/>
                <a:sym typeface="Calibri"/>
              </a:rPr>
              <a:t>Terminología de evaluación del ciclo de vida</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s" sz="1800" b="0" i="0" u="none" strike="noStrike" cap="none">
                <a:solidFill>
                  <a:srgbClr val="222222"/>
                </a:solidFill>
                <a:latin typeface="Calibri"/>
                <a:ea typeface="Calibri"/>
                <a:cs typeface="Calibri"/>
                <a:sym typeface="Calibri"/>
              </a:rPr>
              <a:t>Conclusión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1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1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17"/>
          <p:cNvSpPr>
            <a:spLocks noGrp="1"/>
          </p:cNvSpPr>
          <p:nvPr>
            <p:ph type="title"/>
          </p:nvPr>
        </p:nvSpPr>
        <p:spPr>
          <a:xfrm>
            <a:off x="92023" y="250875"/>
            <a:ext cx="12192000" cy="5773800"/>
          </a:xfrm>
          <a:prstGeom prst="ellipse">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66"/>
              <a:buFont typeface="Calibri"/>
              <a:buNone/>
            </a:pPr>
            <a:r>
              <a:rPr lang="es" sz="3600" b="1">
                <a:solidFill>
                  <a:srgbClr val="2F5496"/>
                </a:solidFill>
                <a:latin typeface="Calibri"/>
                <a:ea typeface="Calibri"/>
                <a:cs typeface="Calibri"/>
                <a:sym typeface="Calibri"/>
              </a:rPr>
              <a:t>Introducción</a:t>
            </a:r>
            <a:endParaRPr sz="3600" b="1">
              <a:solidFill>
                <a:srgbClr val="2F5496"/>
              </a:solidFill>
            </a:endParaRPr>
          </a:p>
          <a:p>
            <a:pPr marL="0" lvl="0" indent="0" algn="l" rtl="0">
              <a:lnSpc>
                <a:spcPct val="100000"/>
              </a:lnSpc>
              <a:spcBef>
                <a:spcPts val="0"/>
              </a:spcBef>
              <a:spcAft>
                <a:spcPts val="0"/>
              </a:spcAft>
              <a:buClr>
                <a:schemeClr val="dk1"/>
              </a:buClr>
              <a:buSzPts val="762"/>
              <a:buFont typeface="Arial"/>
              <a:buNone/>
            </a:pPr>
            <a:br>
              <a:rPr lang="en-US" sz="1800" b="1"/>
            </a:br>
            <a:r>
              <a:rPr lang="es" sz="1800" b="1"/>
              <a:t>Análisis del ciclo de vida</a:t>
            </a:r>
            <a:endParaRPr sz="1800" b="1"/>
          </a:p>
          <a:p>
            <a:pPr marL="0" lvl="0" indent="0" algn="l" rtl="0">
              <a:lnSpc>
                <a:spcPct val="100000"/>
              </a:lnSpc>
              <a:spcBef>
                <a:spcPts val="0"/>
              </a:spcBef>
              <a:spcAft>
                <a:spcPts val="0"/>
              </a:spcAft>
              <a:buClr>
                <a:schemeClr val="dk1"/>
              </a:buClr>
              <a:buSzPts val="990"/>
              <a:buFont typeface="Arial"/>
              <a:buNone/>
            </a:pPr>
            <a:r>
              <a:rPr lang="es" sz="1800"/>
              <a:t>El análisis del ciclo de vida (LCA) es un método para cuantificar los impactos ambientales de un producto determinado. En LCA, se crea un inventario para ilustrar los recursos aplicados, los contaminantes generados y la utilidad del producto. Con base en lo anterior, sería necesaria una evaluación para estimar la influencia que el producto asociado tiene sobre la salud humana, la función del ecosistema y el agotamiento de los recursos naturales. Por lo tanto, este análisis ayuda a los empresarios cuando pretenden brindar información útil para la toma de decisiones amigables con el medio ambiente.</a:t>
            </a:r>
            <a:endParaRPr sz="1800"/>
          </a:p>
          <a:p>
            <a:pPr marL="0" lvl="0" indent="0" algn="l" rtl="0">
              <a:lnSpc>
                <a:spcPct val="90000"/>
              </a:lnSpc>
              <a:spcBef>
                <a:spcPts val="0"/>
              </a:spcBef>
              <a:spcAft>
                <a:spcPts val="0"/>
              </a:spcAft>
              <a:buClr>
                <a:schemeClr val="dk1"/>
              </a:buClr>
              <a:buSzPts val="2070"/>
              <a:buFont typeface="Calibri"/>
              <a:buNone/>
            </a:pPr>
            <a:endParaRPr sz="2340" b="1"/>
          </a:p>
        </p:txBody>
      </p:sp>
      <p:grpSp>
        <p:nvGrpSpPr>
          <p:cNvPr id="122" name="Google Shape;122;p17"/>
          <p:cNvGrpSpPr/>
          <p:nvPr/>
        </p:nvGrpSpPr>
        <p:grpSpPr>
          <a:xfrm>
            <a:off x="441960" y="561256"/>
            <a:ext cx="1128382" cy="847206"/>
            <a:chOff x="7393391" y="1075612"/>
            <a:chExt cx="1128382" cy="847206"/>
          </a:xfrm>
        </p:grpSpPr>
        <p:sp>
          <p:nvSpPr>
            <p:cNvPr id="123" name="Google Shape;123;p1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17"/>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17"/>
          <p:cNvSpPr txBox="1"/>
          <p:nvPr/>
        </p:nvSpPr>
        <p:spPr>
          <a:xfrm>
            <a:off x="4980936" y="91452"/>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17"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1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18"/>
          <p:cNvSpPr/>
          <p:nvPr/>
        </p:nvSpPr>
        <p:spPr>
          <a:xfrm>
            <a:off x="0" y="159255"/>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18"/>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18"/>
          <p:cNvSpPr>
            <a:spLocks noGrp="1"/>
          </p:cNvSpPr>
          <p:nvPr>
            <p:ph type="title"/>
          </p:nvPr>
        </p:nvSpPr>
        <p:spPr>
          <a:xfrm>
            <a:off x="620640" y="775413"/>
            <a:ext cx="10950720" cy="4408980"/>
          </a:xfrm>
          <a:prstGeom prst="ellipse">
            <a:avLst/>
          </a:prstGeom>
          <a:noFill/>
          <a:ln>
            <a:noFill/>
          </a:ln>
        </p:spPr>
        <p:txBody>
          <a:bodyPr spcFirstLastPara="1" wrap="square" lIns="91425" tIns="45700" rIns="91425" bIns="45700" anchor="ctr" anchorCtr="0">
            <a:normAutofit/>
          </a:bodyPr>
          <a:lstStyle/>
          <a:p>
            <a:pPr marL="0" lvl="0" indent="0" algn="l" rtl="0">
              <a:lnSpc>
                <a:spcPct val="115000"/>
              </a:lnSpc>
              <a:spcBef>
                <a:spcPts val="0"/>
              </a:spcBef>
              <a:spcAft>
                <a:spcPts val="0"/>
              </a:spcAft>
              <a:buClr>
                <a:schemeClr val="dk1"/>
              </a:buClr>
              <a:buSzPts val="1650"/>
              <a:buFont typeface="Arial"/>
              <a:buNone/>
            </a:pPr>
            <a:r>
              <a:rPr lang="es" sz="3600" b="1">
                <a:solidFill>
                  <a:srgbClr val="2F5496"/>
                </a:solidFill>
              </a:rPr>
              <a:t>Evaluación del Ciclo de Vida (LCA) </a:t>
            </a:r>
            <a:br>
              <a:rPr lang="en-US" sz="1800" b="1">
                <a:solidFill>
                  <a:srgbClr val="222222"/>
                </a:solidFill>
              </a:rPr>
            </a:br>
            <a:br>
              <a:rPr lang="en-US" sz="1800" b="1">
                <a:solidFill>
                  <a:srgbClr val="222222"/>
                </a:solidFill>
              </a:rPr>
            </a:br>
            <a:r>
              <a:rPr lang="es" sz="1800">
                <a:solidFill>
                  <a:srgbClr val="222222"/>
                </a:solidFill>
              </a:rPr>
              <a:t>Una Evaluación del Ciclo de Vida (LCA) se define como el análisis sistemático de los impactos ambientales potenciales de los productos o servicios durante toda su vida.</a:t>
            </a:r>
            <a:endParaRPr sz="1800">
              <a:solidFill>
                <a:srgbClr val="222222"/>
              </a:solidFill>
            </a:endParaRPr>
          </a:p>
        </p:txBody>
      </p:sp>
      <p:grpSp>
        <p:nvGrpSpPr>
          <p:cNvPr id="135" name="Google Shape;135;p18"/>
          <p:cNvGrpSpPr/>
          <p:nvPr/>
        </p:nvGrpSpPr>
        <p:grpSpPr>
          <a:xfrm>
            <a:off x="441960" y="561256"/>
            <a:ext cx="1128382" cy="847206"/>
            <a:chOff x="7393391" y="1075612"/>
            <a:chExt cx="1128382" cy="847206"/>
          </a:xfrm>
        </p:grpSpPr>
        <p:sp>
          <p:nvSpPr>
            <p:cNvPr id="136" name="Google Shape;136;p18"/>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18"/>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38" name="Google Shape;138;p1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39" name="Google Shape;139;p18"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1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19"/>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19"/>
          <p:cNvSpPr>
            <a:spLocks noGrp="1"/>
          </p:cNvSpPr>
          <p:nvPr>
            <p:ph type="title"/>
          </p:nvPr>
        </p:nvSpPr>
        <p:spPr>
          <a:xfrm>
            <a:off x="80119" y="352931"/>
            <a:ext cx="11353200" cy="6372900"/>
          </a:xfrm>
          <a:prstGeom prst="ellipse">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100"/>
              <a:buFont typeface="Arial"/>
              <a:buNone/>
            </a:pPr>
            <a:r>
              <a:rPr lang="es" sz="2000"/>
              <a:t>Durante una evaluación del ciclo de vida (Análisis del ciclo de vida), la evaluación se lleva a cabo a lo largo de todo el ciclo de vida de un producto (incluido el período de validez y las fases de fin de vida) o un servicio. También contiene pero no se limita a las partes de constitución de una producción (materias primas, materiales auxiliares y de operación); aguas arriba (p. ej., proveedores), aguas abajo (p. ej.,</a:t>
            </a:r>
            <a:endParaRPr sz="2000"/>
          </a:p>
          <a:p>
            <a:pPr marL="0" lvl="0" indent="0" algn="l" rtl="0">
              <a:lnSpc>
                <a:spcPct val="100000"/>
              </a:lnSpc>
              <a:spcBef>
                <a:spcPts val="0"/>
              </a:spcBef>
              <a:spcAft>
                <a:spcPts val="0"/>
              </a:spcAft>
              <a:buClr>
                <a:schemeClr val="dk1"/>
              </a:buClr>
              <a:buSzPts val="1100"/>
              <a:buFont typeface="Arial"/>
              <a:buNone/>
            </a:pPr>
            <a:r>
              <a:rPr lang="es" sz="2000"/>
              <a:t>gestión de residuos) procesos; y eliminación (por ejemplo, incineración de desechos).</a:t>
            </a:r>
            <a:endParaRPr sz="2000"/>
          </a:p>
          <a:p>
            <a:pPr marL="0" lvl="0" indent="0" algn="l" rtl="0">
              <a:lnSpc>
                <a:spcPct val="100000"/>
              </a:lnSpc>
              <a:spcBef>
                <a:spcPts val="0"/>
              </a:spcBef>
              <a:spcAft>
                <a:spcPts val="0"/>
              </a:spcAft>
              <a:buClr>
                <a:schemeClr val="dk1"/>
              </a:buClr>
              <a:buSzPts val="1100"/>
              <a:buFont typeface="Arial"/>
              <a:buNone/>
            </a:pPr>
            <a:endParaRPr sz="2000"/>
          </a:p>
          <a:p>
            <a:pPr marL="0" lvl="0" indent="0" algn="l" rtl="0">
              <a:lnSpc>
                <a:spcPct val="100000"/>
              </a:lnSpc>
              <a:spcBef>
                <a:spcPts val="0"/>
              </a:spcBef>
              <a:spcAft>
                <a:spcPts val="0"/>
              </a:spcAft>
              <a:buClr>
                <a:schemeClr val="dk1"/>
              </a:buClr>
              <a:buSzPts val="1100"/>
              <a:buFont typeface="Arial"/>
              <a:buNone/>
            </a:pPr>
            <a:r>
              <a:rPr lang="es" sz="2000"/>
              <a:t>La evaluación del impacto del ciclo de vida (LCIA) cubre todas las entradas relevantes de la</a:t>
            </a:r>
            <a:endParaRPr sz="2000"/>
          </a:p>
          <a:p>
            <a:pPr marL="0" lvl="0" indent="0" algn="l" rtl="0">
              <a:lnSpc>
                <a:spcPct val="100000"/>
              </a:lnSpc>
              <a:spcBef>
                <a:spcPts val="0"/>
              </a:spcBef>
              <a:spcAft>
                <a:spcPts val="0"/>
              </a:spcAft>
              <a:buClr>
                <a:schemeClr val="dk1"/>
              </a:buClr>
              <a:buSzPts val="1100"/>
              <a:buFont typeface="Arial"/>
              <a:buNone/>
            </a:pPr>
            <a:r>
              <a:rPr lang="es" sz="2000"/>
              <a:t>medio ambiente (por ejemplo, minerales y petróleo crudo, agua, uso de la tierra), así como las emisiones</a:t>
            </a:r>
            <a:endParaRPr sz="2000"/>
          </a:p>
          <a:p>
            <a:pPr marL="0" lvl="0" indent="0" algn="l" rtl="0">
              <a:lnSpc>
                <a:spcPct val="100000"/>
              </a:lnSpc>
              <a:spcBef>
                <a:spcPts val="0"/>
              </a:spcBef>
              <a:spcAft>
                <a:spcPts val="0"/>
              </a:spcAft>
              <a:buClr>
                <a:schemeClr val="dk1"/>
              </a:buClr>
              <a:buSzPts val="1100"/>
              <a:buFont typeface="Arial"/>
              <a:buNone/>
            </a:pPr>
            <a:r>
              <a:rPr lang="es" sz="2000"/>
              <a:t>en el aire, el agua y el suelo (p. ej., dióxido de carbono y óxidos de nitrógeno).</a:t>
            </a:r>
            <a:endParaRPr sz="1800" b="1"/>
          </a:p>
        </p:txBody>
      </p:sp>
      <p:grpSp>
        <p:nvGrpSpPr>
          <p:cNvPr id="148" name="Google Shape;148;p19"/>
          <p:cNvGrpSpPr/>
          <p:nvPr/>
        </p:nvGrpSpPr>
        <p:grpSpPr>
          <a:xfrm>
            <a:off x="441960" y="561256"/>
            <a:ext cx="1128382" cy="847206"/>
            <a:chOff x="7393391" y="1075612"/>
            <a:chExt cx="1128382" cy="847206"/>
          </a:xfrm>
        </p:grpSpPr>
        <p:sp>
          <p:nvSpPr>
            <p:cNvPr id="149" name="Google Shape;149;p19"/>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19"/>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51" name="Google Shape;151;p19"/>
          <p:cNvSpPr txBox="1"/>
          <p:nvPr/>
        </p:nvSpPr>
        <p:spPr>
          <a:xfrm>
            <a:off x="4972768" y="482228"/>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52" name="Google Shape;152;p19"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3" name="Google Shape;153;p19"/>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2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9" name="Google Shape;159;p20"/>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0" name="Google Shape;160;p20"/>
          <p:cNvSpPr>
            <a:spLocks noGrp="1"/>
          </p:cNvSpPr>
          <p:nvPr>
            <p:ph type="title"/>
          </p:nvPr>
        </p:nvSpPr>
        <p:spPr>
          <a:xfrm>
            <a:off x="-862174" y="461462"/>
            <a:ext cx="13270992" cy="6230626"/>
          </a:xfrm>
          <a:prstGeom prst="ellipse">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1692"/>
              <a:buFont typeface="Arial"/>
              <a:buNone/>
            </a:pPr>
            <a:r>
              <a:rPr lang="es" sz="4000" b="1">
                <a:solidFill>
                  <a:srgbClr val="2F5496"/>
                </a:solidFill>
              </a:rPr>
              <a:t>Las principales fases de la evaluación del ciclo de vida</a:t>
            </a:r>
            <a:br>
              <a:rPr lang="en-US" sz="4000" b="1">
                <a:solidFill>
                  <a:srgbClr val="2F5496"/>
                </a:solidFill>
              </a:rPr>
            </a:br>
            <a:endParaRPr sz="1800" b="1">
              <a:solidFill>
                <a:srgbClr val="2F5496"/>
              </a:solidFill>
            </a:endParaRPr>
          </a:p>
          <a:p>
            <a:pPr marL="342900" lvl="0" indent="-342900" algn="l" rtl="0">
              <a:lnSpc>
                <a:spcPct val="115000"/>
              </a:lnSpc>
              <a:spcBef>
                <a:spcPts val="0"/>
              </a:spcBef>
              <a:spcAft>
                <a:spcPts val="0"/>
              </a:spcAft>
              <a:buClr>
                <a:schemeClr val="dk1"/>
              </a:buClr>
              <a:buSzPts val="1800"/>
              <a:buFont typeface="Arial"/>
              <a:buChar char="•"/>
            </a:pPr>
            <a:r>
              <a:rPr lang="es" sz="2000" b="1"/>
              <a:t>Definición de objetivo y alcance</a:t>
            </a:r>
            <a:endParaRPr sz="2000" b="1"/>
          </a:p>
          <a:p>
            <a:pPr marL="342000" lvl="0" indent="0" algn="l" rtl="0">
              <a:lnSpc>
                <a:spcPct val="100000"/>
              </a:lnSpc>
              <a:spcBef>
                <a:spcPts val="0"/>
              </a:spcBef>
              <a:spcAft>
                <a:spcPts val="0"/>
              </a:spcAft>
              <a:buClr>
                <a:schemeClr val="dk1"/>
              </a:buClr>
              <a:buSzPts val="1800"/>
              <a:buNone/>
            </a:pPr>
            <a:r>
              <a:rPr lang="es" sz="2000"/>
              <a:t>Debería definirse una base de comparación funcional y el nivel de detalle requerido. Luego, se establecería una meta de alcance, incluidos los objetivos, las aplicaciones y las audiencias. Posteriormente, se debe determinar una revisión crítica de la meta.</a:t>
            </a:r>
            <a:endParaRPr sz="2000"/>
          </a:p>
          <a:p>
            <a:pPr marL="342900" lvl="0" indent="-228600" algn="l" rtl="0">
              <a:lnSpc>
                <a:spcPct val="115000"/>
              </a:lnSpc>
              <a:spcBef>
                <a:spcPts val="0"/>
              </a:spcBef>
              <a:spcAft>
                <a:spcPts val="0"/>
              </a:spcAft>
              <a:buSzPts val="1800"/>
              <a:buFont typeface="Arial"/>
              <a:buNone/>
            </a:pPr>
            <a:endParaRPr sz="2000"/>
          </a:p>
          <a:p>
            <a:pPr marL="342900" lvl="0" indent="-342900" algn="l" rtl="0">
              <a:lnSpc>
                <a:spcPct val="100000"/>
              </a:lnSpc>
              <a:spcBef>
                <a:spcPts val="0"/>
              </a:spcBef>
              <a:spcAft>
                <a:spcPts val="0"/>
              </a:spcAft>
              <a:buSzPts val="1800"/>
              <a:buFont typeface="Arial"/>
              <a:buChar char="•"/>
            </a:pPr>
            <a:r>
              <a:rPr lang="es" sz="2000" b="1"/>
              <a:t>Análisis de inventario</a:t>
            </a:r>
            <a:endParaRPr sz="2000" b="1"/>
          </a:p>
          <a:p>
            <a:pPr marL="342000" lvl="0" indent="0" algn="l" rtl="0">
              <a:lnSpc>
                <a:spcPct val="100000"/>
              </a:lnSpc>
              <a:spcBef>
                <a:spcPts val="0"/>
              </a:spcBef>
              <a:spcAft>
                <a:spcPts val="0"/>
              </a:spcAft>
              <a:buSzPts val="1800"/>
              <a:buNone/>
            </a:pPr>
            <a:r>
              <a:rPr lang="es" sz="2000"/>
              <a:t>Un análisis de inventario proporciona una lista de todas las entradas y salidas asociadas con el ciclo de vida de su producto o servicio.</a:t>
            </a:r>
            <a:endParaRPr sz="2000"/>
          </a:p>
          <a:p>
            <a:pPr marL="0" lvl="0" indent="0" algn="l" rtl="0">
              <a:lnSpc>
                <a:spcPct val="100000"/>
              </a:lnSpc>
              <a:spcBef>
                <a:spcPts val="0"/>
              </a:spcBef>
              <a:spcAft>
                <a:spcPts val="0"/>
              </a:spcAft>
              <a:buSzPts val="1100"/>
              <a:buNone/>
            </a:pPr>
            <a:endParaRPr sz="2000"/>
          </a:p>
          <a:p>
            <a:pPr marL="0" lvl="0" indent="0" algn="l" rtl="0">
              <a:lnSpc>
                <a:spcPct val="115000"/>
              </a:lnSpc>
              <a:spcBef>
                <a:spcPts val="0"/>
              </a:spcBef>
              <a:spcAft>
                <a:spcPts val="0"/>
              </a:spcAft>
              <a:buSzPts val="1800"/>
              <a:buNone/>
            </a:pPr>
            <a:endParaRPr sz="1620"/>
          </a:p>
          <a:p>
            <a:pPr marL="0" lvl="0" indent="0" algn="l" rtl="0">
              <a:lnSpc>
                <a:spcPct val="115000"/>
              </a:lnSpc>
              <a:spcBef>
                <a:spcPts val="0"/>
              </a:spcBef>
              <a:spcAft>
                <a:spcPts val="0"/>
              </a:spcAft>
              <a:buClr>
                <a:schemeClr val="dk1"/>
              </a:buClr>
              <a:buSzPts val="990"/>
              <a:buFont typeface="Arial"/>
              <a:buNone/>
            </a:pPr>
            <a:endParaRPr sz="1620"/>
          </a:p>
        </p:txBody>
      </p:sp>
      <p:grpSp>
        <p:nvGrpSpPr>
          <p:cNvPr id="161" name="Google Shape;161;p20"/>
          <p:cNvGrpSpPr/>
          <p:nvPr/>
        </p:nvGrpSpPr>
        <p:grpSpPr>
          <a:xfrm>
            <a:off x="441960" y="561256"/>
            <a:ext cx="1128382" cy="847206"/>
            <a:chOff x="7393391" y="1075612"/>
            <a:chExt cx="1128382" cy="847206"/>
          </a:xfrm>
        </p:grpSpPr>
        <p:sp>
          <p:nvSpPr>
            <p:cNvPr id="162" name="Google Shape;162;p2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3" name="Google Shape;163;p20"/>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4" name="Google Shape;164;p20"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1"/>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70" name="Google Shape;170;p21"/>
          <p:cNvGrpSpPr/>
          <p:nvPr/>
        </p:nvGrpSpPr>
        <p:grpSpPr>
          <a:xfrm>
            <a:off x="441960" y="561256"/>
            <a:ext cx="1128381" cy="847206"/>
            <a:chOff x="7393391" y="1075612"/>
            <a:chExt cx="1128381" cy="847206"/>
          </a:xfrm>
        </p:grpSpPr>
        <p:sp>
          <p:nvSpPr>
            <p:cNvPr id="171" name="Google Shape;171;p21"/>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2" name="Google Shape;172;p21"/>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73" name="Google Shape;173;p21"/>
          <p:cNvSpPr txBox="1"/>
          <p:nvPr/>
        </p:nvSpPr>
        <p:spPr>
          <a:xfrm>
            <a:off x="1227906" y="2342297"/>
            <a:ext cx="9269405" cy="2614532"/>
          </a:xfrm>
          <a:prstGeom prst="rect">
            <a:avLst/>
          </a:prstGeom>
          <a:noFill/>
          <a:ln>
            <a:noFill/>
          </a:ln>
        </p:spPr>
        <p:txBody>
          <a:bodyPr spcFirstLastPara="1" wrap="square" lIns="91425" tIns="91425" rIns="91425" bIns="91425" anchor="t" anchorCtr="0">
            <a:spAutoFit/>
          </a:bodyPr>
          <a:lstStyle/>
          <a:p>
            <a:pPr marL="342900" marR="0" lvl="0" indent="-342900" algn="l" rtl="0">
              <a:lnSpc>
                <a:spcPct val="115000"/>
              </a:lnSpc>
              <a:spcBef>
                <a:spcPts val="0"/>
              </a:spcBef>
              <a:spcAft>
                <a:spcPts val="0"/>
              </a:spcAft>
              <a:buClr>
                <a:srgbClr val="000000"/>
              </a:buClr>
              <a:buSzPts val="1620"/>
              <a:buFont typeface="Arial"/>
              <a:buChar char="•"/>
            </a:pPr>
            <a:r>
              <a:rPr lang="es" sz="1800" b="1" i="0" u="none" strike="noStrike" cap="none">
                <a:solidFill>
                  <a:srgbClr val="000000"/>
                </a:solidFill>
                <a:latin typeface="Arial"/>
                <a:ea typeface="Arial"/>
                <a:cs typeface="Arial"/>
                <a:sym typeface="Arial"/>
              </a:rPr>
              <a:t>Evaluación de impacto</a:t>
            </a:r>
            <a:endParaRPr/>
          </a:p>
          <a:p>
            <a:pPr marL="342000" marR="0" lvl="0" indent="0" algn="l" rtl="0">
              <a:lnSpc>
                <a:spcPct val="100000"/>
              </a:lnSpc>
              <a:spcBef>
                <a:spcPts val="0"/>
              </a:spcBef>
              <a:spcAft>
                <a:spcPts val="0"/>
              </a:spcAft>
              <a:buNone/>
            </a:pPr>
            <a:r>
              <a:rPr lang="es" sz="1800" b="0" i="0" u="none" strike="noStrike" cap="none">
                <a:solidFill>
                  <a:srgbClr val="000000"/>
                </a:solidFill>
                <a:latin typeface="Arial"/>
                <a:ea typeface="Arial"/>
                <a:cs typeface="Arial"/>
                <a:sym typeface="Arial"/>
              </a:rPr>
              <a:t>La evaluación de impacto consiste en evaluar los recursos utilizados y las emisiones generadas.</a:t>
            </a:r>
            <a:endParaRPr sz="2000" b="1" i="0" u="none" strike="noStrike" cap="none">
              <a:solidFill>
                <a:srgbClr val="000000"/>
              </a:solidFill>
              <a:latin typeface="Arial"/>
              <a:ea typeface="Arial"/>
              <a:cs typeface="Arial"/>
              <a:sym typeface="Arial"/>
            </a:endParaRPr>
          </a:p>
          <a:p>
            <a:pPr marL="742950" marR="0" lvl="0" indent="-194309" algn="l" rtl="0">
              <a:lnSpc>
                <a:spcPct val="115000"/>
              </a:lnSpc>
              <a:spcBef>
                <a:spcPts val="0"/>
              </a:spcBef>
              <a:spcAft>
                <a:spcPts val="0"/>
              </a:spcAft>
              <a:buClr>
                <a:srgbClr val="000000"/>
              </a:buClr>
              <a:buSzPts val="1440"/>
              <a:buFont typeface="Arial"/>
              <a:buNone/>
            </a:pPr>
            <a:endParaRPr sz="1600" b="0" i="0" u="none" strike="noStrike" cap="none">
              <a:solidFill>
                <a:srgbClr val="000000"/>
              </a:solidFill>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620"/>
              <a:buFont typeface="Arial"/>
              <a:buChar char="•"/>
            </a:pPr>
            <a:r>
              <a:rPr lang="es" sz="1800" b="1" i="0" u="none" strike="noStrike" cap="none">
                <a:solidFill>
                  <a:srgbClr val="000000"/>
                </a:solidFill>
                <a:latin typeface="Arial"/>
                <a:ea typeface="Arial"/>
                <a:cs typeface="Arial"/>
                <a:sym typeface="Arial"/>
              </a:rPr>
              <a:t>Interpretación </a:t>
            </a:r>
            <a:br>
              <a:rPr lang="en-US" sz="2000" b="1" i="0" u="none" strike="noStrike" cap="none">
                <a:solidFill>
                  <a:srgbClr val="000000"/>
                </a:solidFill>
                <a:latin typeface="Arial"/>
                <a:ea typeface="Arial"/>
                <a:cs typeface="Arial"/>
                <a:sym typeface="Arial"/>
              </a:rPr>
            </a:br>
            <a:r>
              <a:rPr lang="es" sz="1800" b="0" i="0" u="none" strike="noStrike" cap="none">
                <a:solidFill>
                  <a:srgbClr val="000000"/>
                </a:solidFill>
                <a:latin typeface="Arial"/>
                <a:ea typeface="Arial"/>
                <a:cs typeface="Arial"/>
                <a:sym typeface="Arial"/>
              </a:rPr>
              <a:t>Una discusión intensiva en términos de las contribuciones, relevancia, solidez, calidad de los datos y limitaciones de LCA. Seguiría con evaluaciones de cómo reducir los efectos ambientales negativos.</a:t>
            </a:r>
            <a:endParaRPr/>
          </a:p>
          <a:p>
            <a:pPr marL="400050" marR="0" lvl="0" indent="-182880" algn="l" rtl="0">
              <a:lnSpc>
                <a:spcPct val="100000"/>
              </a:lnSpc>
              <a:spcBef>
                <a:spcPts val="0"/>
              </a:spcBef>
              <a:spcAft>
                <a:spcPts val="0"/>
              </a:spcAft>
              <a:buClr>
                <a:srgbClr val="202124"/>
              </a:buClr>
              <a:buSzPts val="1620"/>
              <a:buFont typeface="Arial"/>
              <a:buNone/>
            </a:pPr>
            <a:endParaRPr sz="1800" b="0" i="0" u="none" strike="noStrike" cap="none">
              <a:solidFill>
                <a:srgbClr val="202124"/>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2"/>
          <p:cNvSpPr txBox="1">
            <a:spLocks noGrp="1"/>
          </p:cNvSpPr>
          <p:nvPr>
            <p:ph type="title"/>
          </p:nvPr>
        </p:nvSpPr>
        <p:spPr>
          <a:xfrm>
            <a:off x="1234440" y="1193300"/>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s" sz="3600" b="1">
                <a:solidFill>
                  <a:srgbClr val="2F5496"/>
                </a:solidFill>
              </a:rPr>
              <a:t>¿Cómo se recopilan los datos para la evaluación del ciclo de vida?</a:t>
            </a:r>
            <a:endParaRPr sz="3600" b="1">
              <a:solidFill>
                <a:srgbClr val="2F5496"/>
              </a:solidFill>
            </a:endParaRPr>
          </a:p>
        </p:txBody>
      </p:sp>
      <p:sp>
        <p:nvSpPr>
          <p:cNvPr id="179" name="Google Shape;179;p22"/>
          <p:cNvSpPr txBox="1">
            <a:spLocks noGrp="1"/>
          </p:cNvSpPr>
          <p:nvPr>
            <p:ph type="body" idx="1"/>
          </p:nvPr>
        </p:nvSpPr>
        <p:spPr>
          <a:xfrm>
            <a:off x="1234440" y="2389050"/>
            <a:ext cx="10515600" cy="4039182"/>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0"/>
              </a:spcBef>
              <a:spcAft>
                <a:spcPts val="0"/>
              </a:spcAft>
              <a:buClr>
                <a:srgbClr val="202124"/>
              </a:buClr>
              <a:buSzPts val="1800"/>
              <a:buFont typeface="Arial"/>
              <a:buChar char="•"/>
            </a:pPr>
            <a:r>
              <a:rPr lang="es" sz="1800">
                <a:solidFill>
                  <a:srgbClr val="202124"/>
                </a:solidFill>
                <a:highlight>
                  <a:srgbClr val="FFFFFF"/>
                </a:highlight>
                <a:latin typeface="Arial"/>
                <a:ea typeface="Arial"/>
                <a:cs typeface="Arial"/>
                <a:sym typeface="Arial"/>
              </a:rPr>
              <a:t>Normalmente recopilados a través de plantillas de recopilación de datos.</a:t>
            </a:r>
            <a:endParaRPr sz="1800">
              <a:solidFill>
                <a:srgbClr val="202124"/>
              </a:solidFill>
              <a:highlight>
                <a:srgbClr val="FFFFFF"/>
              </a:highlight>
              <a:latin typeface="Arial"/>
              <a:ea typeface="Arial"/>
              <a:cs typeface="Arial"/>
              <a:sym typeface="Arial"/>
            </a:endParaRPr>
          </a:p>
          <a:p>
            <a:pPr marL="457200" lvl="0" indent="-342900" algn="l" rtl="0">
              <a:lnSpc>
                <a:spcPct val="100000"/>
              </a:lnSpc>
              <a:spcBef>
                <a:spcPts val="0"/>
              </a:spcBef>
              <a:spcAft>
                <a:spcPts val="0"/>
              </a:spcAft>
              <a:buClr>
                <a:srgbClr val="202124"/>
              </a:buClr>
              <a:buSzPts val="1800"/>
              <a:buFont typeface="Arial"/>
              <a:buChar char="•"/>
            </a:pPr>
            <a:r>
              <a:rPr lang="es" sz="1800">
                <a:solidFill>
                  <a:srgbClr val="202124"/>
                </a:solidFill>
                <a:highlight>
                  <a:srgbClr val="FFFFFF"/>
                </a:highlight>
                <a:latin typeface="Arial"/>
                <a:ea typeface="Arial"/>
                <a:cs typeface="Arial"/>
                <a:sym typeface="Arial"/>
              </a:rPr>
              <a:t>Recopilación de datos automatizada a través de sistemas fuente.</a:t>
            </a:r>
            <a:endParaRPr sz="1800">
              <a:solidFill>
                <a:srgbClr val="202124"/>
              </a:solidFill>
              <a:highlight>
                <a:srgbClr val="FFFFFF"/>
              </a:highlight>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s" sz="1800">
                <a:solidFill>
                  <a:srgbClr val="202124"/>
                </a:solidFill>
                <a:highlight>
                  <a:srgbClr val="FFFFFF"/>
                </a:highlight>
                <a:latin typeface="Arial"/>
                <a:ea typeface="Arial"/>
                <a:cs typeface="Arial"/>
                <a:sym typeface="Arial"/>
              </a:rPr>
              <a:t>Las fuentes de datos primarios incluyen listas de materiales/recetas, software PLM, facturas de servicios públicos, lecturas de medidores, registros de adquisiciones, inventarios de desechos, informes de permisos de emisiones, especificaciones de equipos y mediciones en líneas de producción.</a:t>
            </a:r>
            <a:endParaRPr/>
          </a:p>
          <a:p>
            <a:pPr marL="457200" lvl="0" indent="-342900" algn="l" rtl="0">
              <a:lnSpc>
                <a:spcPct val="100000"/>
              </a:lnSpc>
              <a:spcBef>
                <a:spcPts val="0"/>
              </a:spcBef>
              <a:spcAft>
                <a:spcPts val="0"/>
              </a:spcAft>
              <a:buSzPts val="1800"/>
              <a:buFont typeface="Arial"/>
              <a:buChar char="•"/>
            </a:pPr>
            <a:r>
              <a:rPr lang="es" sz="1800">
                <a:solidFill>
                  <a:srgbClr val="202124"/>
                </a:solidFill>
                <a:highlight>
                  <a:srgbClr val="FFFFFF"/>
                </a:highlight>
                <a:latin typeface="Arial"/>
                <a:ea typeface="Arial"/>
                <a:cs typeface="Arial"/>
                <a:sym typeface="Arial"/>
              </a:rPr>
              <a:t>Las fuentes de datos secundarios incluyen bases de datos de LCA, literatura técnica, artículos de revistas, presentaciones en conferencias, patentes y otros.</a:t>
            </a:r>
            <a:endParaRPr/>
          </a:p>
          <a:p>
            <a:pPr marL="457200" lvl="0" indent="-342900" algn="l" rtl="0">
              <a:lnSpc>
                <a:spcPct val="100000"/>
              </a:lnSpc>
              <a:spcBef>
                <a:spcPts val="0"/>
              </a:spcBef>
              <a:spcAft>
                <a:spcPts val="0"/>
              </a:spcAft>
              <a:buSzPts val="1800"/>
              <a:buFont typeface="Arial"/>
              <a:buChar char="•"/>
            </a:pPr>
            <a:r>
              <a:rPr lang="es" sz="1800">
                <a:solidFill>
                  <a:srgbClr val="202124"/>
                </a:solidFill>
                <a:highlight>
                  <a:srgbClr val="FFFFFF"/>
                </a:highlight>
                <a:latin typeface="Arial"/>
                <a:ea typeface="Arial"/>
                <a:cs typeface="Arial"/>
                <a:sym typeface="Arial"/>
              </a:rPr>
              <a:t>Todos los datos recopilados debían tener garantía de calidad y verificación de integridad y consistencia, por ejemplo, a través de controles de balance de masa, perfil de emisión, intensidades de energía, balance de agua y similares.</a:t>
            </a:r>
            <a:endParaRPr/>
          </a:p>
          <a:p>
            <a:pPr marL="457200" lvl="0" indent="-228600" algn="l" rtl="0">
              <a:lnSpc>
                <a:spcPct val="100000"/>
              </a:lnSpc>
              <a:spcBef>
                <a:spcPts val="0"/>
              </a:spcBef>
              <a:spcAft>
                <a:spcPts val="0"/>
              </a:spcAft>
              <a:buClr>
                <a:srgbClr val="202124"/>
              </a:buClr>
              <a:buSzPts val="1800"/>
              <a:buFont typeface="Arial"/>
              <a:buNone/>
            </a:pPr>
            <a:endParaRPr sz="1800">
              <a:solidFill>
                <a:srgbClr val="202124"/>
              </a:solidFill>
              <a:highlight>
                <a:srgbClr val="FFFFFF"/>
              </a:highlight>
              <a:latin typeface="Arial"/>
              <a:ea typeface="Arial"/>
              <a:cs typeface="Arial"/>
              <a:sym typeface="Arial"/>
            </a:endParaRPr>
          </a:p>
          <a:p>
            <a:pPr marL="457200" lvl="0" indent="0" algn="l" rtl="0">
              <a:lnSpc>
                <a:spcPct val="100000"/>
              </a:lnSpc>
              <a:spcBef>
                <a:spcPts val="0"/>
              </a:spcBef>
              <a:spcAft>
                <a:spcPts val="0"/>
              </a:spcAft>
              <a:buSzPts val="1800"/>
              <a:buNone/>
            </a:pPr>
            <a:endParaRPr sz="1800" b="1">
              <a:solidFill>
                <a:srgbClr val="202124"/>
              </a:solidFill>
              <a:highlight>
                <a:srgbClr val="FFFFFF"/>
              </a:highlight>
              <a:latin typeface="Arial"/>
              <a:ea typeface="Arial"/>
              <a:cs typeface="Arial"/>
              <a:sym typeface="Arial"/>
            </a:endParaRPr>
          </a:p>
        </p:txBody>
      </p:sp>
      <p:sp>
        <p:nvSpPr>
          <p:cNvPr id="180" name="Google Shape;180;p22"/>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81" name="Google Shape;181;p22"/>
          <p:cNvGrpSpPr/>
          <p:nvPr/>
        </p:nvGrpSpPr>
        <p:grpSpPr>
          <a:xfrm>
            <a:off x="441960" y="561256"/>
            <a:ext cx="1128381" cy="847206"/>
            <a:chOff x="7393391" y="1075612"/>
            <a:chExt cx="1128381" cy="847206"/>
          </a:xfrm>
        </p:grpSpPr>
        <p:sp>
          <p:nvSpPr>
            <p:cNvPr id="182" name="Google Shape;182;p22"/>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p22"/>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p23"/>
          <p:cNvPicPr preferRelativeResize="0"/>
          <p:nvPr/>
        </p:nvPicPr>
        <p:blipFill rotWithShape="1">
          <a:blip r:embed="rId3">
            <a:alphaModFix/>
          </a:blip>
          <a:srcRect/>
          <a:stretch/>
        </p:blipFill>
        <p:spPr>
          <a:xfrm>
            <a:off x="2285750" y="3278479"/>
            <a:ext cx="7235322" cy="2881096"/>
          </a:xfrm>
          <a:prstGeom prst="rect">
            <a:avLst/>
          </a:prstGeom>
          <a:noFill/>
          <a:ln>
            <a:noFill/>
          </a:ln>
        </p:spPr>
      </p:pic>
      <p:sp>
        <p:nvSpPr>
          <p:cNvPr id="189" name="Google Shape;189;p23"/>
          <p:cNvSpPr txBox="1">
            <a:spLocks noGrp="1"/>
          </p:cNvSpPr>
          <p:nvPr>
            <p:ph type="body" idx="1"/>
          </p:nvPr>
        </p:nvSpPr>
        <p:spPr>
          <a:xfrm>
            <a:off x="2285750" y="698425"/>
            <a:ext cx="8886400" cy="4351200"/>
          </a:xfrm>
          <a:prstGeom prst="rect">
            <a:avLst/>
          </a:prstGeom>
          <a:noFill/>
          <a:ln>
            <a:noFill/>
          </a:ln>
        </p:spPr>
        <p:txBody>
          <a:bodyPr spcFirstLastPara="1" wrap="square" lIns="91425" tIns="45700" rIns="91425" bIns="45700" anchor="t" anchorCtr="0">
            <a:normAutofit/>
          </a:bodyPr>
          <a:lstStyle/>
          <a:p>
            <a:pPr marL="457200" lvl="0" indent="0" algn="l" rtl="0">
              <a:lnSpc>
                <a:spcPct val="100000"/>
              </a:lnSpc>
              <a:spcBef>
                <a:spcPts val="0"/>
              </a:spcBef>
              <a:spcAft>
                <a:spcPts val="0"/>
              </a:spcAft>
              <a:buSzPts val="1800"/>
              <a:buNone/>
            </a:pPr>
            <a:endParaRPr sz="1800"/>
          </a:p>
          <a:p>
            <a:pPr marL="0" lvl="0" indent="0" algn="l" rtl="0">
              <a:lnSpc>
                <a:spcPct val="115000"/>
              </a:lnSpc>
              <a:spcBef>
                <a:spcPts val="0"/>
              </a:spcBef>
              <a:spcAft>
                <a:spcPts val="0"/>
              </a:spcAft>
              <a:buClr>
                <a:schemeClr val="dk1"/>
              </a:buClr>
              <a:buSzPts val="1100"/>
              <a:buFont typeface="Arial"/>
              <a:buNone/>
            </a:pPr>
            <a:r>
              <a:rPr lang="es" sz="3600" b="1">
                <a:solidFill>
                  <a:srgbClr val="2F5496"/>
                </a:solidFill>
              </a:rPr>
              <a:t>¿Cuáles son los pasos necesarios para completar un estudio LCA?</a:t>
            </a:r>
            <a:endParaRPr sz="3600" b="1">
              <a:solidFill>
                <a:srgbClr val="2F5496"/>
              </a:solidFill>
            </a:endParaRPr>
          </a:p>
          <a:p>
            <a:pPr marL="0" lvl="0" indent="0" algn="l" rtl="0">
              <a:lnSpc>
                <a:spcPct val="115000"/>
              </a:lnSpc>
              <a:spcBef>
                <a:spcPts val="0"/>
              </a:spcBef>
              <a:spcAft>
                <a:spcPts val="0"/>
              </a:spcAft>
              <a:buClr>
                <a:schemeClr val="dk1"/>
              </a:buClr>
              <a:buSzPts val="1100"/>
              <a:buFont typeface="Arial"/>
              <a:buNone/>
            </a:pPr>
            <a:r>
              <a:rPr lang="es" sz="1800"/>
              <a:t>El siguiente cuadro resume el enfoque general para un estudio LCA,</a:t>
            </a:r>
            <a:endParaRPr sz="1800"/>
          </a:p>
          <a:p>
            <a:pPr marL="0" lvl="0" indent="0" algn="l" rtl="0">
              <a:lnSpc>
                <a:spcPct val="115000"/>
              </a:lnSpc>
              <a:spcBef>
                <a:spcPts val="0"/>
              </a:spcBef>
              <a:spcAft>
                <a:spcPts val="0"/>
              </a:spcAft>
              <a:buClr>
                <a:schemeClr val="dk1"/>
              </a:buClr>
              <a:buSzPts val="1100"/>
              <a:buFont typeface="Arial"/>
              <a:buNone/>
            </a:pPr>
            <a:r>
              <a:rPr lang="es" sz="1800"/>
              <a:t>establecido como un enfoque de mejores prácticas durante décadas de desempeño y</a:t>
            </a:r>
            <a:endParaRPr sz="1800"/>
          </a:p>
          <a:p>
            <a:pPr marL="0" lvl="0" indent="0" algn="l" rtl="0">
              <a:lnSpc>
                <a:spcPct val="115000"/>
              </a:lnSpc>
              <a:spcBef>
                <a:spcPts val="0"/>
              </a:spcBef>
              <a:spcAft>
                <a:spcPts val="0"/>
              </a:spcAft>
              <a:buClr>
                <a:schemeClr val="dk1"/>
              </a:buClr>
              <a:buSzPts val="1100"/>
              <a:buFont typeface="Arial"/>
              <a:buNone/>
            </a:pPr>
            <a:r>
              <a:rPr lang="es" sz="1800"/>
              <a:t>entregando estudios LCA de calidad. Resulta para los clientes de una multitud de</a:t>
            </a:r>
            <a:endParaRPr sz="1800"/>
          </a:p>
          <a:p>
            <a:pPr marL="0" lvl="0" indent="0" algn="l" rtl="0">
              <a:lnSpc>
                <a:spcPct val="115000"/>
              </a:lnSpc>
              <a:spcBef>
                <a:spcPts val="0"/>
              </a:spcBef>
              <a:spcAft>
                <a:spcPts val="0"/>
              </a:spcAft>
              <a:buClr>
                <a:schemeClr val="dk1"/>
              </a:buClr>
              <a:buSzPts val="1100"/>
              <a:buFont typeface="Arial"/>
              <a:buNone/>
            </a:pPr>
            <a:r>
              <a:rPr lang="es" sz="1800"/>
              <a:t>diferentes sectores</a:t>
            </a:r>
            <a:endParaRPr sz="1800"/>
          </a:p>
          <a:p>
            <a:pPr marL="457200" lvl="0" indent="0" algn="l" rtl="0">
              <a:lnSpc>
                <a:spcPct val="100000"/>
              </a:lnSpc>
              <a:spcBef>
                <a:spcPts val="0"/>
              </a:spcBef>
              <a:spcAft>
                <a:spcPts val="0"/>
              </a:spcAft>
              <a:buSzPts val="1800"/>
              <a:buNone/>
            </a:pPr>
            <a:endParaRPr sz="1800"/>
          </a:p>
          <a:p>
            <a:pPr marL="0" lvl="0" indent="0" algn="l" rtl="0">
              <a:lnSpc>
                <a:spcPct val="90000"/>
              </a:lnSpc>
              <a:spcBef>
                <a:spcPts val="1000"/>
              </a:spcBef>
              <a:spcAft>
                <a:spcPts val="0"/>
              </a:spcAft>
              <a:buSzPts val="1800"/>
              <a:buNone/>
            </a:pPr>
            <a:endParaRPr/>
          </a:p>
        </p:txBody>
      </p:sp>
      <p:sp>
        <p:nvSpPr>
          <p:cNvPr id="190" name="Google Shape;190;p23"/>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91" name="Google Shape;191;p23"/>
          <p:cNvGrpSpPr/>
          <p:nvPr/>
        </p:nvGrpSpPr>
        <p:grpSpPr>
          <a:xfrm>
            <a:off x="441960" y="561256"/>
            <a:ext cx="1128381" cy="847206"/>
            <a:chOff x="7393391" y="1075612"/>
            <a:chExt cx="1128381" cy="847206"/>
          </a:xfrm>
        </p:grpSpPr>
        <p:sp>
          <p:nvSpPr>
            <p:cNvPr id="192" name="Google Shape;192;p2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p23"/>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1498</Words>
  <Application>Microsoft Macintosh PowerPoint</Application>
  <PresentationFormat>Panorámica</PresentationFormat>
  <Paragraphs>89</Paragraphs>
  <Slides>15</Slides>
  <Notes>15</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15</vt:i4>
      </vt:variant>
    </vt:vector>
  </HeadingPairs>
  <TitlesOfParts>
    <vt:vector size="19" baseType="lpstr">
      <vt:lpstr>Arial</vt:lpstr>
      <vt:lpstr>Calibri</vt:lpstr>
      <vt:lpstr>Tema de Office</vt:lpstr>
      <vt:lpstr>Tema de Office</vt:lpstr>
      <vt:lpstr>  Masterclass Lesson Learned Repository  Análisis del Ciclo de vida   </vt:lpstr>
      <vt:lpstr>   Resumen </vt:lpstr>
      <vt:lpstr>Introducción  Análisis del ciclo de vida El análisis del ciclo de vida (LCA) es un método para cuantificar los impactos ambientales de un producto determinado. En LCA, se crea un inventario para ilustrar los recursos aplicados, los contaminantes generados y la utilidad del producto. Con base en lo anterior, sería necesaria una evaluación para estimar la influencia que el producto asociado tiene sobre la salud humana, la función del ecosistema y el agotamiento de los recursos naturales. Por lo tanto, este análisis ayuda a los empresarios cuando pretenden brindar información útil para la toma de decisiones amigables con el medio ambiente. </vt:lpstr>
      <vt:lpstr>Evaluación del Ciclo de Vida (LCA)   Una Evaluación del Ciclo de Vida (LCA) se define como el análisis sistemático de los impactos ambientales potenciales de los productos o servicios durante toda su vida.</vt:lpstr>
      <vt:lpstr>Durante una evaluación del ciclo de vida (Análisis del ciclo de vida), la evaluación se lleva a cabo a lo largo de todo el ciclo de vida de un producto (incluido el período de validez y las fases de fin de vida) o un servicio. También contiene pero no se limita a las partes de constitución de una producción (materias primas, materiales auxiliares y de operación); aguas arriba (p. ej., proveedores), aguas abajo (p. ej., gestión de residuos) procesos; y eliminación (por ejemplo, incineración de desechos).  La evaluación del impacto del ciclo de vida (LCIA) cubre todas las entradas relevantes de la medio ambiente (por ejemplo, minerales y petróleo crudo, agua, uso de la tierra), así como las emisiones en el aire, el agua y el suelo (p. ej., dióxido de carbono y óxidos de nitrógeno).</vt:lpstr>
      <vt:lpstr>Las principales fases de la evaluación del ciclo de vida  Definición de objetivo y alcance Debería definirse una base de comparación funcional y el nivel de detalle requerido. Luego, se establecería una meta de alcance, incluidos los objetivos, las aplicaciones y las audiencias. Posteriormente, se debe determinar una revisión crítica de la meta.  Análisis de inventario Un análisis de inventario proporciona una lista de todas las entradas y salidas asociadas con el ciclo de vida de su producto o servicio.   </vt:lpstr>
      <vt:lpstr>Presentación de PowerPoint</vt:lpstr>
      <vt:lpstr>¿Cómo se recopilan los datos para la evaluación del ciclo de vida?</vt:lpstr>
      <vt:lpstr>Presentación de PowerPoint</vt:lpstr>
      <vt:lpstr>  Terminología de evaluación del ciclo de vida  Límite del sistema Esta es una descripción de las actividades dentro de las fases del ciclo de vida del producto que se incluyen y excluyen de la consideración.  Sistema de productos La totalidad de todas las actividades dentro de los límites del sistema que están asociadas con la unidad funcional.  </vt:lpstr>
      <vt:lpstr>Presentación de PowerPoint</vt:lpstr>
      <vt:lpstr>Presentación de PowerPoint</vt:lpstr>
      <vt:lpstr>Categorías de impacto</vt:lpstr>
      <vt:lpstr>Conclusión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Masterclass Lesson Learned Repository  Análisis del Ciclo de vida   </dc:title>
  <cp:lastModifiedBy>David Bayona cuallado</cp:lastModifiedBy>
  <cp:revision>1</cp:revision>
  <dcterms:modified xsi:type="dcterms:W3CDTF">2023-01-19T11:38:11Z</dcterms:modified>
</cp:coreProperties>
</file>