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Lst>
  <p:notesMasterIdLst>
    <p:notesMasterId r:id="rId13"/>
  </p:notesMasterIdLst>
  <p:sldIdLst>
    <p:sldId id="256" r:id="rId3"/>
    <p:sldId id="257" r:id="rId4"/>
    <p:sldId id="258" r:id="rId5"/>
    <p:sldId id="259" r:id="rId6"/>
    <p:sldId id="260" r:id="rId7"/>
    <p:sldId id="261" r:id="rId8"/>
    <p:sldId id="262" r:id="rId9"/>
    <p:sldId id="263" r:id="rId10"/>
    <p:sldId id="264" r:id="rId11"/>
    <p:sldId id="265" r:id="rId1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7" roundtripDataSignature="AMtx7mgAjOyAmTYaDo1Akagh3nhtuYQY2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E4D3D6C-7E5B-480E-BCCF-A2609D4805CB}">
  <a:tblStyle styleId="{DE4D3D6C-7E5B-480E-BCCF-A2609D4805C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1"/>
    <p:restoredTop sz="94694"/>
  </p:normalViewPr>
  <p:slideViewPr>
    <p:cSldViewPr snapToGrid="0">
      <p:cViewPr varScale="1">
        <p:scale>
          <a:sx n="117" d="100"/>
          <a:sy n="117" d="100"/>
        </p:scale>
        <p:origin x="368"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customschemas.google.com/relationships/presentationmetadata" Target="metadata"/><Relationship Id="rId2" Type="http://schemas.openxmlformats.org/officeDocument/2006/relationships/slideMaster" Target="slideMasters/slideMaster2.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4" name="Google Shape;94;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4" name="Google Shape;22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7" name="Google Shape;10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7" name="Google Shape;11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https://www.techtarget.com/searchcio/definition/SWOT-analysis-strengths-weaknesses-opportunities-and-threats-analysis</a:t>
            </a:r>
            <a:endParaRPr/>
          </a:p>
          <a:p>
            <a:pPr marL="0" lvl="0" indent="0" algn="l" rtl="0">
              <a:lnSpc>
                <a:spcPct val="100000"/>
              </a:lnSpc>
              <a:spcBef>
                <a:spcPts val="0"/>
              </a:spcBef>
              <a:spcAft>
                <a:spcPts val="0"/>
              </a:spcAft>
              <a:buSzPts val="1100"/>
              <a:buNone/>
            </a:pPr>
            <a:r>
              <a:rPr lang="en-US"/>
              <a:t>https://asana.com/resources/swot-analysis</a:t>
            </a:r>
            <a:endParaRPr/>
          </a:p>
        </p:txBody>
      </p:sp>
      <p:sp>
        <p:nvSpPr>
          <p:cNvPr id="132" name="Google Shape;13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4" name="Google Shape;14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1" name="Google Shape;161;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16504f5b86f_0_7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16504f5b86f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7" name="Google Shape;18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0" name="Google Shape;20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11"/>
        <p:cNvGrpSpPr/>
        <p:nvPr/>
      </p:nvGrpSpPr>
      <p:grpSpPr>
        <a:xfrm>
          <a:off x="0" y="0"/>
          <a:ext cx="0" cy="0"/>
          <a:chOff x="0" y="0"/>
          <a:chExt cx="0" cy="0"/>
        </a:xfrm>
      </p:grpSpPr>
      <p:sp>
        <p:nvSpPr>
          <p:cNvPr id="12" name="Google Shape;12;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 name="Google Shape;14;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68"/>
        <p:cNvGrpSpPr/>
        <p:nvPr/>
      </p:nvGrpSpPr>
      <p:grpSpPr>
        <a:xfrm>
          <a:off x="0" y="0"/>
          <a:ext cx="0" cy="0"/>
          <a:chOff x="0" y="0"/>
          <a:chExt cx="0" cy="0"/>
        </a:xfrm>
      </p:grpSpPr>
      <p:sp>
        <p:nvSpPr>
          <p:cNvPr id="69" name="Google Shape;69;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4"/>
        <p:cNvGrpSpPr/>
        <p:nvPr/>
      </p:nvGrpSpPr>
      <p:grpSpPr>
        <a:xfrm>
          <a:off x="0" y="0"/>
          <a:ext cx="0" cy="0"/>
          <a:chOff x="0" y="0"/>
          <a:chExt cx="0" cy="0"/>
        </a:xfrm>
      </p:grpSpPr>
      <p:sp>
        <p:nvSpPr>
          <p:cNvPr id="75" name="Google Shape;75;p2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86"/>
        <p:cNvGrpSpPr/>
        <p:nvPr/>
      </p:nvGrpSpPr>
      <p:grpSpPr>
        <a:xfrm>
          <a:off x="0" y="0"/>
          <a:ext cx="0" cy="0"/>
          <a:chOff x="0" y="0"/>
          <a:chExt cx="0" cy="0"/>
        </a:xfrm>
      </p:grpSpPr>
      <p:sp>
        <p:nvSpPr>
          <p:cNvPr id="87" name="Google Shape;87;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89" name="Google Shape;89;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7"/>
        <p:cNvGrpSpPr/>
        <p:nvPr/>
      </p:nvGrpSpPr>
      <p:grpSpPr>
        <a:xfrm>
          <a:off x="0" y="0"/>
          <a:ext cx="0" cy="0"/>
          <a:chOff x="0" y="0"/>
          <a:chExt cx="0" cy="0"/>
        </a:xfrm>
      </p:grpSpPr>
      <p:sp>
        <p:nvSpPr>
          <p:cNvPr id="18" name="Google Shape;18;p1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3"/>
        <p:cNvGrpSpPr/>
        <p:nvPr/>
      </p:nvGrpSpPr>
      <p:grpSpPr>
        <a:xfrm>
          <a:off x="0" y="0"/>
          <a:ext cx="0" cy="0"/>
          <a:chOff x="0" y="0"/>
          <a:chExt cx="0" cy="0"/>
        </a:xfrm>
      </p:grpSpPr>
      <p:sp>
        <p:nvSpPr>
          <p:cNvPr id="24" name="Google Shape;24;p1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29"/>
        <p:cNvGrpSpPr/>
        <p:nvPr/>
      </p:nvGrpSpPr>
      <p:grpSpPr>
        <a:xfrm>
          <a:off x="0" y="0"/>
          <a:ext cx="0" cy="0"/>
          <a:chOff x="0" y="0"/>
          <a:chExt cx="0" cy="0"/>
        </a:xfrm>
      </p:grpSpPr>
      <p:sp>
        <p:nvSpPr>
          <p:cNvPr id="30" name="Google Shape;30;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36"/>
        <p:cNvGrpSpPr/>
        <p:nvPr/>
      </p:nvGrpSpPr>
      <p:grpSpPr>
        <a:xfrm>
          <a:off x="0" y="0"/>
          <a:ext cx="0" cy="0"/>
          <a:chOff x="0" y="0"/>
          <a:chExt cx="0" cy="0"/>
        </a:xfrm>
      </p:grpSpPr>
      <p:sp>
        <p:nvSpPr>
          <p:cNvPr id="37" name="Google Shape;37;p1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45"/>
        <p:cNvGrpSpPr/>
        <p:nvPr/>
      </p:nvGrpSpPr>
      <p:grpSpPr>
        <a:xfrm>
          <a:off x="0" y="0"/>
          <a:ext cx="0" cy="0"/>
          <a:chOff x="0" y="0"/>
          <a:chExt cx="0" cy="0"/>
        </a:xfrm>
      </p:grpSpPr>
      <p:sp>
        <p:nvSpPr>
          <p:cNvPr id="46" name="Google Shape;46;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0"/>
        <p:cNvGrpSpPr/>
        <p:nvPr/>
      </p:nvGrpSpPr>
      <p:grpSpPr>
        <a:xfrm>
          <a:off x="0" y="0"/>
          <a:ext cx="0" cy="0"/>
          <a:chOff x="0" y="0"/>
          <a:chExt cx="0" cy="0"/>
        </a:xfrm>
      </p:grpSpPr>
      <p:sp>
        <p:nvSpPr>
          <p:cNvPr id="51" name="Google Shape;5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4"/>
        <p:cNvGrpSpPr/>
        <p:nvPr/>
      </p:nvGrpSpPr>
      <p:grpSpPr>
        <a:xfrm>
          <a:off x="0" y="0"/>
          <a:ext cx="0" cy="0"/>
          <a:chOff x="0" y="0"/>
          <a:chExt cx="0" cy="0"/>
        </a:xfrm>
      </p:grpSpPr>
      <p:sp>
        <p:nvSpPr>
          <p:cNvPr id="55" name="Google Shape;55;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1"/>
        <p:cNvGrpSpPr/>
        <p:nvPr/>
      </p:nvGrpSpPr>
      <p:grpSpPr>
        <a:xfrm>
          <a:off x="0" y="0"/>
          <a:ext cx="0" cy="0"/>
          <a:chOff x="0" y="0"/>
          <a:chExt cx="0" cy="0"/>
        </a:xfrm>
      </p:grpSpPr>
      <p:sp>
        <p:nvSpPr>
          <p:cNvPr id="62" name="Google Shape;62;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0"/>
          <p:cNvSpPr>
            <a:spLocks noGrp="1"/>
          </p:cNvSpPr>
          <p:nvPr>
            <p:ph type="pic" idx="2"/>
          </p:nvPr>
        </p:nvSpPr>
        <p:spPr>
          <a:xfrm>
            <a:off x="5183188" y="987425"/>
            <a:ext cx="6172200" cy="4873625"/>
          </a:xfrm>
          <a:prstGeom prst="rect">
            <a:avLst/>
          </a:prstGeom>
          <a:noFill/>
          <a:ln>
            <a:noFill/>
          </a:ln>
        </p:spPr>
      </p:sp>
      <p:sp>
        <p:nvSpPr>
          <p:cNvPr id="64" name="Google Shape;64;p2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80"/>
        <p:cNvGrpSpPr/>
        <p:nvPr/>
      </p:nvGrpSpPr>
      <p:grpSpPr>
        <a:xfrm>
          <a:off x="0" y="0"/>
          <a:ext cx="0" cy="0"/>
          <a:chOff x="0" y="0"/>
          <a:chExt cx="0" cy="0"/>
        </a:xfrm>
      </p:grpSpPr>
      <p:sp>
        <p:nvSpPr>
          <p:cNvPr id="81" name="Google Shape;81;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2" name="Google Shape;82;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83" name="Google Shape;83;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
        <p:nvSpPr>
          <p:cNvPr id="84" name="Google Shape;84;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
        <p:nvSpPr>
          <p:cNvPr id="85" name="Google Shape;85;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5"/>
        <p:cNvGrpSpPr/>
        <p:nvPr/>
      </p:nvGrpSpPr>
      <p:grpSpPr>
        <a:xfrm>
          <a:off x="0" y="0"/>
          <a:ext cx="0" cy="0"/>
          <a:chOff x="0" y="0"/>
          <a:chExt cx="0" cy="0"/>
        </a:xfrm>
      </p:grpSpPr>
      <p:sp>
        <p:nvSpPr>
          <p:cNvPr id="96" name="Google Shape;96;p1"/>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7" name="Google Shape;97;p1"/>
          <p:cNvSpPr/>
          <p:nvPr/>
        </p:nvSpPr>
        <p:spPr>
          <a:xfrm>
            <a:off x="0" y="0"/>
            <a:ext cx="9415165" cy="6858000"/>
          </a:xfrm>
          <a:custGeom>
            <a:avLst/>
            <a:gdLst/>
            <a:ahLst/>
            <a:cxnLst/>
            <a:rect l="l" t="t" r="r" b="b"/>
            <a:pathLst>
              <a:path w="9415165" h="6858000" extrusionOk="0">
                <a:moveTo>
                  <a:pt x="0" y="5940102"/>
                </a:moveTo>
                <a:lnTo>
                  <a:pt x="201903" y="5940608"/>
                </a:lnTo>
                <a:cubicBezTo>
                  <a:pt x="552894" y="5941488"/>
                  <a:pt x="968883" y="5942531"/>
                  <a:pt x="1461907" y="5943766"/>
                </a:cubicBezTo>
                <a:cubicBezTo>
                  <a:pt x="1662934" y="5938113"/>
                  <a:pt x="1852841" y="6049291"/>
                  <a:pt x="1951874" y="6220822"/>
                </a:cubicBezTo>
                <a:cubicBezTo>
                  <a:pt x="1951874" y="6220822"/>
                  <a:pt x="1951874" y="6220822"/>
                  <a:pt x="2282833" y="6794059"/>
                </a:cubicBezTo>
                <a:lnTo>
                  <a:pt x="2319750" y="6858000"/>
                </a:lnTo>
                <a:lnTo>
                  <a:pt x="0" y="6858000"/>
                </a:lnTo>
                <a:close/>
                <a:moveTo>
                  <a:pt x="751947" y="3830686"/>
                </a:moveTo>
                <a:cubicBezTo>
                  <a:pt x="751947" y="3830686"/>
                  <a:pt x="751947" y="3830686"/>
                  <a:pt x="1719258" y="3833112"/>
                </a:cubicBezTo>
                <a:cubicBezTo>
                  <a:pt x="1780885" y="3831380"/>
                  <a:pt x="1839102" y="3865462"/>
                  <a:pt x="1869462" y="3918046"/>
                </a:cubicBezTo>
                <a:cubicBezTo>
                  <a:pt x="1869462" y="3918046"/>
                  <a:pt x="1869462" y="3918046"/>
                  <a:pt x="2354170" y="4757586"/>
                </a:cubicBezTo>
                <a:cubicBezTo>
                  <a:pt x="2385577" y="4811983"/>
                  <a:pt x="2384937" y="4877630"/>
                  <a:pt x="2353672" y="4931947"/>
                </a:cubicBezTo>
                <a:cubicBezTo>
                  <a:pt x="2353672" y="4931947"/>
                  <a:pt x="2353672" y="4931947"/>
                  <a:pt x="1871068" y="5769061"/>
                </a:cubicBezTo>
                <a:cubicBezTo>
                  <a:pt x="1841608" y="5822336"/>
                  <a:pt x="1783799" y="5855711"/>
                  <a:pt x="1722931" y="5854589"/>
                </a:cubicBezTo>
                <a:cubicBezTo>
                  <a:pt x="1722931" y="5854589"/>
                  <a:pt x="1722931" y="5854589"/>
                  <a:pt x="756668" y="5853977"/>
                </a:cubicBezTo>
                <a:cubicBezTo>
                  <a:pt x="693994" y="5853896"/>
                  <a:pt x="636823" y="5821628"/>
                  <a:pt x="605416" y="5767228"/>
                </a:cubicBezTo>
                <a:cubicBezTo>
                  <a:pt x="605416" y="5767228"/>
                  <a:pt x="605416" y="5767228"/>
                  <a:pt x="120708" y="4927690"/>
                </a:cubicBezTo>
                <a:cubicBezTo>
                  <a:pt x="90348" y="4875106"/>
                  <a:pt x="89942" y="4807646"/>
                  <a:pt x="122255" y="4755141"/>
                </a:cubicBezTo>
                <a:cubicBezTo>
                  <a:pt x="122255" y="4755141"/>
                  <a:pt x="122255" y="4755141"/>
                  <a:pt x="603810" y="3916214"/>
                </a:cubicBezTo>
                <a:cubicBezTo>
                  <a:pt x="633271" y="3862939"/>
                  <a:pt x="691080" y="3829563"/>
                  <a:pt x="751947" y="3830686"/>
                </a:cubicBezTo>
                <a:close/>
                <a:moveTo>
                  <a:pt x="2140871" y="3416093"/>
                </a:moveTo>
                <a:cubicBezTo>
                  <a:pt x="2140871" y="3416093"/>
                  <a:pt x="2140871" y="3416093"/>
                  <a:pt x="2485012" y="3416957"/>
                </a:cubicBezTo>
                <a:cubicBezTo>
                  <a:pt x="2506938" y="3416340"/>
                  <a:pt x="2527650" y="3428466"/>
                  <a:pt x="2538451" y="3447174"/>
                </a:cubicBezTo>
                <a:cubicBezTo>
                  <a:pt x="2538451" y="3447174"/>
                  <a:pt x="2538451" y="3447174"/>
                  <a:pt x="2710898" y="3745860"/>
                </a:cubicBezTo>
                <a:cubicBezTo>
                  <a:pt x="2722072" y="3765213"/>
                  <a:pt x="2721844" y="3788568"/>
                  <a:pt x="2710720" y="3807893"/>
                </a:cubicBezTo>
                <a:cubicBezTo>
                  <a:pt x="2710720" y="3807893"/>
                  <a:pt x="2710720" y="3807893"/>
                  <a:pt x="2539024" y="4105714"/>
                </a:cubicBezTo>
                <a:cubicBezTo>
                  <a:pt x="2528542" y="4124669"/>
                  <a:pt x="2507974" y="4136543"/>
                  <a:pt x="2486319" y="4136144"/>
                </a:cubicBezTo>
                <a:cubicBezTo>
                  <a:pt x="2486319" y="4136144"/>
                  <a:pt x="2486319" y="4136144"/>
                  <a:pt x="2142549" y="4135926"/>
                </a:cubicBezTo>
                <a:cubicBezTo>
                  <a:pt x="2120252" y="4135898"/>
                  <a:pt x="2099911" y="4124417"/>
                  <a:pt x="2088738" y="4105063"/>
                </a:cubicBezTo>
                <a:cubicBezTo>
                  <a:pt x="2088738" y="4105063"/>
                  <a:pt x="2088738" y="4105063"/>
                  <a:pt x="1916292" y="3806378"/>
                </a:cubicBezTo>
                <a:cubicBezTo>
                  <a:pt x="1905490" y="3787669"/>
                  <a:pt x="1905346" y="3763670"/>
                  <a:pt x="1916843" y="3744990"/>
                </a:cubicBezTo>
                <a:cubicBezTo>
                  <a:pt x="1916843" y="3744990"/>
                  <a:pt x="1916843" y="3744990"/>
                  <a:pt x="2088166" y="3446523"/>
                </a:cubicBezTo>
                <a:cubicBezTo>
                  <a:pt x="2098648" y="3427568"/>
                  <a:pt x="2119216" y="3415695"/>
                  <a:pt x="2140871" y="3416093"/>
                </a:cubicBezTo>
                <a:close/>
                <a:moveTo>
                  <a:pt x="2309207" y="2943824"/>
                </a:moveTo>
                <a:cubicBezTo>
                  <a:pt x="2309207" y="2943824"/>
                  <a:pt x="2309207" y="2943824"/>
                  <a:pt x="2490927" y="2944279"/>
                </a:cubicBezTo>
                <a:cubicBezTo>
                  <a:pt x="2502505" y="2943955"/>
                  <a:pt x="2513441" y="2950357"/>
                  <a:pt x="2519144" y="2960236"/>
                </a:cubicBezTo>
                <a:cubicBezTo>
                  <a:pt x="2519144" y="2960236"/>
                  <a:pt x="2519144" y="2960236"/>
                  <a:pt x="2610202" y="3117952"/>
                </a:cubicBezTo>
                <a:cubicBezTo>
                  <a:pt x="2616102" y="3128172"/>
                  <a:pt x="2615982" y="3140504"/>
                  <a:pt x="2610107" y="3150708"/>
                </a:cubicBezTo>
                <a:cubicBezTo>
                  <a:pt x="2610107" y="3150708"/>
                  <a:pt x="2610107" y="3150708"/>
                  <a:pt x="2519446" y="3307968"/>
                </a:cubicBezTo>
                <a:cubicBezTo>
                  <a:pt x="2513912" y="3317976"/>
                  <a:pt x="2503051" y="3324246"/>
                  <a:pt x="2491617" y="3324035"/>
                </a:cubicBezTo>
                <a:cubicBezTo>
                  <a:pt x="2491617" y="3324035"/>
                  <a:pt x="2491617" y="3324035"/>
                  <a:pt x="2310094" y="3323920"/>
                </a:cubicBezTo>
                <a:cubicBezTo>
                  <a:pt x="2298321" y="3323905"/>
                  <a:pt x="2287579" y="3317843"/>
                  <a:pt x="2281679" y="3307623"/>
                </a:cubicBezTo>
                <a:cubicBezTo>
                  <a:pt x="2281679" y="3307623"/>
                  <a:pt x="2281679" y="3307623"/>
                  <a:pt x="2190623" y="3149908"/>
                </a:cubicBezTo>
                <a:cubicBezTo>
                  <a:pt x="2184919" y="3140029"/>
                  <a:pt x="2184843" y="3127357"/>
                  <a:pt x="2190913" y="3117492"/>
                </a:cubicBezTo>
                <a:cubicBezTo>
                  <a:pt x="2190913" y="3117492"/>
                  <a:pt x="2190913" y="3117492"/>
                  <a:pt x="2281378" y="2959891"/>
                </a:cubicBezTo>
                <a:cubicBezTo>
                  <a:pt x="2286913" y="2949884"/>
                  <a:pt x="2297773" y="2943613"/>
                  <a:pt x="2309207" y="2943824"/>
                </a:cubicBezTo>
                <a:close/>
                <a:moveTo>
                  <a:pt x="4112874" y="2635904"/>
                </a:moveTo>
                <a:cubicBezTo>
                  <a:pt x="4112874" y="2635904"/>
                  <a:pt x="4112874" y="2635904"/>
                  <a:pt x="7268230" y="2643815"/>
                </a:cubicBezTo>
                <a:cubicBezTo>
                  <a:pt x="7469258" y="2638162"/>
                  <a:pt x="7659163" y="2749340"/>
                  <a:pt x="7758196" y="2920870"/>
                </a:cubicBezTo>
                <a:cubicBezTo>
                  <a:pt x="7758196" y="2920870"/>
                  <a:pt x="7758196" y="2920870"/>
                  <a:pt x="9339309" y="5659439"/>
                </a:cubicBezTo>
                <a:cubicBezTo>
                  <a:pt x="9441758" y="5836884"/>
                  <a:pt x="9439672" y="6051021"/>
                  <a:pt x="9337678" y="6228205"/>
                </a:cubicBezTo>
                <a:cubicBezTo>
                  <a:pt x="9337678" y="6228205"/>
                  <a:pt x="9337678" y="6228205"/>
                  <a:pt x="9008157" y="6799787"/>
                </a:cubicBezTo>
                <a:lnTo>
                  <a:pt x="8974598" y="6858000"/>
                </a:lnTo>
                <a:lnTo>
                  <a:pt x="2425403" y="6858000"/>
                </a:lnTo>
                <a:lnTo>
                  <a:pt x="2332089" y="6696379"/>
                </a:lnTo>
                <a:cubicBezTo>
                  <a:pt x="2245236" y="6545945"/>
                  <a:pt x="2152593" y="6385482"/>
                  <a:pt x="2053773" y="6214321"/>
                </a:cubicBezTo>
                <a:cubicBezTo>
                  <a:pt x="1954740" y="6042790"/>
                  <a:pt x="1953410" y="5822737"/>
                  <a:pt x="2058819" y="5651469"/>
                </a:cubicBezTo>
                <a:cubicBezTo>
                  <a:pt x="2058819" y="5651469"/>
                  <a:pt x="2058819" y="5651469"/>
                  <a:pt x="3629647" y="2914896"/>
                </a:cubicBezTo>
                <a:cubicBezTo>
                  <a:pt x="3725749" y="2741114"/>
                  <a:pt x="3914325" y="2632240"/>
                  <a:pt x="4112874" y="2635904"/>
                </a:cubicBezTo>
                <a:close/>
                <a:moveTo>
                  <a:pt x="688133" y="2474638"/>
                </a:moveTo>
                <a:cubicBezTo>
                  <a:pt x="688133" y="2474638"/>
                  <a:pt x="688133" y="2474638"/>
                  <a:pt x="1287544" y="2476142"/>
                </a:cubicBezTo>
                <a:cubicBezTo>
                  <a:pt x="1325733" y="2475067"/>
                  <a:pt x="1361809" y="2496187"/>
                  <a:pt x="1380621" y="2528772"/>
                </a:cubicBezTo>
                <a:cubicBezTo>
                  <a:pt x="1380621" y="2528772"/>
                  <a:pt x="1380621" y="2528772"/>
                  <a:pt x="1680979" y="3049008"/>
                </a:cubicBezTo>
                <a:cubicBezTo>
                  <a:pt x="1700441" y="3082716"/>
                  <a:pt x="1700045" y="3123395"/>
                  <a:pt x="1680670" y="3157054"/>
                </a:cubicBezTo>
                <a:cubicBezTo>
                  <a:pt x="1680670" y="3157054"/>
                  <a:pt x="1680670" y="3157054"/>
                  <a:pt x="1381617" y="3675787"/>
                </a:cubicBezTo>
                <a:cubicBezTo>
                  <a:pt x="1363361" y="3708799"/>
                  <a:pt x="1327537" y="3729482"/>
                  <a:pt x="1289821" y="3728785"/>
                </a:cubicBezTo>
                <a:cubicBezTo>
                  <a:pt x="1289821" y="3728785"/>
                  <a:pt x="1289821" y="3728785"/>
                  <a:pt x="691058" y="3728407"/>
                </a:cubicBezTo>
                <a:cubicBezTo>
                  <a:pt x="652221" y="3728357"/>
                  <a:pt x="616793" y="3708360"/>
                  <a:pt x="597332" y="3674651"/>
                </a:cubicBezTo>
                <a:cubicBezTo>
                  <a:pt x="597332" y="3674651"/>
                  <a:pt x="597332" y="3674651"/>
                  <a:pt x="296974" y="3154416"/>
                </a:cubicBezTo>
                <a:cubicBezTo>
                  <a:pt x="278161" y="3121831"/>
                  <a:pt x="277908" y="3080029"/>
                  <a:pt x="297933" y="3047494"/>
                </a:cubicBezTo>
                <a:cubicBezTo>
                  <a:pt x="297933" y="3047494"/>
                  <a:pt x="297933" y="3047494"/>
                  <a:pt x="596337" y="2527637"/>
                </a:cubicBezTo>
                <a:cubicBezTo>
                  <a:pt x="614593" y="2494625"/>
                  <a:pt x="650416" y="2473943"/>
                  <a:pt x="688133" y="2474638"/>
                </a:cubicBezTo>
                <a:close/>
                <a:moveTo>
                  <a:pt x="2732571" y="2020011"/>
                </a:moveTo>
                <a:cubicBezTo>
                  <a:pt x="2732571" y="2020011"/>
                  <a:pt x="2732571" y="2020011"/>
                  <a:pt x="3236024" y="2021272"/>
                </a:cubicBezTo>
                <a:cubicBezTo>
                  <a:pt x="3268098" y="2020370"/>
                  <a:pt x="3298399" y="2038110"/>
                  <a:pt x="3314200" y="2065479"/>
                </a:cubicBezTo>
                <a:cubicBezTo>
                  <a:pt x="3314200" y="2065479"/>
                  <a:pt x="3314200" y="2065479"/>
                  <a:pt x="3566473" y="2502430"/>
                </a:cubicBezTo>
                <a:cubicBezTo>
                  <a:pt x="3582820" y="2530741"/>
                  <a:pt x="3582487" y="2564907"/>
                  <a:pt x="3566214" y="2593179"/>
                </a:cubicBezTo>
                <a:cubicBezTo>
                  <a:pt x="3566214" y="2593179"/>
                  <a:pt x="3566214" y="2593179"/>
                  <a:pt x="3315036" y="3028868"/>
                </a:cubicBezTo>
                <a:cubicBezTo>
                  <a:pt x="3299702" y="3056596"/>
                  <a:pt x="3269615" y="3073966"/>
                  <a:pt x="3237935" y="3073382"/>
                </a:cubicBezTo>
                <a:cubicBezTo>
                  <a:pt x="3237935" y="3073382"/>
                  <a:pt x="3237935" y="3073382"/>
                  <a:pt x="2735028" y="3073064"/>
                </a:cubicBezTo>
                <a:cubicBezTo>
                  <a:pt x="2702409" y="3073021"/>
                  <a:pt x="2672652" y="3056226"/>
                  <a:pt x="2656307" y="3027915"/>
                </a:cubicBezTo>
                <a:cubicBezTo>
                  <a:pt x="2656307" y="3027915"/>
                  <a:pt x="2656307" y="3027915"/>
                  <a:pt x="2404033" y="2590963"/>
                </a:cubicBezTo>
                <a:cubicBezTo>
                  <a:pt x="2388231" y="2563595"/>
                  <a:pt x="2388020" y="2528484"/>
                  <a:pt x="2404839" y="2501157"/>
                </a:cubicBezTo>
                <a:cubicBezTo>
                  <a:pt x="2404839" y="2501157"/>
                  <a:pt x="2404839" y="2501157"/>
                  <a:pt x="2655471" y="2064525"/>
                </a:cubicBezTo>
                <a:cubicBezTo>
                  <a:pt x="2670804" y="2036797"/>
                  <a:pt x="2700892" y="2019426"/>
                  <a:pt x="2732571" y="2020011"/>
                </a:cubicBezTo>
                <a:close/>
                <a:moveTo>
                  <a:pt x="3662925" y="0"/>
                </a:moveTo>
                <a:lnTo>
                  <a:pt x="5336547" y="0"/>
                </a:lnTo>
                <a:lnTo>
                  <a:pt x="5342959" y="11106"/>
                </a:lnTo>
                <a:cubicBezTo>
                  <a:pt x="5372852" y="62881"/>
                  <a:pt x="5492421" y="269982"/>
                  <a:pt x="5970700" y="1098387"/>
                </a:cubicBezTo>
                <a:cubicBezTo>
                  <a:pt x="6012021" y="1169956"/>
                  <a:pt x="6011183" y="1256322"/>
                  <a:pt x="5970044" y="1327785"/>
                </a:cubicBezTo>
                <a:cubicBezTo>
                  <a:pt x="5970044" y="1327785"/>
                  <a:pt x="5970044" y="1327785"/>
                  <a:pt x="5335110" y="2429135"/>
                </a:cubicBezTo>
                <a:cubicBezTo>
                  <a:pt x="5296350" y="2499226"/>
                  <a:pt x="5220291" y="2543137"/>
                  <a:pt x="5140211" y="2541659"/>
                </a:cubicBezTo>
                <a:cubicBezTo>
                  <a:pt x="5140211" y="2541659"/>
                  <a:pt x="5140211" y="2541659"/>
                  <a:pt x="3868947" y="2540855"/>
                </a:cubicBezTo>
                <a:cubicBezTo>
                  <a:pt x="3786490" y="2540750"/>
                  <a:pt x="3711273" y="2498294"/>
                  <a:pt x="3669952" y="2426726"/>
                </a:cubicBezTo>
                <a:cubicBezTo>
                  <a:pt x="3669952" y="2426726"/>
                  <a:pt x="3669952" y="2426726"/>
                  <a:pt x="3032246" y="1322186"/>
                </a:cubicBezTo>
                <a:cubicBezTo>
                  <a:pt x="2992303" y="1253003"/>
                  <a:pt x="2991768" y="1164250"/>
                  <a:pt x="3034282" y="1095172"/>
                </a:cubicBezTo>
                <a:cubicBezTo>
                  <a:pt x="3034282" y="1095172"/>
                  <a:pt x="3034282" y="1095172"/>
                  <a:pt x="3556318" y="185723"/>
                </a:cubicBezTo>
                <a:close/>
              </a:path>
            </a:pathLst>
          </a:custGeom>
          <a:solidFill>
            <a:srgbClr val="7F7F7F">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98" name="Google Shape;98;p1"/>
          <p:cNvGrpSpPr/>
          <p:nvPr/>
        </p:nvGrpSpPr>
        <p:grpSpPr>
          <a:xfrm>
            <a:off x="6169039" y="1090549"/>
            <a:ext cx="5581001" cy="4278755"/>
            <a:chOff x="6169039" y="142050"/>
            <a:chExt cx="5581001" cy="4278755"/>
          </a:xfrm>
        </p:grpSpPr>
        <p:sp>
          <p:nvSpPr>
            <p:cNvPr id="99" name="Google Shape;99;p1"/>
            <p:cNvSpPr/>
            <p:nvPr/>
          </p:nvSpPr>
          <p:spPr>
            <a:xfrm rot="-5400000">
              <a:off x="6820162" y="-509073"/>
              <a:ext cx="4278755" cy="5581001"/>
            </a:xfrm>
            <a:custGeom>
              <a:avLst/>
              <a:gdLst/>
              <a:ahLst/>
              <a:cxnLst/>
              <a:rect l="l" t="t" r="r" b="b"/>
              <a:pathLst>
                <a:path w="4278755" h="5581001" extrusionOk="0">
                  <a:moveTo>
                    <a:pt x="4278755" y="309054"/>
                  </a:moveTo>
                  <a:lnTo>
                    <a:pt x="4278755" y="1005863"/>
                  </a:lnTo>
                  <a:lnTo>
                    <a:pt x="4278755" y="4575137"/>
                  </a:lnTo>
                  <a:lnTo>
                    <a:pt x="4278755" y="5271947"/>
                  </a:lnTo>
                  <a:lnTo>
                    <a:pt x="3969701" y="5581001"/>
                  </a:lnTo>
                  <a:lnTo>
                    <a:pt x="309054" y="5581001"/>
                  </a:lnTo>
                  <a:lnTo>
                    <a:pt x="0" y="5271946"/>
                  </a:lnTo>
                  <a:lnTo>
                    <a:pt x="0" y="4575136"/>
                  </a:lnTo>
                  <a:lnTo>
                    <a:pt x="0" y="1005863"/>
                  </a:lnTo>
                  <a:lnTo>
                    <a:pt x="0" y="309054"/>
                  </a:lnTo>
                  <a:lnTo>
                    <a:pt x="309054" y="0"/>
                  </a:lnTo>
                  <a:lnTo>
                    <a:pt x="3969701" y="0"/>
                  </a:lnTo>
                  <a:close/>
                </a:path>
              </a:pathLst>
            </a:cu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0" name="Google Shape;100;p1"/>
            <p:cNvSpPr/>
            <p:nvPr/>
          </p:nvSpPr>
          <p:spPr>
            <a:xfrm rot="-5400000">
              <a:off x="6902139" y="-425197"/>
              <a:ext cx="4114800" cy="5413248"/>
            </a:xfrm>
            <a:custGeom>
              <a:avLst/>
              <a:gdLst/>
              <a:ahLst/>
              <a:cxnLst/>
              <a:rect l="l" t="t" r="r" b="b"/>
              <a:pathLst>
                <a:path w="4278755" h="5581001" extrusionOk="0">
                  <a:moveTo>
                    <a:pt x="4278755" y="309054"/>
                  </a:moveTo>
                  <a:lnTo>
                    <a:pt x="4278755" y="1005863"/>
                  </a:lnTo>
                  <a:lnTo>
                    <a:pt x="4278755" y="4575137"/>
                  </a:lnTo>
                  <a:lnTo>
                    <a:pt x="4278755" y="5271947"/>
                  </a:lnTo>
                  <a:lnTo>
                    <a:pt x="3969701" y="5581001"/>
                  </a:lnTo>
                  <a:lnTo>
                    <a:pt x="309054" y="5581001"/>
                  </a:lnTo>
                  <a:lnTo>
                    <a:pt x="0" y="5271946"/>
                  </a:lnTo>
                  <a:lnTo>
                    <a:pt x="0" y="4575136"/>
                  </a:lnTo>
                  <a:lnTo>
                    <a:pt x="0" y="1005863"/>
                  </a:lnTo>
                  <a:lnTo>
                    <a:pt x="0" y="309054"/>
                  </a:lnTo>
                  <a:lnTo>
                    <a:pt x="309054" y="0"/>
                  </a:lnTo>
                  <a:lnTo>
                    <a:pt x="3969701" y="0"/>
                  </a:lnTo>
                  <a:close/>
                </a:path>
              </a:pathLst>
            </a:custGeom>
            <a:no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01" name="Google Shape;101;p1"/>
          <p:cNvSpPr txBox="1">
            <a:spLocks noGrp="1"/>
          </p:cNvSpPr>
          <p:nvPr>
            <p:ph type="title"/>
          </p:nvPr>
        </p:nvSpPr>
        <p:spPr>
          <a:xfrm>
            <a:off x="6569715" y="1812202"/>
            <a:ext cx="4779647" cy="282194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000"/>
              <a:buFont typeface="Calibri"/>
              <a:buNone/>
            </a:pPr>
            <a:r>
              <a:rPr lang="en-US" sz="4000" b="1">
                <a:solidFill>
                  <a:schemeClr val="lt1"/>
                </a:solidFill>
              </a:rPr>
              <a:t>Masterclass Lessons Learned Repository</a:t>
            </a:r>
            <a:br>
              <a:rPr lang="en-US" sz="4000">
                <a:solidFill>
                  <a:schemeClr val="lt1"/>
                </a:solidFill>
              </a:rPr>
            </a:br>
            <a:br>
              <a:rPr lang="en-US" sz="4000">
                <a:solidFill>
                  <a:schemeClr val="lt1"/>
                </a:solidFill>
              </a:rPr>
            </a:br>
            <a:r>
              <a:rPr lang="en-US" sz="4000" b="1">
                <a:solidFill>
                  <a:srgbClr val="FF0000"/>
                </a:solidFill>
              </a:rPr>
              <a:t>SWOT Analysis</a:t>
            </a:r>
            <a:endParaRPr sz="4000" b="1">
              <a:solidFill>
                <a:srgbClr val="FF0000"/>
              </a:solidFill>
            </a:endParaRPr>
          </a:p>
        </p:txBody>
      </p:sp>
      <p:pic>
        <p:nvPicPr>
          <p:cNvPr id="102" name="Google Shape;102;p1" descr="Logotipo&#10;&#10;Descripción generada automáticamente"/>
          <p:cNvPicPr preferRelativeResize="0">
            <a:picLocks noGrp="1"/>
          </p:cNvPicPr>
          <p:nvPr>
            <p:ph type="body" idx="1"/>
          </p:nvPr>
        </p:nvPicPr>
        <p:blipFill rotWithShape="1">
          <a:blip r:embed="rId3">
            <a:alphaModFix/>
          </a:blip>
          <a:srcRect/>
          <a:stretch/>
        </p:blipFill>
        <p:spPr>
          <a:xfrm>
            <a:off x="0" y="772505"/>
            <a:ext cx="2953443" cy="1039697"/>
          </a:xfrm>
          <a:prstGeom prst="rect">
            <a:avLst/>
          </a:prstGeom>
          <a:noFill/>
          <a:ln>
            <a:noFill/>
          </a:ln>
        </p:spPr>
      </p:pic>
      <p:pic>
        <p:nvPicPr>
          <p:cNvPr id="103" name="Google Shape;103;p1" descr="Interfaz de usuario gráfica, Texto&#10;&#10;Descripción generada automáticamente"/>
          <p:cNvPicPr preferRelativeResize="0"/>
          <p:nvPr/>
        </p:nvPicPr>
        <p:blipFill rotWithShape="1">
          <a:blip r:embed="rId4">
            <a:alphaModFix/>
          </a:blip>
          <a:srcRect/>
          <a:stretch/>
        </p:blipFill>
        <p:spPr>
          <a:xfrm>
            <a:off x="9905122" y="235318"/>
            <a:ext cx="1864311" cy="505694"/>
          </a:xfrm>
          <a:prstGeom prst="rect">
            <a:avLst/>
          </a:prstGeom>
          <a:noFill/>
          <a:ln>
            <a:noFill/>
          </a:ln>
        </p:spPr>
      </p:pic>
      <p:sp>
        <p:nvSpPr>
          <p:cNvPr id="104" name="Google Shape;104;p1"/>
          <p:cNvSpPr txBox="1"/>
          <p:nvPr/>
        </p:nvSpPr>
        <p:spPr>
          <a:xfrm>
            <a:off x="2341413" y="5932268"/>
            <a:ext cx="6525629" cy="710066"/>
          </a:xfrm>
          <a:prstGeom prst="rect">
            <a:avLst/>
          </a:prstGeom>
          <a:noFill/>
          <a:ln>
            <a:noFill/>
          </a:ln>
        </p:spPr>
        <p:txBody>
          <a:bodyPr spcFirstLastPara="1" wrap="square" lIns="91425" tIns="45700" rIns="91425" bIns="45700" anchor="t" anchorCtr="0">
            <a:spAutoFit/>
          </a:bodyPr>
          <a:lstStyle/>
          <a:p>
            <a:pPr marL="0" marR="0" lvl="0" indent="0" algn="just" rtl="0">
              <a:lnSpc>
                <a:spcPct val="97916"/>
              </a:lnSpc>
              <a:spcBef>
                <a:spcPts val="0"/>
              </a:spcBef>
              <a:spcAft>
                <a:spcPts val="0"/>
              </a:spcAft>
              <a:buClr>
                <a:srgbClr val="000000"/>
              </a:buClr>
              <a:buSzPts val="1200"/>
              <a:buFont typeface="Arial"/>
              <a:buNone/>
            </a:pPr>
            <a:r>
              <a:rPr lang="en-US" sz="1200" b="0" i="0" u="none" strike="noStrike" cap="none">
                <a:solidFill>
                  <a:srgbClr val="222222"/>
                </a:solidFill>
                <a:latin typeface="Calibri"/>
                <a:ea typeface="Calibri"/>
                <a:cs typeface="Calibri"/>
                <a:sym typeface="Calibri"/>
              </a:rPr>
              <a:t>This project result has been funded with support from the European Commission. This communication reflects the views only of the author, and the Commission cannot be held responsible for any use which may be made of the information contained therein. Submission Number: 2021-1-ES02-KA220-YOU-000028609</a:t>
            </a:r>
            <a:endParaRPr sz="1200" b="0" i="0" u="none" strike="noStrike" cap="none">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5"/>
        <p:cNvGrpSpPr/>
        <p:nvPr/>
      </p:nvGrpSpPr>
      <p:grpSpPr>
        <a:xfrm>
          <a:off x="0" y="0"/>
          <a:ext cx="0" cy="0"/>
          <a:chOff x="0" y="0"/>
          <a:chExt cx="0" cy="0"/>
        </a:xfrm>
      </p:grpSpPr>
      <p:sp>
        <p:nvSpPr>
          <p:cNvPr id="226" name="Google Shape;226;p6"/>
          <p:cNvSpPr/>
          <p:nvPr/>
        </p:nvSpPr>
        <p:spPr>
          <a:xfrm>
            <a:off x="-169682" y="-50721"/>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7" name="Google Shape;227;p6"/>
          <p:cNvSpPr/>
          <p:nvPr/>
        </p:nvSpPr>
        <p:spPr>
          <a:xfrm>
            <a:off x="4715124" y="0"/>
            <a:ext cx="7476877" cy="6858000"/>
          </a:xfrm>
          <a:custGeom>
            <a:avLst/>
            <a:gdLst/>
            <a:ahLst/>
            <a:cxnLst/>
            <a:rect l="l" t="t" r="r" b="b"/>
            <a:pathLst>
              <a:path w="7476877" h="6858000" extrusionOk="0">
                <a:moveTo>
                  <a:pt x="637332" y="4332728"/>
                </a:moveTo>
                <a:cubicBezTo>
                  <a:pt x="637332" y="4332728"/>
                  <a:pt x="637332" y="4332728"/>
                  <a:pt x="1576347" y="4332728"/>
                </a:cubicBezTo>
                <a:cubicBezTo>
                  <a:pt x="1635163" y="4332728"/>
                  <a:pt x="1691949" y="4365681"/>
                  <a:pt x="1720345" y="4419228"/>
                </a:cubicBezTo>
                <a:cubicBezTo>
                  <a:pt x="1720345" y="4419228"/>
                  <a:pt x="1720345" y="4419228"/>
                  <a:pt x="2190864" y="5245095"/>
                </a:cubicBezTo>
                <a:cubicBezTo>
                  <a:pt x="2221287" y="5296583"/>
                  <a:pt x="2221287" y="5362488"/>
                  <a:pt x="2190864" y="5413976"/>
                </a:cubicBezTo>
                <a:cubicBezTo>
                  <a:pt x="2190864" y="5413976"/>
                  <a:pt x="2190864" y="5413976"/>
                  <a:pt x="1720345" y="6239844"/>
                </a:cubicBezTo>
                <a:cubicBezTo>
                  <a:pt x="1691949" y="6293391"/>
                  <a:pt x="1635163" y="6326343"/>
                  <a:pt x="1576347" y="6326343"/>
                </a:cubicBezTo>
                <a:cubicBezTo>
                  <a:pt x="1576347" y="6326343"/>
                  <a:pt x="1576347" y="6326343"/>
                  <a:pt x="637332" y="6326343"/>
                </a:cubicBezTo>
                <a:cubicBezTo>
                  <a:pt x="576490" y="6326343"/>
                  <a:pt x="521732" y="6293391"/>
                  <a:pt x="491309" y="6239844"/>
                </a:cubicBezTo>
                <a:cubicBezTo>
                  <a:pt x="491309" y="6239844"/>
                  <a:pt x="491309" y="6239844"/>
                  <a:pt x="22817" y="5413976"/>
                </a:cubicBezTo>
                <a:cubicBezTo>
                  <a:pt x="-7605" y="5362488"/>
                  <a:pt x="-7605" y="5296583"/>
                  <a:pt x="22817" y="5245095"/>
                </a:cubicBezTo>
                <a:cubicBezTo>
                  <a:pt x="22817" y="5245095"/>
                  <a:pt x="22817" y="5245095"/>
                  <a:pt x="491309" y="4419228"/>
                </a:cubicBezTo>
                <a:cubicBezTo>
                  <a:pt x="521732" y="4365681"/>
                  <a:pt x="576490" y="4332728"/>
                  <a:pt x="637332" y="4332728"/>
                </a:cubicBezTo>
                <a:close/>
                <a:moveTo>
                  <a:pt x="3853980" y="0"/>
                </a:moveTo>
                <a:lnTo>
                  <a:pt x="5043644" y="0"/>
                </a:lnTo>
                <a:lnTo>
                  <a:pt x="5083740" y="70378"/>
                </a:lnTo>
                <a:cubicBezTo>
                  <a:pt x="5127533" y="147245"/>
                  <a:pt x="5174639" y="229925"/>
                  <a:pt x="5225307" y="318859"/>
                </a:cubicBezTo>
                <a:cubicBezTo>
                  <a:pt x="5271897" y="397715"/>
                  <a:pt x="5271897" y="498649"/>
                  <a:pt x="5225307" y="577503"/>
                </a:cubicBezTo>
                <a:cubicBezTo>
                  <a:pt x="5225307" y="577503"/>
                  <a:pt x="5225307" y="577503"/>
                  <a:pt x="4504695" y="1842337"/>
                </a:cubicBezTo>
                <a:cubicBezTo>
                  <a:pt x="4461209" y="1924345"/>
                  <a:pt x="4374239" y="1974811"/>
                  <a:pt x="4284162" y="1974811"/>
                </a:cubicBezTo>
                <a:cubicBezTo>
                  <a:pt x="4284162" y="1974811"/>
                  <a:pt x="4284162" y="1974811"/>
                  <a:pt x="2846045" y="1974811"/>
                </a:cubicBezTo>
                <a:cubicBezTo>
                  <a:pt x="2822750" y="1974811"/>
                  <a:pt x="2800035" y="1971656"/>
                  <a:pt x="2778342" y="1965645"/>
                </a:cubicBezTo>
                <a:lnTo>
                  <a:pt x="2731777" y="1945746"/>
                </a:lnTo>
                <a:lnTo>
                  <a:pt x="2760233" y="1895581"/>
                </a:lnTo>
                <a:cubicBezTo>
                  <a:pt x="3017539" y="1441999"/>
                  <a:pt x="3346890" y="861413"/>
                  <a:pt x="3768459" y="118263"/>
                </a:cubicBezTo>
                <a:cubicBezTo>
                  <a:pt x="3784101" y="90729"/>
                  <a:pt x="3801308" y="64519"/>
                  <a:pt x="3819932" y="39732"/>
                </a:cubicBezTo>
                <a:close/>
                <a:moveTo>
                  <a:pt x="1880237" y="0"/>
                </a:moveTo>
                <a:lnTo>
                  <a:pt x="2102124" y="0"/>
                </a:lnTo>
                <a:lnTo>
                  <a:pt x="2086946" y="26756"/>
                </a:lnTo>
                <a:cubicBezTo>
                  <a:pt x="1911773" y="335552"/>
                  <a:pt x="1911773" y="335552"/>
                  <a:pt x="1911773" y="335552"/>
                </a:cubicBezTo>
                <a:cubicBezTo>
                  <a:pt x="1865182" y="414408"/>
                  <a:pt x="1865182" y="515344"/>
                  <a:pt x="1911773" y="594199"/>
                </a:cubicBezTo>
                <a:cubicBezTo>
                  <a:pt x="2629280" y="1859030"/>
                  <a:pt x="2629280" y="1859030"/>
                  <a:pt x="2629280" y="1859030"/>
                </a:cubicBezTo>
                <a:cubicBezTo>
                  <a:pt x="2652576" y="1900035"/>
                  <a:pt x="2685189" y="1933154"/>
                  <a:pt x="2723627" y="1956020"/>
                </a:cubicBezTo>
                <a:lnTo>
                  <a:pt x="2734544" y="1960685"/>
                </a:lnTo>
                <a:lnTo>
                  <a:pt x="2676021" y="2063851"/>
                </a:lnTo>
                <a:lnTo>
                  <a:pt x="2632495" y="2140578"/>
                </a:lnTo>
                <a:lnTo>
                  <a:pt x="2677641" y="2159871"/>
                </a:lnTo>
                <a:cubicBezTo>
                  <a:pt x="2702113" y="2166652"/>
                  <a:pt x="2727732" y="2170210"/>
                  <a:pt x="2754009" y="2170210"/>
                </a:cubicBezTo>
                <a:cubicBezTo>
                  <a:pt x="4376198" y="2170210"/>
                  <a:pt x="4376198" y="2170210"/>
                  <a:pt x="4376198" y="2170210"/>
                </a:cubicBezTo>
                <a:cubicBezTo>
                  <a:pt x="4477805" y="2170210"/>
                  <a:pt x="4575904" y="2113286"/>
                  <a:pt x="4624956" y="2020780"/>
                </a:cubicBezTo>
                <a:cubicBezTo>
                  <a:pt x="5437803" y="594055"/>
                  <a:pt x="5437803" y="594055"/>
                  <a:pt x="5437803" y="594055"/>
                </a:cubicBezTo>
                <a:cubicBezTo>
                  <a:pt x="5490358" y="505109"/>
                  <a:pt x="5490358" y="391256"/>
                  <a:pt x="5437803" y="302307"/>
                </a:cubicBezTo>
                <a:cubicBezTo>
                  <a:pt x="5387000" y="213137"/>
                  <a:pt x="5339373" y="129540"/>
                  <a:pt x="5294722" y="51168"/>
                </a:cubicBezTo>
                <a:lnTo>
                  <a:pt x="5265570" y="0"/>
                </a:lnTo>
                <a:lnTo>
                  <a:pt x="7476877" y="0"/>
                </a:lnTo>
                <a:lnTo>
                  <a:pt x="7476877" y="6858000"/>
                </a:lnTo>
                <a:lnTo>
                  <a:pt x="3343303" y="6858000"/>
                </a:lnTo>
                <a:lnTo>
                  <a:pt x="3297958" y="6778065"/>
                </a:lnTo>
                <a:cubicBezTo>
                  <a:pt x="3015657" y="6280421"/>
                  <a:pt x="2563976" y="5484189"/>
                  <a:pt x="1841286" y="4210218"/>
                </a:cubicBezTo>
                <a:cubicBezTo>
                  <a:pt x="1716144" y="3998418"/>
                  <a:pt x="1716144" y="3727316"/>
                  <a:pt x="1841286" y="3515516"/>
                </a:cubicBezTo>
                <a:cubicBezTo>
                  <a:pt x="1841286" y="3515516"/>
                  <a:pt x="1841286" y="3515516"/>
                  <a:pt x="2556859" y="2254092"/>
                </a:cubicBezTo>
                <a:lnTo>
                  <a:pt x="2617166" y="2147787"/>
                </a:lnTo>
                <a:lnTo>
                  <a:pt x="2615044" y="2146880"/>
                </a:lnTo>
                <a:cubicBezTo>
                  <a:pt x="2571686" y="2121084"/>
                  <a:pt x="2534897" y="2083728"/>
                  <a:pt x="2508620" y="2037473"/>
                </a:cubicBezTo>
                <a:cubicBezTo>
                  <a:pt x="2508620" y="2037473"/>
                  <a:pt x="2508620" y="2037473"/>
                  <a:pt x="1699276" y="610749"/>
                </a:cubicBezTo>
                <a:cubicBezTo>
                  <a:pt x="1646720" y="521803"/>
                  <a:pt x="1646720" y="407950"/>
                  <a:pt x="1699276" y="319000"/>
                </a:cubicBezTo>
                <a:cubicBezTo>
                  <a:pt x="1699276" y="319000"/>
                  <a:pt x="1699276" y="319000"/>
                  <a:pt x="1843322" y="65075"/>
                </a:cubicBezTo>
                <a:close/>
              </a:path>
            </a:pathLst>
          </a:custGeom>
          <a:solidFill>
            <a:srgbClr val="7F7F7F">
              <a:alpha val="1411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228" name="Google Shape;228;p6"/>
          <p:cNvGrpSpPr/>
          <p:nvPr/>
        </p:nvGrpSpPr>
        <p:grpSpPr>
          <a:xfrm>
            <a:off x="441960" y="561256"/>
            <a:ext cx="1128382" cy="847206"/>
            <a:chOff x="7393391" y="1075612"/>
            <a:chExt cx="1128382" cy="847206"/>
          </a:xfrm>
        </p:grpSpPr>
        <p:sp>
          <p:nvSpPr>
            <p:cNvPr id="229" name="Google Shape;229;p6"/>
            <p:cNvSpPr/>
            <p:nvPr/>
          </p:nvSpPr>
          <p:spPr>
            <a:xfrm>
              <a:off x="7393391" y="1327438"/>
              <a:ext cx="675351" cy="595380"/>
            </a:xfrm>
            <a:custGeom>
              <a:avLst/>
              <a:gdLst/>
              <a:ahLst/>
              <a:cxnLst/>
              <a:rect l="l" t="t" r="r" b="b"/>
              <a:pathLst>
                <a:path w="785" h="692" extrusionOk="0">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0" name="Google Shape;230;p6"/>
            <p:cNvSpPr/>
            <p:nvPr/>
          </p:nvSpPr>
          <p:spPr>
            <a:xfrm>
              <a:off x="7971281" y="1075612"/>
              <a:ext cx="550492" cy="485306"/>
            </a:xfrm>
            <a:custGeom>
              <a:avLst/>
              <a:gdLst/>
              <a:ahLst/>
              <a:cxnLst/>
              <a:rect l="l" t="t" r="r" b="b"/>
              <a:pathLst>
                <a:path w="785" h="692" extrusionOk="0">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231" name="Google Shape;231;p6"/>
          <p:cNvSpPr txBox="1"/>
          <p:nvPr/>
        </p:nvSpPr>
        <p:spPr>
          <a:xfrm>
            <a:off x="4945336" y="506727"/>
            <a:ext cx="6609921" cy="1526741"/>
          </a:xfrm>
          <a:prstGeom prst="rect">
            <a:avLst/>
          </a:prstGeom>
          <a:noFill/>
          <a:ln>
            <a:noFill/>
          </a:ln>
        </p:spPr>
        <p:txBody>
          <a:bodyPr spcFirstLastPara="1" wrap="square" lIns="91425" tIns="45700" rIns="91425" bIns="45700" anchor="ctr" anchorCtr="0">
            <a:normAutofit/>
          </a:bodyPr>
          <a:lstStyle/>
          <a:p>
            <a:pPr marL="342900" marR="0" lvl="0" indent="-165100" algn="l" rtl="0">
              <a:lnSpc>
                <a:spcPct val="90000"/>
              </a:lnSpc>
              <a:spcBef>
                <a:spcPts val="0"/>
              </a:spcBef>
              <a:spcAft>
                <a:spcPts val="0"/>
              </a:spcAft>
              <a:buClr>
                <a:schemeClr val="dk1"/>
              </a:buClr>
              <a:buSzPts val="1000"/>
              <a:buFont typeface="Arial"/>
              <a:buNone/>
            </a:pPr>
            <a:endParaRPr sz="1000" b="0" i="0" u="none" strike="noStrike" cap="none">
              <a:solidFill>
                <a:schemeClr val="lt1"/>
              </a:solidFill>
              <a:latin typeface="Calibri"/>
              <a:ea typeface="Calibri"/>
              <a:cs typeface="Calibri"/>
              <a:sym typeface="Calibri"/>
            </a:endParaRPr>
          </a:p>
        </p:txBody>
      </p:sp>
      <p:pic>
        <p:nvPicPr>
          <p:cNvPr id="232" name="Google Shape;232;p6" descr="Logotipo&#10;&#10;Descripción generada automáticamente"/>
          <p:cNvPicPr preferRelativeResize="0">
            <a:picLocks noGrp="1"/>
          </p:cNvPicPr>
          <p:nvPr>
            <p:ph type="body" idx="1"/>
          </p:nvPr>
        </p:nvPicPr>
        <p:blipFill rotWithShape="1">
          <a:blip r:embed="rId3">
            <a:alphaModFix/>
          </a:blip>
          <a:srcRect/>
          <a:stretch/>
        </p:blipFill>
        <p:spPr>
          <a:xfrm>
            <a:off x="10469310" y="6024685"/>
            <a:ext cx="1362791" cy="480384"/>
          </a:xfrm>
          <a:prstGeom prst="rect">
            <a:avLst/>
          </a:prstGeom>
          <a:noFill/>
          <a:ln>
            <a:noFill/>
          </a:ln>
        </p:spPr>
      </p:pic>
      <p:sp>
        <p:nvSpPr>
          <p:cNvPr id="233" name="Google Shape;233;p6"/>
          <p:cNvSpPr txBox="1"/>
          <p:nvPr/>
        </p:nvSpPr>
        <p:spPr>
          <a:xfrm>
            <a:off x="4038600" y="4884873"/>
            <a:ext cx="7188199" cy="1292090"/>
          </a:xfrm>
          <a:prstGeom prst="rect">
            <a:avLst/>
          </a:prstGeom>
          <a:noFill/>
          <a:ln>
            <a:noFill/>
          </a:ln>
        </p:spPr>
        <p:txBody>
          <a:bodyPr spcFirstLastPara="1" wrap="square" lIns="91425" tIns="45700" rIns="91425" bIns="45700" anchor="t" anchorCtr="0">
            <a:normAutofit/>
          </a:bodyPr>
          <a:lstStyle/>
          <a:p>
            <a:pPr marL="0" marR="0" lvl="0" indent="107950" algn="l" rtl="0">
              <a:lnSpc>
                <a:spcPct val="90000"/>
              </a:lnSpc>
              <a:spcBef>
                <a:spcPts val="0"/>
              </a:spcBef>
              <a:spcAft>
                <a:spcPts val="0"/>
              </a:spcAft>
              <a:buClr>
                <a:schemeClr val="dk1"/>
              </a:buClr>
              <a:buSzPts val="1700"/>
              <a:buFont typeface="Arial"/>
              <a:buNone/>
            </a:pPr>
            <a:endParaRPr sz="1700" b="0" i="0" u="none" strike="noStrike" cap="none">
              <a:solidFill>
                <a:schemeClr val="dk1"/>
              </a:solidFill>
              <a:latin typeface="Calibri"/>
              <a:ea typeface="Calibri"/>
              <a:cs typeface="Calibri"/>
              <a:sym typeface="Calibri"/>
            </a:endParaRPr>
          </a:p>
        </p:txBody>
      </p:sp>
      <p:sp>
        <p:nvSpPr>
          <p:cNvPr id="234" name="Google Shape;234;p6"/>
          <p:cNvSpPr>
            <a:spLocks noGrp="1"/>
          </p:cNvSpPr>
          <p:nvPr>
            <p:ph type="title"/>
          </p:nvPr>
        </p:nvSpPr>
        <p:spPr>
          <a:xfrm>
            <a:off x="703082" y="-108067"/>
            <a:ext cx="10260900" cy="6296700"/>
          </a:xfrm>
          <a:prstGeom prst="ellipse">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70"/>
              <a:buFont typeface="Calibri"/>
              <a:buNone/>
            </a:pPr>
            <a:r>
              <a:rPr lang="en-US" sz="2400" b="1">
                <a:solidFill>
                  <a:schemeClr val="dk1"/>
                </a:solidFill>
                <a:latin typeface="Calibri"/>
                <a:ea typeface="Calibri"/>
                <a:cs typeface="Calibri"/>
                <a:sym typeface="Calibri"/>
              </a:rPr>
              <a:t>Bibliography</a:t>
            </a:r>
            <a:br>
              <a:rPr lang="en-US" sz="2070" b="1">
                <a:solidFill>
                  <a:schemeClr val="dk1"/>
                </a:solidFill>
                <a:latin typeface="Calibri"/>
                <a:ea typeface="Calibri"/>
                <a:cs typeface="Calibri"/>
                <a:sym typeface="Calibri"/>
              </a:rPr>
            </a:br>
            <a:br>
              <a:rPr lang="en-US" sz="2160">
                <a:latin typeface="Calibri"/>
                <a:ea typeface="Calibri"/>
                <a:cs typeface="Calibri"/>
                <a:sym typeface="Calibri"/>
              </a:rPr>
            </a:br>
            <a:br>
              <a:rPr lang="en-US" sz="2070"/>
            </a:br>
            <a:r>
              <a:rPr lang="en-US" sz="1800"/>
              <a:t>Bigelow, S.; Pratt, M.; Tucci,L. (2022). SWOT analysis (strengths, weaknesses, opportunities and threats analysis). </a:t>
            </a:r>
            <a:r>
              <a:rPr lang="en-US" sz="1800" i="1"/>
              <a:t>Tech Target</a:t>
            </a:r>
            <a:r>
              <a:rPr lang="en-US" sz="1800"/>
              <a:t>.</a:t>
            </a:r>
            <a:endParaRPr sz="1800"/>
          </a:p>
          <a:p>
            <a:pPr marL="0" lvl="0" indent="0" algn="l" rtl="0">
              <a:lnSpc>
                <a:spcPct val="90000"/>
              </a:lnSpc>
              <a:spcBef>
                <a:spcPts val="0"/>
              </a:spcBef>
              <a:spcAft>
                <a:spcPts val="0"/>
              </a:spcAft>
              <a:buClr>
                <a:schemeClr val="dk1"/>
              </a:buClr>
              <a:buSzPts val="2070"/>
              <a:buFont typeface="Calibri"/>
              <a:buNone/>
            </a:pPr>
            <a:endParaRPr sz="1800"/>
          </a:p>
          <a:p>
            <a:pPr marL="0" lvl="0" indent="0" algn="l" rtl="0">
              <a:lnSpc>
                <a:spcPct val="90000"/>
              </a:lnSpc>
              <a:spcBef>
                <a:spcPts val="0"/>
              </a:spcBef>
              <a:spcAft>
                <a:spcPts val="0"/>
              </a:spcAft>
              <a:buClr>
                <a:schemeClr val="dk1"/>
              </a:buClr>
              <a:buSzPts val="2070"/>
              <a:buFont typeface="Calibri"/>
              <a:buNone/>
            </a:pPr>
            <a:r>
              <a:rPr lang="en-US" sz="1800"/>
              <a:t>Raeburn, A. (2022). SWOT analysis: What it is and how to use it (with examples). </a:t>
            </a:r>
            <a:r>
              <a:rPr lang="en-US" sz="1800" i="1"/>
              <a:t>Asana.</a:t>
            </a:r>
            <a:endParaRPr sz="1800"/>
          </a:p>
          <a:p>
            <a:pPr marL="0" lvl="0" indent="0" algn="l" rtl="0">
              <a:lnSpc>
                <a:spcPct val="90000"/>
              </a:lnSpc>
              <a:spcBef>
                <a:spcPts val="0"/>
              </a:spcBef>
              <a:spcAft>
                <a:spcPts val="0"/>
              </a:spcAft>
              <a:buClr>
                <a:schemeClr val="dk1"/>
              </a:buClr>
              <a:buSzPts val="2070"/>
              <a:buFont typeface="Calibri"/>
              <a:buNone/>
            </a:pPr>
            <a:endParaRPr sz="1800"/>
          </a:p>
          <a:p>
            <a:pPr marL="0" lvl="0" indent="0" algn="l" rtl="0">
              <a:lnSpc>
                <a:spcPct val="90000"/>
              </a:lnSpc>
              <a:spcBef>
                <a:spcPts val="0"/>
              </a:spcBef>
              <a:spcAft>
                <a:spcPts val="0"/>
              </a:spcAft>
              <a:buClr>
                <a:schemeClr val="dk1"/>
              </a:buClr>
              <a:buSzPts val="2070"/>
              <a:buFont typeface="Calibri"/>
              <a:buNone/>
            </a:pPr>
            <a:endParaRPr sz="18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8"/>
        <p:cNvGrpSpPr/>
        <p:nvPr/>
      </p:nvGrpSpPr>
      <p:grpSpPr>
        <a:xfrm>
          <a:off x="0" y="0"/>
          <a:ext cx="0" cy="0"/>
          <a:chOff x="0" y="0"/>
          <a:chExt cx="0" cy="0"/>
        </a:xfrm>
      </p:grpSpPr>
      <p:sp>
        <p:nvSpPr>
          <p:cNvPr id="109" name="Google Shape;109;p2"/>
          <p:cNvSpPr/>
          <p:nvPr/>
        </p:nvSpPr>
        <p:spPr>
          <a:xfrm>
            <a:off x="0" y="0"/>
            <a:ext cx="2013557" cy="6858000"/>
          </a:xfrm>
          <a:prstGeom prst="rect">
            <a:avLst/>
          </a:prstGeom>
          <a:solidFill>
            <a:srgbClr val="7F7F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10" name="Google Shape;110;p2"/>
          <p:cNvSpPr>
            <a:spLocks noGrp="1"/>
          </p:cNvSpPr>
          <p:nvPr>
            <p:ph type="title"/>
          </p:nvPr>
        </p:nvSpPr>
        <p:spPr>
          <a:xfrm>
            <a:off x="874454" y="599504"/>
            <a:ext cx="2743200" cy="2743200"/>
          </a:xfrm>
          <a:prstGeom prst="ellipse">
            <a:avLst/>
          </a:prstGeom>
          <a:solidFill>
            <a:srgbClr val="262626"/>
          </a:solidFill>
          <a:ln w="174625" cap="flat" cmpd="thinThick">
            <a:solidFill>
              <a:srgbClr val="262626"/>
            </a:solidFill>
            <a:prstDash val="solid"/>
            <a:round/>
            <a:headEnd type="none" w="sm" len="sm"/>
            <a:tailEnd type="none" w="sm" len="sm"/>
          </a:ln>
        </p:spPr>
        <p:txBody>
          <a:bodyPr spcFirstLastPara="1" wrap="square" lIns="91425" tIns="45700" rIns="91425" bIns="45700" anchor="ctr" anchorCtr="0">
            <a:normAutofit/>
          </a:bodyPr>
          <a:lstStyle/>
          <a:p>
            <a:pPr marL="0" lvl="0" indent="0" algn="l" rtl="0">
              <a:lnSpc>
                <a:spcPct val="36718"/>
              </a:lnSpc>
              <a:spcBef>
                <a:spcPts val="0"/>
              </a:spcBef>
              <a:spcAft>
                <a:spcPts val="0"/>
              </a:spcAft>
              <a:buClr>
                <a:schemeClr val="lt1"/>
              </a:buClr>
              <a:buSzPts val="3200"/>
              <a:buFont typeface="Calibri"/>
              <a:buNone/>
            </a:pPr>
            <a:br>
              <a:rPr lang="en-US" sz="3200" b="1">
                <a:solidFill>
                  <a:schemeClr val="lt1"/>
                </a:solidFill>
                <a:latin typeface="Calibri"/>
                <a:ea typeface="Calibri"/>
                <a:cs typeface="Calibri"/>
                <a:sym typeface="Calibri"/>
              </a:rPr>
            </a:br>
            <a:r>
              <a:rPr lang="en-US" sz="3200" b="1">
                <a:solidFill>
                  <a:schemeClr val="lt1"/>
                </a:solidFill>
                <a:latin typeface="Calibri"/>
                <a:ea typeface="Calibri"/>
                <a:cs typeface="Calibri"/>
                <a:sym typeface="Calibri"/>
              </a:rPr>
              <a:t> </a:t>
            </a:r>
            <a:br>
              <a:rPr lang="en-US" sz="3200" b="1">
                <a:solidFill>
                  <a:schemeClr val="lt1"/>
                </a:solidFill>
                <a:latin typeface="Calibri"/>
                <a:ea typeface="Calibri"/>
                <a:cs typeface="Calibri"/>
                <a:sym typeface="Calibri"/>
              </a:rPr>
            </a:br>
            <a:r>
              <a:rPr lang="en-US" sz="3200" b="1">
                <a:solidFill>
                  <a:schemeClr val="lt1"/>
                </a:solidFill>
                <a:latin typeface="Calibri"/>
                <a:ea typeface="Calibri"/>
                <a:cs typeface="Calibri"/>
                <a:sym typeface="Calibri"/>
              </a:rPr>
              <a:t> Summary</a:t>
            </a:r>
            <a:br>
              <a:rPr lang="en-US" sz="3200" b="1">
                <a:solidFill>
                  <a:schemeClr val="lt1"/>
                </a:solidFill>
                <a:latin typeface="Calibri"/>
                <a:ea typeface="Calibri"/>
                <a:cs typeface="Calibri"/>
                <a:sym typeface="Calibri"/>
              </a:rPr>
            </a:br>
            <a:endParaRPr sz="3200" b="1">
              <a:solidFill>
                <a:schemeClr val="lt1"/>
              </a:solidFill>
              <a:latin typeface="Calibri"/>
              <a:ea typeface="Calibri"/>
              <a:cs typeface="Calibri"/>
              <a:sym typeface="Calibri"/>
            </a:endParaRPr>
          </a:p>
        </p:txBody>
      </p:sp>
      <p:pic>
        <p:nvPicPr>
          <p:cNvPr id="111" name="Google Shape;111;p2" descr="Logotipo&#10;&#10;Descripción generada automáticamente"/>
          <p:cNvPicPr preferRelativeResize="0">
            <a:picLocks noGrp="1"/>
          </p:cNvPicPr>
          <p:nvPr>
            <p:ph type="body" idx="1"/>
          </p:nvPr>
        </p:nvPicPr>
        <p:blipFill rotWithShape="1">
          <a:blip r:embed="rId3">
            <a:alphaModFix/>
          </a:blip>
          <a:srcRect/>
          <a:stretch/>
        </p:blipFill>
        <p:spPr>
          <a:xfrm>
            <a:off x="2450920" y="5992047"/>
            <a:ext cx="1587680" cy="532897"/>
          </a:xfrm>
          <a:prstGeom prst="rect">
            <a:avLst/>
          </a:prstGeom>
          <a:noFill/>
          <a:ln>
            <a:noFill/>
          </a:ln>
        </p:spPr>
      </p:pic>
      <p:sp>
        <p:nvSpPr>
          <p:cNvPr id="112" name="Google Shape;112;p2"/>
          <p:cNvSpPr txBox="1"/>
          <p:nvPr/>
        </p:nvSpPr>
        <p:spPr>
          <a:xfrm>
            <a:off x="4038600" y="4884873"/>
            <a:ext cx="7188199" cy="1292090"/>
          </a:xfrm>
          <a:prstGeom prst="rect">
            <a:avLst/>
          </a:prstGeom>
          <a:noFill/>
          <a:ln>
            <a:noFill/>
          </a:ln>
        </p:spPr>
        <p:txBody>
          <a:bodyPr spcFirstLastPara="1" wrap="square" lIns="91425" tIns="45700" rIns="91425" bIns="45700" anchor="t" anchorCtr="0">
            <a:normAutofit/>
          </a:bodyPr>
          <a:lstStyle/>
          <a:p>
            <a:pPr marL="0" marR="0" lvl="0" indent="107950" algn="l" rtl="0">
              <a:lnSpc>
                <a:spcPct val="90000"/>
              </a:lnSpc>
              <a:spcBef>
                <a:spcPts val="0"/>
              </a:spcBef>
              <a:spcAft>
                <a:spcPts val="0"/>
              </a:spcAft>
              <a:buClr>
                <a:schemeClr val="dk1"/>
              </a:buClr>
              <a:buSzPts val="1700"/>
              <a:buFont typeface="Arial"/>
              <a:buNone/>
            </a:pPr>
            <a:endParaRPr sz="1700" b="0" i="0" u="none" strike="noStrike" cap="none">
              <a:solidFill>
                <a:schemeClr val="dk1"/>
              </a:solidFill>
              <a:latin typeface="Calibri"/>
              <a:ea typeface="Calibri"/>
              <a:cs typeface="Calibri"/>
              <a:sym typeface="Calibri"/>
            </a:endParaRPr>
          </a:p>
        </p:txBody>
      </p:sp>
      <p:pic>
        <p:nvPicPr>
          <p:cNvPr id="113" name="Google Shape;113;p2" descr="Interfaz de usuario gráfica, Texto&#10;&#10;Descripción generada automáticamente"/>
          <p:cNvPicPr preferRelativeResize="0"/>
          <p:nvPr/>
        </p:nvPicPr>
        <p:blipFill rotWithShape="1">
          <a:blip r:embed="rId4">
            <a:alphaModFix/>
          </a:blip>
          <a:srcRect/>
          <a:stretch/>
        </p:blipFill>
        <p:spPr>
          <a:xfrm>
            <a:off x="9319183" y="5919434"/>
            <a:ext cx="2532506" cy="686942"/>
          </a:xfrm>
          <a:prstGeom prst="rect">
            <a:avLst/>
          </a:prstGeom>
          <a:noFill/>
          <a:ln>
            <a:noFill/>
          </a:ln>
        </p:spPr>
      </p:pic>
      <p:sp>
        <p:nvSpPr>
          <p:cNvPr id="114" name="Google Shape;114;p2"/>
          <p:cNvSpPr txBox="1"/>
          <p:nvPr/>
        </p:nvSpPr>
        <p:spPr>
          <a:xfrm>
            <a:off x="4509856" y="736847"/>
            <a:ext cx="7188300" cy="348390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50000"/>
              </a:lnSpc>
              <a:spcBef>
                <a:spcPts val="0"/>
              </a:spcBef>
              <a:spcAft>
                <a:spcPts val="0"/>
              </a:spcAft>
              <a:buClr>
                <a:srgbClr val="222222"/>
              </a:buClr>
              <a:buSzPts val="1800"/>
              <a:buFont typeface="Calibri"/>
              <a:buAutoNum type="arabicPeriod"/>
            </a:pPr>
            <a:r>
              <a:rPr lang="en-US" sz="2200" b="1" i="0" u="none" strike="noStrike" cap="none">
                <a:solidFill>
                  <a:srgbClr val="222222"/>
                </a:solidFill>
                <a:latin typeface="Calibri"/>
                <a:ea typeface="Calibri"/>
                <a:cs typeface="Calibri"/>
                <a:sym typeface="Calibri"/>
              </a:rPr>
              <a:t>Introduction</a:t>
            </a:r>
            <a:endParaRPr sz="2200" b="1" i="0" u="none" strike="noStrike" cap="none">
              <a:solidFill>
                <a:schemeClr val="dk1"/>
              </a:solidFill>
              <a:latin typeface="Calibri"/>
              <a:ea typeface="Calibri"/>
              <a:cs typeface="Calibri"/>
              <a:sym typeface="Calibri"/>
            </a:endParaRPr>
          </a:p>
          <a:p>
            <a:pPr marL="342900" marR="0" lvl="0" indent="-342900" algn="l" rtl="0">
              <a:lnSpc>
                <a:spcPct val="150000"/>
              </a:lnSpc>
              <a:spcBef>
                <a:spcPts val="800"/>
              </a:spcBef>
              <a:spcAft>
                <a:spcPts val="0"/>
              </a:spcAft>
              <a:buClr>
                <a:srgbClr val="222222"/>
              </a:buClr>
              <a:buSzPts val="1800"/>
              <a:buFont typeface="Calibri"/>
              <a:buAutoNum type="arabicPeriod"/>
            </a:pPr>
            <a:r>
              <a:rPr lang="en-US" sz="2200" b="1" i="0" u="none" strike="noStrike" cap="none">
                <a:solidFill>
                  <a:srgbClr val="222222"/>
                </a:solidFill>
                <a:latin typeface="Calibri"/>
                <a:ea typeface="Calibri"/>
                <a:cs typeface="Calibri"/>
                <a:sym typeface="Calibri"/>
              </a:rPr>
              <a:t>Characteristic</a:t>
            </a:r>
            <a:r>
              <a:rPr lang="en-US" sz="2200" b="1">
                <a:solidFill>
                  <a:srgbClr val="222222"/>
                </a:solidFill>
                <a:latin typeface="Calibri"/>
                <a:ea typeface="Calibri"/>
                <a:cs typeface="Calibri"/>
                <a:sym typeface="Calibri"/>
              </a:rPr>
              <a:t>s of SWOT analysis</a:t>
            </a:r>
            <a:endParaRPr sz="2200" b="1" i="0" u="none" strike="noStrike" cap="none">
              <a:solidFill>
                <a:schemeClr val="dk1"/>
              </a:solidFill>
              <a:latin typeface="Calibri"/>
              <a:ea typeface="Calibri"/>
              <a:cs typeface="Calibri"/>
              <a:sym typeface="Calibri"/>
            </a:endParaRPr>
          </a:p>
          <a:p>
            <a:pPr marL="342900" marR="0" lvl="0" indent="-342900" algn="l" rtl="0">
              <a:lnSpc>
                <a:spcPct val="150000"/>
              </a:lnSpc>
              <a:spcBef>
                <a:spcPts val="800"/>
              </a:spcBef>
              <a:spcAft>
                <a:spcPts val="0"/>
              </a:spcAft>
              <a:buClr>
                <a:srgbClr val="222222"/>
              </a:buClr>
              <a:buSzPts val="1800"/>
              <a:buFont typeface="Calibri"/>
              <a:buAutoNum type="arabicPeriod"/>
            </a:pPr>
            <a:r>
              <a:rPr lang="en-US" sz="2200" b="1" i="0" u="none" strike="noStrike" cap="none">
                <a:solidFill>
                  <a:srgbClr val="222222"/>
                </a:solidFill>
                <a:latin typeface="Calibri"/>
                <a:ea typeface="Calibri"/>
                <a:cs typeface="Calibri"/>
                <a:sym typeface="Calibri"/>
              </a:rPr>
              <a:t>Relevance and uses</a:t>
            </a:r>
            <a:r>
              <a:rPr lang="en-US" sz="2200" b="1">
                <a:solidFill>
                  <a:srgbClr val="222222"/>
                </a:solidFill>
                <a:latin typeface="Calibri"/>
                <a:ea typeface="Calibri"/>
                <a:cs typeface="Calibri"/>
                <a:sym typeface="Calibri"/>
              </a:rPr>
              <a:t> of SWOT analysis</a:t>
            </a:r>
            <a:endParaRPr sz="2200" b="1" i="0" u="none" strike="noStrike" cap="none">
              <a:solidFill>
                <a:schemeClr val="dk1"/>
              </a:solidFill>
              <a:latin typeface="Calibri"/>
              <a:ea typeface="Calibri"/>
              <a:cs typeface="Calibri"/>
              <a:sym typeface="Calibri"/>
            </a:endParaRPr>
          </a:p>
          <a:p>
            <a:pPr marL="342900" marR="0" lvl="0" indent="-342900" algn="l" rtl="0">
              <a:lnSpc>
                <a:spcPct val="150000"/>
              </a:lnSpc>
              <a:spcBef>
                <a:spcPts val="800"/>
              </a:spcBef>
              <a:spcAft>
                <a:spcPts val="0"/>
              </a:spcAft>
              <a:buClr>
                <a:srgbClr val="222222"/>
              </a:buClr>
              <a:buSzPts val="1800"/>
              <a:buFont typeface="Calibri"/>
              <a:buAutoNum type="arabicPeriod"/>
            </a:pPr>
            <a:r>
              <a:rPr lang="en-US" sz="2200" b="1" i="0" u="none" strike="noStrike" cap="none">
                <a:solidFill>
                  <a:srgbClr val="222222"/>
                </a:solidFill>
                <a:latin typeface="Calibri"/>
                <a:ea typeface="Calibri"/>
                <a:cs typeface="Calibri"/>
                <a:sym typeface="Calibri"/>
              </a:rPr>
              <a:t>Tips on how to carry it out</a:t>
            </a:r>
            <a:r>
              <a:rPr lang="en-US" sz="2200" b="1">
                <a:solidFill>
                  <a:srgbClr val="222222"/>
                </a:solidFill>
                <a:latin typeface="Calibri"/>
                <a:ea typeface="Calibri"/>
                <a:cs typeface="Calibri"/>
                <a:sym typeface="Calibri"/>
              </a:rPr>
              <a:t> SWOT analysis</a:t>
            </a:r>
            <a:endParaRPr sz="2200" b="1" i="0" u="none" strike="noStrike" cap="none">
              <a:solidFill>
                <a:schemeClr val="dk1"/>
              </a:solidFill>
              <a:latin typeface="Calibri"/>
              <a:ea typeface="Calibri"/>
              <a:cs typeface="Calibri"/>
              <a:sym typeface="Calibri"/>
            </a:endParaRPr>
          </a:p>
          <a:p>
            <a:pPr marL="342900" marR="0" lvl="0" indent="-342900" algn="l" rtl="0">
              <a:lnSpc>
                <a:spcPct val="150000"/>
              </a:lnSpc>
              <a:spcBef>
                <a:spcPts val="800"/>
              </a:spcBef>
              <a:spcAft>
                <a:spcPts val="0"/>
              </a:spcAft>
              <a:buClr>
                <a:srgbClr val="222222"/>
              </a:buClr>
              <a:buSzPts val="1800"/>
              <a:buFont typeface="Calibri"/>
              <a:buAutoNum type="arabicPeriod"/>
            </a:pPr>
            <a:r>
              <a:rPr lang="en-US" sz="2200" b="1" i="0" u="none" strike="noStrike" cap="none">
                <a:solidFill>
                  <a:srgbClr val="222222"/>
                </a:solidFill>
                <a:latin typeface="Calibri"/>
                <a:ea typeface="Calibri"/>
                <a:cs typeface="Calibri"/>
                <a:sym typeface="Calibri"/>
              </a:rPr>
              <a:t>Conclusions</a:t>
            </a:r>
            <a:endParaRPr sz="2200" b="1" i="0" u="none" strike="noStrike" cap="none">
              <a:solidFill>
                <a:schemeClr val="dk1"/>
              </a:solidFill>
              <a:latin typeface="Calibri"/>
              <a:ea typeface="Calibri"/>
              <a:cs typeface="Calibri"/>
              <a:sym typeface="Calibri"/>
            </a:endParaRPr>
          </a:p>
          <a:p>
            <a:pPr marL="342900" marR="0" lvl="0" indent="-342900" algn="l" rtl="0">
              <a:lnSpc>
                <a:spcPct val="150000"/>
              </a:lnSpc>
              <a:spcBef>
                <a:spcPts val="800"/>
              </a:spcBef>
              <a:spcAft>
                <a:spcPts val="0"/>
              </a:spcAft>
              <a:buClr>
                <a:srgbClr val="222222"/>
              </a:buClr>
              <a:buSzPts val="1800"/>
              <a:buFont typeface="Calibri"/>
              <a:buAutoNum type="arabicPeriod"/>
            </a:pPr>
            <a:r>
              <a:rPr lang="en-US" sz="2200" b="1" i="0" u="none" strike="noStrike" cap="none">
                <a:solidFill>
                  <a:srgbClr val="222222"/>
                </a:solidFill>
                <a:latin typeface="Calibri"/>
                <a:ea typeface="Calibri"/>
                <a:cs typeface="Calibri"/>
                <a:sym typeface="Calibri"/>
              </a:rPr>
              <a:t>Editable template</a:t>
            </a:r>
            <a:endParaRPr sz="2200" b="1" i="0" u="none" strike="noStrike" cap="non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8"/>
        <p:cNvGrpSpPr/>
        <p:nvPr/>
      </p:nvGrpSpPr>
      <p:grpSpPr>
        <a:xfrm>
          <a:off x="0" y="0"/>
          <a:ext cx="0" cy="0"/>
          <a:chOff x="0" y="0"/>
          <a:chExt cx="0" cy="0"/>
        </a:xfrm>
      </p:grpSpPr>
      <p:sp>
        <p:nvSpPr>
          <p:cNvPr id="119" name="Google Shape;119;p3"/>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0" name="Google Shape;120;p3"/>
          <p:cNvSpPr/>
          <p:nvPr/>
        </p:nvSpPr>
        <p:spPr>
          <a:xfrm>
            <a:off x="4715124" y="0"/>
            <a:ext cx="7476877" cy="6858000"/>
          </a:xfrm>
          <a:custGeom>
            <a:avLst/>
            <a:gdLst/>
            <a:ahLst/>
            <a:cxnLst/>
            <a:rect l="l" t="t" r="r" b="b"/>
            <a:pathLst>
              <a:path w="7476877" h="6858000" extrusionOk="0">
                <a:moveTo>
                  <a:pt x="637332" y="4332728"/>
                </a:moveTo>
                <a:cubicBezTo>
                  <a:pt x="637332" y="4332728"/>
                  <a:pt x="637332" y="4332728"/>
                  <a:pt x="1576347" y="4332728"/>
                </a:cubicBezTo>
                <a:cubicBezTo>
                  <a:pt x="1635163" y="4332728"/>
                  <a:pt x="1691949" y="4365681"/>
                  <a:pt x="1720345" y="4419228"/>
                </a:cubicBezTo>
                <a:cubicBezTo>
                  <a:pt x="1720345" y="4419228"/>
                  <a:pt x="1720345" y="4419228"/>
                  <a:pt x="2190864" y="5245095"/>
                </a:cubicBezTo>
                <a:cubicBezTo>
                  <a:pt x="2221287" y="5296583"/>
                  <a:pt x="2221287" y="5362488"/>
                  <a:pt x="2190864" y="5413976"/>
                </a:cubicBezTo>
                <a:cubicBezTo>
                  <a:pt x="2190864" y="5413976"/>
                  <a:pt x="2190864" y="5413976"/>
                  <a:pt x="1720345" y="6239844"/>
                </a:cubicBezTo>
                <a:cubicBezTo>
                  <a:pt x="1691949" y="6293391"/>
                  <a:pt x="1635163" y="6326343"/>
                  <a:pt x="1576347" y="6326343"/>
                </a:cubicBezTo>
                <a:cubicBezTo>
                  <a:pt x="1576347" y="6326343"/>
                  <a:pt x="1576347" y="6326343"/>
                  <a:pt x="637332" y="6326343"/>
                </a:cubicBezTo>
                <a:cubicBezTo>
                  <a:pt x="576490" y="6326343"/>
                  <a:pt x="521732" y="6293391"/>
                  <a:pt x="491309" y="6239844"/>
                </a:cubicBezTo>
                <a:cubicBezTo>
                  <a:pt x="491309" y="6239844"/>
                  <a:pt x="491309" y="6239844"/>
                  <a:pt x="22817" y="5413976"/>
                </a:cubicBezTo>
                <a:cubicBezTo>
                  <a:pt x="-7605" y="5362488"/>
                  <a:pt x="-7605" y="5296583"/>
                  <a:pt x="22817" y="5245095"/>
                </a:cubicBezTo>
                <a:cubicBezTo>
                  <a:pt x="22817" y="5245095"/>
                  <a:pt x="22817" y="5245095"/>
                  <a:pt x="491309" y="4419228"/>
                </a:cubicBezTo>
                <a:cubicBezTo>
                  <a:pt x="521732" y="4365681"/>
                  <a:pt x="576490" y="4332728"/>
                  <a:pt x="637332" y="4332728"/>
                </a:cubicBezTo>
                <a:close/>
                <a:moveTo>
                  <a:pt x="3853980" y="0"/>
                </a:moveTo>
                <a:lnTo>
                  <a:pt x="5043644" y="0"/>
                </a:lnTo>
                <a:lnTo>
                  <a:pt x="5083740" y="70378"/>
                </a:lnTo>
                <a:cubicBezTo>
                  <a:pt x="5127533" y="147245"/>
                  <a:pt x="5174639" y="229925"/>
                  <a:pt x="5225307" y="318859"/>
                </a:cubicBezTo>
                <a:cubicBezTo>
                  <a:pt x="5271897" y="397715"/>
                  <a:pt x="5271897" y="498649"/>
                  <a:pt x="5225307" y="577503"/>
                </a:cubicBezTo>
                <a:cubicBezTo>
                  <a:pt x="5225307" y="577503"/>
                  <a:pt x="5225307" y="577503"/>
                  <a:pt x="4504695" y="1842337"/>
                </a:cubicBezTo>
                <a:cubicBezTo>
                  <a:pt x="4461209" y="1924345"/>
                  <a:pt x="4374239" y="1974811"/>
                  <a:pt x="4284162" y="1974811"/>
                </a:cubicBezTo>
                <a:cubicBezTo>
                  <a:pt x="4284162" y="1974811"/>
                  <a:pt x="4284162" y="1974811"/>
                  <a:pt x="2846045" y="1974811"/>
                </a:cubicBezTo>
                <a:cubicBezTo>
                  <a:pt x="2822750" y="1974811"/>
                  <a:pt x="2800035" y="1971656"/>
                  <a:pt x="2778342" y="1965645"/>
                </a:cubicBezTo>
                <a:lnTo>
                  <a:pt x="2731777" y="1945746"/>
                </a:lnTo>
                <a:lnTo>
                  <a:pt x="2760233" y="1895581"/>
                </a:lnTo>
                <a:cubicBezTo>
                  <a:pt x="3017539" y="1441999"/>
                  <a:pt x="3346890" y="861413"/>
                  <a:pt x="3768459" y="118263"/>
                </a:cubicBezTo>
                <a:cubicBezTo>
                  <a:pt x="3784101" y="90729"/>
                  <a:pt x="3801308" y="64519"/>
                  <a:pt x="3819932" y="39732"/>
                </a:cubicBezTo>
                <a:close/>
                <a:moveTo>
                  <a:pt x="1880237" y="0"/>
                </a:moveTo>
                <a:lnTo>
                  <a:pt x="2102124" y="0"/>
                </a:lnTo>
                <a:lnTo>
                  <a:pt x="2086946" y="26756"/>
                </a:lnTo>
                <a:cubicBezTo>
                  <a:pt x="1911773" y="335552"/>
                  <a:pt x="1911773" y="335552"/>
                  <a:pt x="1911773" y="335552"/>
                </a:cubicBezTo>
                <a:cubicBezTo>
                  <a:pt x="1865182" y="414408"/>
                  <a:pt x="1865182" y="515344"/>
                  <a:pt x="1911773" y="594199"/>
                </a:cubicBezTo>
                <a:cubicBezTo>
                  <a:pt x="2629280" y="1859030"/>
                  <a:pt x="2629280" y="1859030"/>
                  <a:pt x="2629280" y="1859030"/>
                </a:cubicBezTo>
                <a:cubicBezTo>
                  <a:pt x="2652576" y="1900035"/>
                  <a:pt x="2685189" y="1933154"/>
                  <a:pt x="2723627" y="1956020"/>
                </a:cubicBezTo>
                <a:lnTo>
                  <a:pt x="2734544" y="1960685"/>
                </a:lnTo>
                <a:lnTo>
                  <a:pt x="2676021" y="2063851"/>
                </a:lnTo>
                <a:lnTo>
                  <a:pt x="2632495" y="2140578"/>
                </a:lnTo>
                <a:lnTo>
                  <a:pt x="2677641" y="2159871"/>
                </a:lnTo>
                <a:cubicBezTo>
                  <a:pt x="2702113" y="2166652"/>
                  <a:pt x="2727732" y="2170210"/>
                  <a:pt x="2754009" y="2170210"/>
                </a:cubicBezTo>
                <a:cubicBezTo>
                  <a:pt x="4376198" y="2170210"/>
                  <a:pt x="4376198" y="2170210"/>
                  <a:pt x="4376198" y="2170210"/>
                </a:cubicBezTo>
                <a:cubicBezTo>
                  <a:pt x="4477805" y="2170210"/>
                  <a:pt x="4575904" y="2113286"/>
                  <a:pt x="4624956" y="2020780"/>
                </a:cubicBezTo>
                <a:cubicBezTo>
                  <a:pt x="5437803" y="594055"/>
                  <a:pt x="5437803" y="594055"/>
                  <a:pt x="5437803" y="594055"/>
                </a:cubicBezTo>
                <a:cubicBezTo>
                  <a:pt x="5490358" y="505109"/>
                  <a:pt x="5490358" y="391256"/>
                  <a:pt x="5437803" y="302307"/>
                </a:cubicBezTo>
                <a:cubicBezTo>
                  <a:pt x="5387000" y="213137"/>
                  <a:pt x="5339373" y="129540"/>
                  <a:pt x="5294722" y="51168"/>
                </a:cubicBezTo>
                <a:lnTo>
                  <a:pt x="5265570" y="0"/>
                </a:lnTo>
                <a:lnTo>
                  <a:pt x="7476877" y="0"/>
                </a:lnTo>
                <a:lnTo>
                  <a:pt x="7476877" y="6858000"/>
                </a:lnTo>
                <a:lnTo>
                  <a:pt x="3343303" y="6858000"/>
                </a:lnTo>
                <a:lnTo>
                  <a:pt x="3297958" y="6778065"/>
                </a:lnTo>
                <a:cubicBezTo>
                  <a:pt x="3015657" y="6280421"/>
                  <a:pt x="2563976" y="5484189"/>
                  <a:pt x="1841286" y="4210218"/>
                </a:cubicBezTo>
                <a:cubicBezTo>
                  <a:pt x="1716144" y="3998418"/>
                  <a:pt x="1716144" y="3727316"/>
                  <a:pt x="1841286" y="3515516"/>
                </a:cubicBezTo>
                <a:cubicBezTo>
                  <a:pt x="1841286" y="3515516"/>
                  <a:pt x="1841286" y="3515516"/>
                  <a:pt x="2556859" y="2254092"/>
                </a:cubicBezTo>
                <a:lnTo>
                  <a:pt x="2617166" y="2147787"/>
                </a:lnTo>
                <a:lnTo>
                  <a:pt x="2615044" y="2146880"/>
                </a:lnTo>
                <a:cubicBezTo>
                  <a:pt x="2571686" y="2121084"/>
                  <a:pt x="2534897" y="2083728"/>
                  <a:pt x="2508620" y="2037473"/>
                </a:cubicBezTo>
                <a:cubicBezTo>
                  <a:pt x="2508620" y="2037473"/>
                  <a:pt x="2508620" y="2037473"/>
                  <a:pt x="1699276" y="610749"/>
                </a:cubicBezTo>
                <a:cubicBezTo>
                  <a:pt x="1646720" y="521803"/>
                  <a:pt x="1646720" y="407950"/>
                  <a:pt x="1699276" y="319000"/>
                </a:cubicBezTo>
                <a:cubicBezTo>
                  <a:pt x="1699276" y="319000"/>
                  <a:pt x="1699276" y="319000"/>
                  <a:pt x="1843322" y="65075"/>
                </a:cubicBezTo>
                <a:close/>
              </a:path>
            </a:pathLst>
          </a:custGeom>
          <a:solidFill>
            <a:srgbClr val="7F7F7F">
              <a:alpha val="1411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121" name="Google Shape;121;p3"/>
          <p:cNvGrpSpPr/>
          <p:nvPr/>
        </p:nvGrpSpPr>
        <p:grpSpPr>
          <a:xfrm>
            <a:off x="441960" y="561256"/>
            <a:ext cx="1128382" cy="847206"/>
            <a:chOff x="7393391" y="1075612"/>
            <a:chExt cx="1128382" cy="847206"/>
          </a:xfrm>
        </p:grpSpPr>
        <p:sp>
          <p:nvSpPr>
            <p:cNvPr id="122" name="Google Shape;122;p3"/>
            <p:cNvSpPr/>
            <p:nvPr/>
          </p:nvSpPr>
          <p:spPr>
            <a:xfrm>
              <a:off x="7393391" y="1327438"/>
              <a:ext cx="675351" cy="595380"/>
            </a:xfrm>
            <a:custGeom>
              <a:avLst/>
              <a:gdLst/>
              <a:ahLst/>
              <a:cxnLst/>
              <a:rect l="l" t="t" r="r" b="b"/>
              <a:pathLst>
                <a:path w="785" h="692" extrusionOk="0">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3" name="Google Shape;123;p3"/>
            <p:cNvSpPr/>
            <p:nvPr/>
          </p:nvSpPr>
          <p:spPr>
            <a:xfrm>
              <a:off x="7971281" y="1075612"/>
              <a:ext cx="550492" cy="485306"/>
            </a:xfrm>
            <a:custGeom>
              <a:avLst/>
              <a:gdLst/>
              <a:ahLst/>
              <a:cxnLst/>
              <a:rect l="l" t="t" r="r" b="b"/>
              <a:pathLst>
                <a:path w="785" h="692" extrusionOk="0">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24" name="Google Shape;124;p3"/>
          <p:cNvSpPr txBox="1"/>
          <p:nvPr/>
        </p:nvSpPr>
        <p:spPr>
          <a:xfrm>
            <a:off x="4945336" y="506727"/>
            <a:ext cx="6609921" cy="1526741"/>
          </a:xfrm>
          <a:prstGeom prst="rect">
            <a:avLst/>
          </a:prstGeom>
          <a:noFill/>
          <a:ln>
            <a:noFill/>
          </a:ln>
        </p:spPr>
        <p:txBody>
          <a:bodyPr spcFirstLastPara="1" wrap="square" lIns="91425" tIns="45700" rIns="91425" bIns="45700" anchor="ctr" anchorCtr="0">
            <a:normAutofit/>
          </a:bodyPr>
          <a:lstStyle/>
          <a:p>
            <a:pPr marL="342900" marR="0" lvl="0" indent="-165100" algn="l" rtl="0">
              <a:lnSpc>
                <a:spcPct val="90000"/>
              </a:lnSpc>
              <a:spcBef>
                <a:spcPts val="0"/>
              </a:spcBef>
              <a:spcAft>
                <a:spcPts val="0"/>
              </a:spcAft>
              <a:buClr>
                <a:schemeClr val="dk1"/>
              </a:buClr>
              <a:buSzPts val="1000"/>
              <a:buFont typeface="Arial"/>
              <a:buNone/>
            </a:pPr>
            <a:endParaRPr sz="1000" b="0" i="0" u="none" strike="noStrike" cap="none">
              <a:solidFill>
                <a:schemeClr val="lt1"/>
              </a:solidFill>
              <a:latin typeface="Calibri"/>
              <a:ea typeface="Calibri"/>
              <a:cs typeface="Calibri"/>
              <a:sym typeface="Calibri"/>
            </a:endParaRPr>
          </a:p>
        </p:txBody>
      </p:sp>
      <p:pic>
        <p:nvPicPr>
          <p:cNvPr id="125" name="Google Shape;125;p3" descr="Logotipo&#10;&#10;Descripción generada automáticamente"/>
          <p:cNvPicPr preferRelativeResize="0">
            <a:picLocks noGrp="1"/>
          </p:cNvPicPr>
          <p:nvPr>
            <p:ph type="body" idx="1"/>
          </p:nvPr>
        </p:nvPicPr>
        <p:blipFill rotWithShape="1">
          <a:blip r:embed="rId3">
            <a:alphaModFix/>
          </a:blip>
          <a:srcRect/>
          <a:stretch/>
        </p:blipFill>
        <p:spPr>
          <a:xfrm>
            <a:off x="10469310" y="6024685"/>
            <a:ext cx="1362791" cy="480384"/>
          </a:xfrm>
          <a:prstGeom prst="rect">
            <a:avLst/>
          </a:prstGeom>
          <a:noFill/>
          <a:ln>
            <a:noFill/>
          </a:ln>
        </p:spPr>
      </p:pic>
      <p:sp>
        <p:nvSpPr>
          <p:cNvPr id="126" name="Google Shape;126;p3"/>
          <p:cNvSpPr txBox="1"/>
          <p:nvPr/>
        </p:nvSpPr>
        <p:spPr>
          <a:xfrm>
            <a:off x="4038600" y="4884873"/>
            <a:ext cx="7188300" cy="1292100"/>
          </a:xfrm>
          <a:prstGeom prst="rect">
            <a:avLst/>
          </a:prstGeom>
          <a:noFill/>
          <a:ln>
            <a:noFill/>
          </a:ln>
        </p:spPr>
        <p:txBody>
          <a:bodyPr spcFirstLastPara="1" wrap="square" lIns="91425" tIns="45700" rIns="91425" bIns="45700" anchor="t" anchorCtr="0">
            <a:normAutofit/>
          </a:bodyPr>
          <a:lstStyle/>
          <a:p>
            <a:pPr marL="0" marR="0" lvl="0" indent="107950" algn="l" rtl="0">
              <a:lnSpc>
                <a:spcPct val="90000"/>
              </a:lnSpc>
              <a:spcBef>
                <a:spcPts val="0"/>
              </a:spcBef>
              <a:spcAft>
                <a:spcPts val="0"/>
              </a:spcAft>
              <a:buClr>
                <a:schemeClr val="dk1"/>
              </a:buClr>
              <a:buSzPts val="1700"/>
              <a:buFont typeface="Arial"/>
              <a:buNone/>
            </a:pPr>
            <a:endParaRPr sz="1700" b="0" i="0" u="none" strike="noStrike" cap="none">
              <a:solidFill>
                <a:schemeClr val="dk1"/>
              </a:solidFill>
              <a:latin typeface="Calibri"/>
              <a:ea typeface="Calibri"/>
              <a:cs typeface="Calibri"/>
              <a:sym typeface="Calibri"/>
            </a:endParaRPr>
          </a:p>
        </p:txBody>
      </p:sp>
      <p:graphicFrame>
        <p:nvGraphicFramePr>
          <p:cNvPr id="127" name="Google Shape;127;p3"/>
          <p:cNvGraphicFramePr/>
          <p:nvPr/>
        </p:nvGraphicFramePr>
        <p:xfrm>
          <a:off x="8224050" y="2891075"/>
          <a:ext cx="3420950" cy="1292100"/>
        </p:xfrm>
        <a:graphic>
          <a:graphicData uri="http://schemas.openxmlformats.org/drawingml/2006/table">
            <a:tbl>
              <a:tblPr>
                <a:noFill/>
                <a:tableStyleId>{DE4D3D6C-7E5B-480E-BCCF-A2609D4805CB}</a:tableStyleId>
              </a:tblPr>
              <a:tblGrid>
                <a:gridCol w="1710475">
                  <a:extLst>
                    <a:ext uri="{9D8B030D-6E8A-4147-A177-3AD203B41FA5}">
                      <a16:colId xmlns:a16="http://schemas.microsoft.com/office/drawing/2014/main" val="20000"/>
                    </a:ext>
                  </a:extLst>
                </a:gridCol>
                <a:gridCol w="1710475">
                  <a:extLst>
                    <a:ext uri="{9D8B030D-6E8A-4147-A177-3AD203B41FA5}">
                      <a16:colId xmlns:a16="http://schemas.microsoft.com/office/drawing/2014/main" val="20001"/>
                    </a:ext>
                  </a:extLst>
                </a:gridCol>
              </a:tblGrid>
              <a:tr h="675425">
                <a:tc>
                  <a:txBody>
                    <a:bodyPr/>
                    <a:lstStyle/>
                    <a:p>
                      <a:pPr marL="0" lvl="0" indent="0" algn="ctr" rtl="0">
                        <a:spcBef>
                          <a:spcPts val="0"/>
                        </a:spcBef>
                        <a:spcAft>
                          <a:spcPts val="0"/>
                        </a:spcAft>
                        <a:buNone/>
                      </a:pPr>
                      <a:r>
                        <a:rPr lang="en-US" sz="1500" b="1">
                          <a:latin typeface="Calibri"/>
                          <a:ea typeface="Calibri"/>
                          <a:cs typeface="Calibri"/>
                          <a:sym typeface="Calibri"/>
                        </a:rPr>
                        <a:t>STRENGTHS</a:t>
                      </a:r>
                      <a:endParaRPr sz="1500">
                        <a:latin typeface="Calibri"/>
                        <a:ea typeface="Calibri"/>
                        <a:cs typeface="Calibri"/>
                        <a:sym typeface="Calibri"/>
                      </a:endParaRPr>
                    </a:p>
                  </a:txBody>
                  <a:tcPr marL="91425" marR="91425" marT="0" marB="0" anchor="ctr">
                    <a:lnL w="76200" cap="flat" cmpd="sng">
                      <a:solidFill>
                        <a:srgbClr val="D9D9D9"/>
                      </a:solidFill>
                      <a:prstDash val="solid"/>
                      <a:round/>
                      <a:headEnd type="none" w="sm" len="sm"/>
                      <a:tailEnd type="none" w="sm" len="sm"/>
                    </a:lnL>
                    <a:lnR w="76200" cap="flat" cmpd="sng">
                      <a:solidFill>
                        <a:srgbClr val="D9D9D9"/>
                      </a:solidFill>
                      <a:prstDash val="solid"/>
                      <a:round/>
                      <a:headEnd type="none" w="sm" len="sm"/>
                      <a:tailEnd type="none" w="sm" len="sm"/>
                    </a:lnR>
                    <a:lnT w="76200" cap="flat" cmpd="sng">
                      <a:solidFill>
                        <a:srgbClr val="D9D9D9"/>
                      </a:solidFill>
                      <a:prstDash val="solid"/>
                      <a:round/>
                      <a:headEnd type="none" w="sm" len="sm"/>
                      <a:tailEnd type="none" w="sm" len="sm"/>
                    </a:lnT>
                    <a:lnB w="76200" cap="flat" cmpd="sng">
                      <a:solidFill>
                        <a:srgbClr val="D9D9D9"/>
                      </a:solidFill>
                      <a:prstDash val="solid"/>
                      <a:round/>
                      <a:headEnd type="none" w="sm" len="sm"/>
                      <a:tailEnd type="none" w="sm" len="sm"/>
                    </a:lnB>
                    <a:solidFill>
                      <a:srgbClr val="B7B7B7"/>
                    </a:solidFill>
                  </a:tcPr>
                </a:tc>
                <a:tc>
                  <a:txBody>
                    <a:bodyPr/>
                    <a:lstStyle/>
                    <a:p>
                      <a:pPr marL="0" lvl="0" indent="0" algn="ctr" rtl="0">
                        <a:spcBef>
                          <a:spcPts val="0"/>
                        </a:spcBef>
                        <a:spcAft>
                          <a:spcPts val="0"/>
                        </a:spcAft>
                        <a:buNone/>
                      </a:pPr>
                      <a:r>
                        <a:rPr lang="en-US" sz="1500" b="1">
                          <a:solidFill>
                            <a:schemeClr val="dk1"/>
                          </a:solidFill>
                          <a:latin typeface="Calibri"/>
                          <a:ea typeface="Calibri"/>
                          <a:cs typeface="Calibri"/>
                          <a:sym typeface="Calibri"/>
                        </a:rPr>
                        <a:t>WEAKNESSES</a:t>
                      </a:r>
                      <a:endParaRPr sz="1500" b="1">
                        <a:solidFill>
                          <a:schemeClr val="dk1"/>
                        </a:solidFill>
                        <a:latin typeface="Calibri"/>
                        <a:ea typeface="Calibri"/>
                        <a:cs typeface="Calibri"/>
                        <a:sym typeface="Calibri"/>
                      </a:endParaRPr>
                    </a:p>
                  </a:txBody>
                  <a:tcPr marL="91425" marR="91425" marT="0" marB="0" anchor="ctr">
                    <a:lnL w="76200" cap="flat" cmpd="sng">
                      <a:solidFill>
                        <a:srgbClr val="D9D9D9"/>
                      </a:solidFill>
                      <a:prstDash val="solid"/>
                      <a:round/>
                      <a:headEnd type="none" w="sm" len="sm"/>
                      <a:tailEnd type="none" w="sm" len="sm"/>
                    </a:lnL>
                    <a:lnR w="76200" cap="flat" cmpd="sng">
                      <a:solidFill>
                        <a:srgbClr val="D9D9D9"/>
                      </a:solidFill>
                      <a:prstDash val="solid"/>
                      <a:round/>
                      <a:headEnd type="none" w="sm" len="sm"/>
                      <a:tailEnd type="none" w="sm" len="sm"/>
                    </a:lnR>
                    <a:lnT w="76200" cap="flat" cmpd="sng">
                      <a:solidFill>
                        <a:srgbClr val="D9D9D9"/>
                      </a:solidFill>
                      <a:prstDash val="solid"/>
                      <a:round/>
                      <a:headEnd type="none" w="sm" len="sm"/>
                      <a:tailEnd type="none" w="sm" len="sm"/>
                    </a:lnT>
                    <a:lnB w="76200" cap="flat" cmpd="sng">
                      <a:solidFill>
                        <a:srgbClr val="D9D9D9"/>
                      </a:solidFill>
                      <a:prstDash val="solid"/>
                      <a:round/>
                      <a:headEnd type="none" w="sm" len="sm"/>
                      <a:tailEnd type="none" w="sm" len="sm"/>
                    </a:lnB>
                    <a:solidFill>
                      <a:srgbClr val="B7B7B7"/>
                    </a:solidFill>
                  </a:tcPr>
                </a:tc>
                <a:extLst>
                  <a:ext uri="{0D108BD9-81ED-4DB2-BD59-A6C34878D82A}">
                    <a16:rowId xmlns:a16="http://schemas.microsoft.com/office/drawing/2014/main" val="10000"/>
                  </a:ext>
                </a:extLst>
              </a:tr>
              <a:tr h="616675">
                <a:tc>
                  <a:txBody>
                    <a:bodyPr/>
                    <a:lstStyle/>
                    <a:p>
                      <a:pPr marL="0" lvl="0" indent="0" algn="ctr" rtl="0">
                        <a:spcBef>
                          <a:spcPts val="0"/>
                        </a:spcBef>
                        <a:spcAft>
                          <a:spcPts val="0"/>
                        </a:spcAft>
                        <a:buNone/>
                      </a:pPr>
                      <a:r>
                        <a:rPr lang="en-US" sz="1500" b="1">
                          <a:solidFill>
                            <a:schemeClr val="dk1"/>
                          </a:solidFill>
                          <a:latin typeface="Calibri"/>
                          <a:ea typeface="Calibri"/>
                          <a:cs typeface="Calibri"/>
                          <a:sym typeface="Calibri"/>
                        </a:rPr>
                        <a:t>OPPORTUNITIES</a:t>
                      </a:r>
                      <a:endParaRPr sz="1500" b="1">
                        <a:solidFill>
                          <a:schemeClr val="dk1"/>
                        </a:solidFill>
                        <a:latin typeface="Calibri"/>
                        <a:ea typeface="Calibri"/>
                        <a:cs typeface="Calibri"/>
                        <a:sym typeface="Calibri"/>
                      </a:endParaRPr>
                    </a:p>
                  </a:txBody>
                  <a:tcPr marL="91425" marR="91425" marT="0" marB="0" anchor="ctr">
                    <a:lnL w="76200" cap="flat" cmpd="sng">
                      <a:solidFill>
                        <a:srgbClr val="D9D9D9"/>
                      </a:solidFill>
                      <a:prstDash val="solid"/>
                      <a:round/>
                      <a:headEnd type="none" w="sm" len="sm"/>
                      <a:tailEnd type="none" w="sm" len="sm"/>
                    </a:lnL>
                    <a:lnR w="76200" cap="flat" cmpd="sng">
                      <a:solidFill>
                        <a:srgbClr val="D9D9D9"/>
                      </a:solidFill>
                      <a:prstDash val="solid"/>
                      <a:round/>
                      <a:headEnd type="none" w="sm" len="sm"/>
                      <a:tailEnd type="none" w="sm" len="sm"/>
                    </a:lnR>
                    <a:lnT w="76200" cap="flat" cmpd="sng">
                      <a:solidFill>
                        <a:srgbClr val="D9D9D9"/>
                      </a:solidFill>
                      <a:prstDash val="solid"/>
                      <a:round/>
                      <a:headEnd type="none" w="sm" len="sm"/>
                      <a:tailEnd type="none" w="sm" len="sm"/>
                    </a:lnT>
                    <a:lnB w="76200" cap="flat" cmpd="sng">
                      <a:solidFill>
                        <a:srgbClr val="D9D9D9"/>
                      </a:solidFill>
                      <a:prstDash val="solid"/>
                      <a:round/>
                      <a:headEnd type="none" w="sm" len="sm"/>
                      <a:tailEnd type="none" w="sm" len="sm"/>
                    </a:lnB>
                    <a:solidFill>
                      <a:srgbClr val="B7B7B7"/>
                    </a:solidFill>
                  </a:tcPr>
                </a:tc>
                <a:tc>
                  <a:txBody>
                    <a:bodyPr/>
                    <a:lstStyle/>
                    <a:p>
                      <a:pPr marL="0" lvl="0" indent="0" algn="ctr" rtl="0">
                        <a:spcBef>
                          <a:spcPts val="0"/>
                        </a:spcBef>
                        <a:spcAft>
                          <a:spcPts val="0"/>
                        </a:spcAft>
                        <a:buNone/>
                      </a:pPr>
                      <a:r>
                        <a:rPr lang="en-US" sz="1500" b="1">
                          <a:solidFill>
                            <a:schemeClr val="dk1"/>
                          </a:solidFill>
                          <a:latin typeface="Calibri"/>
                          <a:ea typeface="Calibri"/>
                          <a:cs typeface="Calibri"/>
                          <a:sym typeface="Calibri"/>
                        </a:rPr>
                        <a:t>THREATS</a:t>
                      </a:r>
                      <a:endParaRPr sz="1500" b="1">
                        <a:solidFill>
                          <a:schemeClr val="dk1"/>
                        </a:solidFill>
                        <a:latin typeface="Calibri"/>
                        <a:ea typeface="Calibri"/>
                        <a:cs typeface="Calibri"/>
                        <a:sym typeface="Calibri"/>
                      </a:endParaRPr>
                    </a:p>
                  </a:txBody>
                  <a:tcPr marL="91425" marR="91425" marT="0" marB="0" anchor="ctr">
                    <a:lnL w="76200" cap="flat" cmpd="sng">
                      <a:solidFill>
                        <a:srgbClr val="D9D9D9"/>
                      </a:solidFill>
                      <a:prstDash val="solid"/>
                      <a:round/>
                      <a:headEnd type="none" w="sm" len="sm"/>
                      <a:tailEnd type="none" w="sm" len="sm"/>
                    </a:lnL>
                    <a:lnR w="76200" cap="flat" cmpd="sng">
                      <a:solidFill>
                        <a:srgbClr val="D9D9D9"/>
                      </a:solidFill>
                      <a:prstDash val="solid"/>
                      <a:round/>
                      <a:headEnd type="none" w="sm" len="sm"/>
                      <a:tailEnd type="none" w="sm" len="sm"/>
                    </a:lnR>
                    <a:lnT w="76200" cap="flat" cmpd="sng">
                      <a:solidFill>
                        <a:srgbClr val="D9D9D9"/>
                      </a:solidFill>
                      <a:prstDash val="solid"/>
                      <a:round/>
                      <a:headEnd type="none" w="sm" len="sm"/>
                      <a:tailEnd type="none" w="sm" len="sm"/>
                    </a:lnT>
                    <a:lnB w="76200" cap="flat" cmpd="sng">
                      <a:solidFill>
                        <a:srgbClr val="D9D9D9"/>
                      </a:solidFill>
                      <a:prstDash val="solid"/>
                      <a:round/>
                      <a:headEnd type="none" w="sm" len="sm"/>
                      <a:tailEnd type="none" w="sm" len="sm"/>
                    </a:lnB>
                    <a:solidFill>
                      <a:srgbClr val="B7B7B7"/>
                    </a:solidFill>
                  </a:tcPr>
                </a:tc>
                <a:extLst>
                  <a:ext uri="{0D108BD9-81ED-4DB2-BD59-A6C34878D82A}">
                    <a16:rowId xmlns:a16="http://schemas.microsoft.com/office/drawing/2014/main" val="10001"/>
                  </a:ext>
                </a:extLst>
              </a:tr>
            </a:tbl>
          </a:graphicData>
        </a:graphic>
      </p:graphicFrame>
      <p:sp>
        <p:nvSpPr>
          <p:cNvPr id="128" name="Google Shape;128;p3"/>
          <p:cNvSpPr>
            <a:spLocks noGrp="1"/>
          </p:cNvSpPr>
          <p:nvPr>
            <p:ph type="title"/>
          </p:nvPr>
        </p:nvSpPr>
        <p:spPr>
          <a:xfrm>
            <a:off x="636743" y="9350"/>
            <a:ext cx="6972457" cy="5773800"/>
          </a:xfrm>
          <a:prstGeom prst="ellipse">
            <a:avLst/>
          </a:prstGeom>
          <a:noFill/>
          <a:ln>
            <a:noFill/>
          </a:ln>
        </p:spPr>
        <p:txBody>
          <a:bodyPr spcFirstLastPara="1" wrap="square" lIns="91425" tIns="45700" rIns="91425" bIns="45700" anchor="t" anchorCtr="0">
            <a:normAutofit fontScale="90000"/>
          </a:bodyPr>
          <a:lstStyle/>
          <a:p>
            <a:pPr marL="0" marR="0" lvl="0" indent="0" algn="just" rtl="0">
              <a:lnSpc>
                <a:spcPct val="90000"/>
              </a:lnSpc>
              <a:spcBef>
                <a:spcPts val="0"/>
              </a:spcBef>
              <a:spcAft>
                <a:spcPts val="0"/>
              </a:spcAft>
              <a:buClr>
                <a:schemeClr val="dk1"/>
              </a:buClr>
              <a:buSzPct val="84836"/>
              <a:buFont typeface="Calibri"/>
              <a:buNone/>
            </a:pPr>
            <a:r>
              <a:rPr lang="en-US" sz="2711" b="1" dirty="0">
                <a:solidFill>
                  <a:schemeClr val="dk1"/>
                </a:solidFill>
                <a:latin typeface="Calibri"/>
                <a:ea typeface="Calibri"/>
                <a:cs typeface="Calibri"/>
                <a:sym typeface="Calibri"/>
              </a:rPr>
              <a:t> </a:t>
            </a:r>
            <a:r>
              <a:rPr lang="en-US" sz="2711" b="1" dirty="0">
                <a:solidFill>
                  <a:srgbClr val="222222"/>
                </a:solidFill>
                <a:latin typeface="Calibri"/>
                <a:ea typeface="Calibri"/>
                <a:cs typeface="Calibri"/>
                <a:sym typeface="Calibri"/>
              </a:rPr>
              <a:t>Introduction</a:t>
            </a:r>
            <a:br>
              <a:rPr lang="en-US" sz="2400" dirty="0">
                <a:latin typeface="Calibri"/>
                <a:ea typeface="Calibri"/>
                <a:cs typeface="Calibri"/>
                <a:sym typeface="Calibri"/>
              </a:rPr>
            </a:br>
            <a:endParaRPr sz="2300" b="1" dirty="0">
              <a:solidFill>
                <a:schemeClr val="dk1"/>
              </a:solidFill>
              <a:latin typeface="Calibri"/>
              <a:ea typeface="Calibri"/>
              <a:cs typeface="Calibri"/>
              <a:sym typeface="Calibri"/>
            </a:endParaRPr>
          </a:p>
          <a:p>
            <a:pPr marL="0" marR="0" lvl="0" indent="0" algn="just" rtl="0">
              <a:lnSpc>
                <a:spcPct val="90000"/>
              </a:lnSpc>
              <a:spcBef>
                <a:spcPts val="0"/>
              </a:spcBef>
              <a:spcAft>
                <a:spcPts val="0"/>
              </a:spcAft>
              <a:buClr>
                <a:schemeClr val="dk1"/>
              </a:buClr>
              <a:buSzPct val="113736"/>
              <a:buFont typeface="Calibri"/>
              <a:buNone/>
            </a:pPr>
            <a:r>
              <a:rPr lang="en-US" sz="2022" dirty="0"/>
              <a:t>Are you starting a new business or developing an idea? Do you know what are your strengths and weakness, or your opportunities and threats? </a:t>
            </a:r>
            <a:endParaRPr sz="2022" dirty="0"/>
          </a:p>
          <a:p>
            <a:pPr marL="0" marR="0" lvl="0" indent="0" algn="just" rtl="0">
              <a:lnSpc>
                <a:spcPct val="90000"/>
              </a:lnSpc>
              <a:spcBef>
                <a:spcPts val="0"/>
              </a:spcBef>
              <a:spcAft>
                <a:spcPts val="0"/>
              </a:spcAft>
              <a:buClr>
                <a:schemeClr val="dk1"/>
              </a:buClr>
              <a:buSzPct val="113736"/>
              <a:buFont typeface="Calibri"/>
              <a:buNone/>
            </a:pPr>
            <a:endParaRPr sz="2022" dirty="0"/>
          </a:p>
          <a:p>
            <a:pPr marL="0" marR="0" lvl="0" indent="0" algn="just" rtl="0">
              <a:lnSpc>
                <a:spcPct val="90000"/>
              </a:lnSpc>
              <a:spcBef>
                <a:spcPts val="0"/>
              </a:spcBef>
              <a:spcAft>
                <a:spcPts val="0"/>
              </a:spcAft>
              <a:buClr>
                <a:schemeClr val="dk1"/>
              </a:buClr>
              <a:buSzPct val="113736"/>
              <a:buFont typeface="Calibri"/>
              <a:buNone/>
            </a:pPr>
            <a:r>
              <a:rPr lang="en-US" sz="2022" dirty="0"/>
              <a:t>SWOT analysis is a technique for assessing the performance, competition, risk and potential of a company, as well as of a part of a company, a product division or also of yourself! </a:t>
            </a:r>
            <a:endParaRPr sz="2022" dirty="0"/>
          </a:p>
          <a:p>
            <a:pPr marL="0" marR="0" lvl="0" indent="0" algn="just" rtl="0">
              <a:lnSpc>
                <a:spcPct val="90000"/>
              </a:lnSpc>
              <a:spcBef>
                <a:spcPts val="0"/>
              </a:spcBef>
              <a:spcAft>
                <a:spcPts val="0"/>
              </a:spcAft>
              <a:buClr>
                <a:schemeClr val="dk1"/>
              </a:buClr>
              <a:buSzPct val="113736"/>
              <a:buFont typeface="Calibri"/>
              <a:buNone/>
            </a:pPr>
            <a:endParaRPr sz="2022" dirty="0"/>
          </a:p>
          <a:p>
            <a:pPr marL="0" marR="0" lvl="0" indent="0" algn="just" rtl="0">
              <a:lnSpc>
                <a:spcPct val="90000"/>
              </a:lnSpc>
              <a:spcBef>
                <a:spcPts val="0"/>
              </a:spcBef>
              <a:spcAft>
                <a:spcPts val="0"/>
              </a:spcAft>
              <a:buClr>
                <a:schemeClr val="dk1"/>
              </a:buClr>
              <a:buSzPct val="113736"/>
              <a:buFont typeface="Calibri"/>
              <a:buNone/>
            </a:pPr>
            <a:r>
              <a:rPr lang="en-US" sz="2022" dirty="0"/>
              <a:t>While simple, a SWOT analysis is a powerful tool for helping you identify competitive opportunities for improvement. It helps you improve your team and business while staying ahead of market trends.</a:t>
            </a:r>
            <a:endParaRPr sz="2022" dirty="0"/>
          </a:p>
          <a:p>
            <a:pPr marL="0" marR="0" lvl="0" indent="0" algn="just" rtl="0">
              <a:lnSpc>
                <a:spcPct val="90000"/>
              </a:lnSpc>
              <a:spcBef>
                <a:spcPts val="0"/>
              </a:spcBef>
              <a:spcAft>
                <a:spcPts val="0"/>
              </a:spcAft>
              <a:buClr>
                <a:schemeClr val="dk1"/>
              </a:buClr>
              <a:buSzPct val="113736"/>
              <a:buFont typeface="Calibri"/>
              <a:buNone/>
            </a:pPr>
            <a:endParaRPr sz="2022" dirty="0"/>
          </a:p>
          <a:p>
            <a:pPr marL="0" marR="0" lvl="0" indent="0" algn="just" rtl="0">
              <a:lnSpc>
                <a:spcPct val="90000"/>
              </a:lnSpc>
              <a:spcBef>
                <a:spcPts val="0"/>
              </a:spcBef>
              <a:spcAft>
                <a:spcPts val="0"/>
              </a:spcAft>
              <a:buClr>
                <a:schemeClr val="dk1"/>
              </a:buClr>
              <a:buSzPct val="113736"/>
              <a:buFont typeface="Calibri"/>
              <a:buNone/>
            </a:pPr>
            <a:r>
              <a:rPr lang="en-US" sz="2022" dirty="0"/>
              <a:t>Using internal and external data, the technique can steer companies toward the strategies most likely to succeed, and away from those in which they have been, or are likely to be, less successful.</a:t>
            </a:r>
            <a:endParaRPr sz="2022" b="1" dirty="0">
              <a:solidFill>
                <a:schemeClr val="dk1"/>
              </a:solidFill>
            </a:endParaRPr>
          </a:p>
        </p:txBody>
      </p:sp>
      <p:sp>
        <p:nvSpPr>
          <p:cNvPr id="129" name="Google Shape;129;p3"/>
          <p:cNvSpPr txBox="1"/>
          <p:nvPr/>
        </p:nvSpPr>
        <p:spPr>
          <a:xfrm>
            <a:off x="8491525" y="2336175"/>
            <a:ext cx="2886000" cy="480300"/>
          </a:xfrm>
          <a:prstGeom prst="rect">
            <a:avLst/>
          </a:prstGeom>
          <a:noFill/>
          <a:ln>
            <a:noFill/>
          </a:ln>
        </p:spPr>
        <p:txBody>
          <a:bodyPr spcFirstLastPara="1" wrap="square" lIns="91425" tIns="45700" rIns="91425" bIns="45700" anchor="ctr" anchorCtr="0">
            <a:normAutofit fontScale="85000"/>
          </a:bodyPr>
          <a:lstStyle/>
          <a:p>
            <a:pPr marL="0" marR="0" lvl="0" indent="0" algn="ctr" rtl="0">
              <a:lnSpc>
                <a:spcPct val="90000"/>
              </a:lnSpc>
              <a:spcBef>
                <a:spcPts val="0"/>
              </a:spcBef>
              <a:spcAft>
                <a:spcPts val="0"/>
              </a:spcAft>
              <a:buClr>
                <a:schemeClr val="dk1"/>
              </a:buClr>
              <a:buSzPct val="41666"/>
              <a:buFont typeface="Arial"/>
              <a:buNone/>
            </a:pPr>
            <a:r>
              <a:rPr lang="en-US" sz="2400" b="1">
                <a:solidFill>
                  <a:schemeClr val="dk1"/>
                </a:solidFill>
                <a:latin typeface="Calibri"/>
                <a:ea typeface="Calibri"/>
                <a:cs typeface="Calibri"/>
                <a:sym typeface="Calibri"/>
              </a:rPr>
              <a:t>SWOT ANALYSIS MATRIX</a:t>
            </a:r>
            <a:endParaRPr sz="2400" b="1" i="0" u="none" strike="noStrike" cap="none">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3"/>
        <p:cNvGrpSpPr/>
        <p:nvPr/>
      </p:nvGrpSpPr>
      <p:grpSpPr>
        <a:xfrm>
          <a:off x="0" y="0"/>
          <a:ext cx="0" cy="0"/>
          <a:chOff x="0" y="0"/>
          <a:chExt cx="0" cy="0"/>
        </a:xfrm>
      </p:grpSpPr>
      <p:sp>
        <p:nvSpPr>
          <p:cNvPr id="134" name="Google Shape;134;p4"/>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a:solidFill>
                <a:schemeClr val="dk1"/>
              </a:solidFill>
              <a:latin typeface="Calibri"/>
              <a:ea typeface="Calibri"/>
              <a:cs typeface="Calibri"/>
              <a:sym typeface="Calibri"/>
            </a:endParaRPr>
          </a:p>
        </p:txBody>
      </p:sp>
      <p:sp>
        <p:nvSpPr>
          <p:cNvPr id="135" name="Google Shape;135;p4"/>
          <p:cNvSpPr/>
          <p:nvPr/>
        </p:nvSpPr>
        <p:spPr>
          <a:xfrm>
            <a:off x="4715124" y="0"/>
            <a:ext cx="7476877" cy="6858000"/>
          </a:xfrm>
          <a:custGeom>
            <a:avLst/>
            <a:gdLst/>
            <a:ahLst/>
            <a:cxnLst/>
            <a:rect l="l" t="t" r="r" b="b"/>
            <a:pathLst>
              <a:path w="7476877" h="6858000" extrusionOk="0">
                <a:moveTo>
                  <a:pt x="637332" y="4332728"/>
                </a:moveTo>
                <a:cubicBezTo>
                  <a:pt x="637332" y="4332728"/>
                  <a:pt x="637332" y="4332728"/>
                  <a:pt x="1576347" y="4332728"/>
                </a:cubicBezTo>
                <a:cubicBezTo>
                  <a:pt x="1635163" y="4332728"/>
                  <a:pt x="1691949" y="4365681"/>
                  <a:pt x="1720345" y="4419228"/>
                </a:cubicBezTo>
                <a:cubicBezTo>
                  <a:pt x="1720345" y="4419228"/>
                  <a:pt x="1720345" y="4419228"/>
                  <a:pt x="2190864" y="5245095"/>
                </a:cubicBezTo>
                <a:cubicBezTo>
                  <a:pt x="2221287" y="5296583"/>
                  <a:pt x="2221287" y="5362488"/>
                  <a:pt x="2190864" y="5413976"/>
                </a:cubicBezTo>
                <a:cubicBezTo>
                  <a:pt x="2190864" y="5413976"/>
                  <a:pt x="2190864" y="5413976"/>
                  <a:pt x="1720345" y="6239844"/>
                </a:cubicBezTo>
                <a:cubicBezTo>
                  <a:pt x="1691949" y="6293391"/>
                  <a:pt x="1635163" y="6326343"/>
                  <a:pt x="1576347" y="6326343"/>
                </a:cubicBezTo>
                <a:cubicBezTo>
                  <a:pt x="1576347" y="6326343"/>
                  <a:pt x="1576347" y="6326343"/>
                  <a:pt x="637332" y="6326343"/>
                </a:cubicBezTo>
                <a:cubicBezTo>
                  <a:pt x="576490" y="6326343"/>
                  <a:pt x="521732" y="6293391"/>
                  <a:pt x="491309" y="6239844"/>
                </a:cubicBezTo>
                <a:cubicBezTo>
                  <a:pt x="491309" y="6239844"/>
                  <a:pt x="491309" y="6239844"/>
                  <a:pt x="22817" y="5413976"/>
                </a:cubicBezTo>
                <a:cubicBezTo>
                  <a:pt x="-7605" y="5362488"/>
                  <a:pt x="-7605" y="5296583"/>
                  <a:pt x="22817" y="5245095"/>
                </a:cubicBezTo>
                <a:cubicBezTo>
                  <a:pt x="22817" y="5245095"/>
                  <a:pt x="22817" y="5245095"/>
                  <a:pt x="491309" y="4419228"/>
                </a:cubicBezTo>
                <a:cubicBezTo>
                  <a:pt x="521732" y="4365681"/>
                  <a:pt x="576490" y="4332728"/>
                  <a:pt x="637332" y="4332728"/>
                </a:cubicBezTo>
                <a:close/>
                <a:moveTo>
                  <a:pt x="3853980" y="0"/>
                </a:moveTo>
                <a:lnTo>
                  <a:pt x="5043644" y="0"/>
                </a:lnTo>
                <a:lnTo>
                  <a:pt x="5083740" y="70378"/>
                </a:lnTo>
                <a:cubicBezTo>
                  <a:pt x="5127533" y="147245"/>
                  <a:pt x="5174639" y="229925"/>
                  <a:pt x="5225307" y="318859"/>
                </a:cubicBezTo>
                <a:cubicBezTo>
                  <a:pt x="5271897" y="397715"/>
                  <a:pt x="5271897" y="498649"/>
                  <a:pt x="5225307" y="577503"/>
                </a:cubicBezTo>
                <a:cubicBezTo>
                  <a:pt x="5225307" y="577503"/>
                  <a:pt x="5225307" y="577503"/>
                  <a:pt x="4504695" y="1842337"/>
                </a:cubicBezTo>
                <a:cubicBezTo>
                  <a:pt x="4461209" y="1924345"/>
                  <a:pt x="4374239" y="1974811"/>
                  <a:pt x="4284162" y="1974811"/>
                </a:cubicBezTo>
                <a:cubicBezTo>
                  <a:pt x="4284162" y="1974811"/>
                  <a:pt x="4284162" y="1974811"/>
                  <a:pt x="2846045" y="1974811"/>
                </a:cubicBezTo>
                <a:cubicBezTo>
                  <a:pt x="2822750" y="1974811"/>
                  <a:pt x="2800035" y="1971656"/>
                  <a:pt x="2778342" y="1965645"/>
                </a:cubicBezTo>
                <a:lnTo>
                  <a:pt x="2731777" y="1945746"/>
                </a:lnTo>
                <a:lnTo>
                  <a:pt x="2760233" y="1895581"/>
                </a:lnTo>
                <a:cubicBezTo>
                  <a:pt x="3017539" y="1441999"/>
                  <a:pt x="3346890" y="861413"/>
                  <a:pt x="3768459" y="118263"/>
                </a:cubicBezTo>
                <a:cubicBezTo>
                  <a:pt x="3784101" y="90729"/>
                  <a:pt x="3801308" y="64519"/>
                  <a:pt x="3819932" y="39732"/>
                </a:cubicBezTo>
                <a:close/>
                <a:moveTo>
                  <a:pt x="1880237" y="0"/>
                </a:moveTo>
                <a:lnTo>
                  <a:pt x="2102124" y="0"/>
                </a:lnTo>
                <a:lnTo>
                  <a:pt x="2086946" y="26756"/>
                </a:lnTo>
                <a:cubicBezTo>
                  <a:pt x="1911773" y="335552"/>
                  <a:pt x="1911773" y="335552"/>
                  <a:pt x="1911773" y="335552"/>
                </a:cubicBezTo>
                <a:cubicBezTo>
                  <a:pt x="1865182" y="414408"/>
                  <a:pt x="1865182" y="515344"/>
                  <a:pt x="1911773" y="594199"/>
                </a:cubicBezTo>
                <a:cubicBezTo>
                  <a:pt x="2629280" y="1859030"/>
                  <a:pt x="2629280" y="1859030"/>
                  <a:pt x="2629280" y="1859030"/>
                </a:cubicBezTo>
                <a:cubicBezTo>
                  <a:pt x="2652576" y="1900035"/>
                  <a:pt x="2685189" y="1933154"/>
                  <a:pt x="2723627" y="1956020"/>
                </a:cubicBezTo>
                <a:lnTo>
                  <a:pt x="2734544" y="1960685"/>
                </a:lnTo>
                <a:lnTo>
                  <a:pt x="2676021" y="2063851"/>
                </a:lnTo>
                <a:lnTo>
                  <a:pt x="2632495" y="2140578"/>
                </a:lnTo>
                <a:lnTo>
                  <a:pt x="2677641" y="2159871"/>
                </a:lnTo>
                <a:cubicBezTo>
                  <a:pt x="2702113" y="2166652"/>
                  <a:pt x="2727732" y="2170210"/>
                  <a:pt x="2754009" y="2170210"/>
                </a:cubicBezTo>
                <a:cubicBezTo>
                  <a:pt x="4376198" y="2170210"/>
                  <a:pt x="4376198" y="2170210"/>
                  <a:pt x="4376198" y="2170210"/>
                </a:cubicBezTo>
                <a:cubicBezTo>
                  <a:pt x="4477805" y="2170210"/>
                  <a:pt x="4575904" y="2113286"/>
                  <a:pt x="4624956" y="2020780"/>
                </a:cubicBezTo>
                <a:cubicBezTo>
                  <a:pt x="5437803" y="594055"/>
                  <a:pt x="5437803" y="594055"/>
                  <a:pt x="5437803" y="594055"/>
                </a:cubicBezTo>
                <a:cubicBezTo>
                  <a:pt x="5490358" y="505109"/>
                  <a:pt x="5490358" y="391256"/>
                  <a:pt x="5437803" y="302307"/>
                </a:cubicBezTo>
                <a:cubicBezTo>
                  <a:pt x="5387000" y="213137"/>
                  <a:pt x="5339373" y="129540"/>
                  <a:pt x="5294722" y="51168"/>
                </a:cubicBezTo>
                <a:lnTo>
                  <a:pt x="5265570" y="0"/>
                </a:lnTo>
                <a:lnTo>
                  <a:pt x="7476877" y="0"/>
                </a:lnTo>
                <a:lnTo>
                  <a:pt x="7476877" y="6858000"/>
                </a:lnTo>
                <a:lnTo>
                  <a:pt x="3343303" y="6858000"/>
                </a:lnTo>
                <a:lnTo>
                  <a:pt x="3297958" y="6778065"/>
                </a:lnTo>
                <a:cubicBezTo>
                  <a:pt x="3015657" y="6280421"/>
                  <a:pt x="2563976" y="5484189"/>
                  <a:pt x="1841286" y="4210218"/>
                </a:cubicBezTo>
                <a:cubicBezTo>
                  <a:pt x="1716144" y="3998418"/>
                  <a:pt x="1716144" y="3727316"/>
                  <a:pt x="1841286" y="3515516"/>
                </a:cubicBezTo>
                <a:cubicBezTo>
                  <a:pt x="1841286" y="3515516"/>
                  <a:pt x="1841286" y="3515516"/>
                  <a:pt x="2556859" y="2254092"/>
                </a:cubicBezTo>
                <a:lnTo>
                  <a:pt x="2617166" y="2147787"/>
                </a:lnTo>
                <a:lnTo>
                  <a:pt x="2615044" y="2146880"/>
                </a:lnTo>
                <a:cubicBezTo>
                  <a:pt x="2571686" y="2121084"/>
                  <a:pt x="2534897" y="2083728"/>
                  <a:pt x="2508620" y="2037473"/>
                </a:cubicBezTo>
                <a:cubicBezTo>
                  <a:pt x="2508620" y="2037473"/>
                  <a:pt x="2508620" y="2037473"/>
                  <a:pt x="1699276" y="610749"/>
                </a:cubicBezTo>
                <a:cubicBezTo>
                  <a:pt x="1646720" y="521803"/>
                  <a:pt x="1646720" y="407950"/>
                  <a:pt x="1699276" y="319000"/>
                </a:cubicBezTo>
                <a:cubicBezTo>
                  <a:pt x="1699276" y="319000"/>
                  <a:pt x="1699276" y="319000"/>
                  <a:pt x="1843322" y="65075"/>
                </a:cubicBezTo>
                <a:close/>
              </a:path>
            </a:pathLst>
          </a:custGeom>
          <a:solidFill>
            <a:srgbClr val="7F7F7F">
              <a:alpha val="1411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6" name="Google Shape;136;p4"/>
          <p:cNvSpPr>
            <a:spLocks noGrp="1"/>
          </p:cNvSpPr>
          <p:nvPr>
            <p:ph type="title"/>
          </p:nvPr>
        </p:nvSpPr>
        <p:spPr>
          <a:xfrm>
            <a:off x="411150" y="-76000"/>
            <a:ext cx="11369700" cy="6372600"/>
          </a:xfrm>
          <a:prstGeom prst="ellipse">
            <a:avLst/>
          </a:prstGeom>
          <a:noFill/>
          <a:ln>
            <a:noFill/>
          </a:ln>
        </p:spPr>
        <p:txBody>
          <a:bodyPr spcFirstLastPara="1" wrap="square" lIns="91425" tIns="45700" rIns="91425" bIns="45700" anchor="t" anchorCtr="0">
            <a:normAutofit fontScale="90000"/>
          </a:bodyPr>
          <a:lstStyle/>
          <a:p>
            <a:pPr marL="0" marR="0" lvl="0" indent="0" algn="just" rtl="0">
              <a:lnSpc>
                <a:spcPct val="90000"/>
              </a:lnSpc>
              <a:spcBef>
                <a:spcPts val="0"/>
              </a:spcBef>
              <a:spcAft>
                <a:spcPts val="0"/>
              </a:spcAft>
              <a:buClr>
                <a:schemeClr val="dk1"/>
              </a:buClr>
              <a:buSzPct val="88461"/>
              <a:buFont typeface="Calibri"/>
              <a:buNone/>
            </a:pPr>
            <a:r>
              <a:rPr lang="en-US" sz="2600" b="1" dirty="0">
                <a:solidFill>
                  <a:schemeClr val="dk1"/>
                </a:solidFill>
                <a:latin typeface="Calibri"/>
                <a:ea typeface="Calibri"/>
                <a:cs typeface="Calibri"/>
                <a:sym typeface="Calibri"/>
              </a:rPr>
              <a:t> </a:t>
            </a:r>
            <a:r>
              <a:rPr lang="en-US" sz="2711" b="1" dirty="0">
                <a:solidFill>
                  <a:srgbClr val="222222"/>
                </a:solidFill>
                <a:latin typeface="Calibri"/>
                <a:ea typeface="Calibri"/>
                <a:cs typeface="Calibri"/>
                <a:sym typeface="Calibri"/>
              </a:rPr>
              <a:t>Characteristics</a:t>
            </a:r>
            <a:r>
              <a:rPr lang="en-US" sz="2711" b="1" dirty="0">
                <a:solidFill>
                  <a:srgbClr val="222222"/>
                </a:solidFill>
              </a:rPr>
              <a:t> of SWOT analysis</a:t>
            </a:r>
            <a:br>
              <a:rPr lang="en-US" sz="2400" dirty="0">
                <a:latin typeface="Calibri"/>
                <a:ea typeface="Calibri"/>
                <a:cs typeface="Calibri"/>
                <a:sym typeface="Calibri"/>
              </a:rPr>
            </a:br>
            <a:endParaRPr sz="2000" b="1" dirty="0"/>
          </a:p>
          <a:p>
            <a:pPr marL="0" marR="0" lvl="0" indent="0" algn="just" rtl="0">
              <a:spcBef>
                <a:spcPts val="0"/>
              </a:spcBef>
              <a:spcAft>
                <a:spcPts val="0"/>
              </a:spcAft>
              <a:buClr>
                <a:schemeClr val="dk1"/>
              </a:buClr>
              <a:buSzPct val="115000"/>
              <a:buFont typeface="Calibri"/>
              <a:buNone/>
            </a:pPr>
            <a:r>
              <a:rPr lang="en-US" sz="2000" dirty="0"/>
              <a:t>SWOT analysis is a framework for identifying and analyzing an organization's strengths, weaknesses, opportunities and threats. This is why we call it SWOT, for its acronym. SWOT analyzes the internal and external environment and the factors that can impact the viability of a decision. </a:t>
            </a:r>
            <a:endParaRPr sz="2000" dirty="0"/>
          </a:p>
          <a:p>
            <a:pPr marL="0" marR="0" lvl="0" indent="0" algn="just" rtl="0">
              <a:spcBef>
                <a:spcPts val="0"/>
              </a:spcBef>
              <a:spcAft>
                <a:spcPts val="0"/>
              </a:spcAft>
              <a:buClr>
                <a:schemeClr val="dk1"/>
              </a:buClr>
              <a:buSzPct val="115000"/>
              <a:buFont typeface="Calibri"/>
              <a:buNone/>
            </a:pPr>
            <a:endParaRPr sz="2000" dirty="0"/>
          </a:p>
          <a:p>
            <a:pPr marL="457200" marR="0" lvl="0" indent="-342900" algn="just" rtl="0">
              <a:spcBef>
                <a:spcPts val="0"/>
              </a:spcBef>
              <a:spcAft>
                <a:spcPts val="0"/>
              </a:spcAft>
              <a:buSzPct val="100000"/>
              <a:buChar char="➔"/>
            </a:pPr>
            <a:r>
              <a:rPr lang="en-US" sz="2000" dirty="0"/>
              <a:t>When you are looking into the </a:t>
            </a:r>
            <a:r>
              <a:rPr lang="en-US" sz="2000" b="1" dirty="0"/>
              <a:t>strengths</a:t>
            </a:r>
            <a:r>
              <a:rPr lang="en-US" sz="2000" dirty="0"/>
              <a:t> of your organization, ask yourself: </a:t>
            </a:r>
            <a:endParaRPr sz="2000" dirty="0"/>
          </a:p>
          <a:p>
            <a:pPr marL="914400" marR="0" lvl="1" indent="-342900" algn="just" rtl="0">
              <a:spcBef>
                <a:spcPts val="0"/>
              </a:spcBef>
              <a:spcAft>
                <a:spcPts val="0"/>
              </a:spcAft>
              <a:buSzPct val="100000"/>
              <a:buFont typeface="Calibri"/>
              <a:buChar char="◆"/>
            </a:pPr>
            <a:r>
              <a:rPr lang="en-US" sz="2000" dirty="0">
                <a:solidFill>
                  <a:schemeClr val="dk1"/>
                </a:solidFill>
                <a:latin typeface="Calibri"/>
                <a:ea typeface="Calibri"/>
                <a:cs typeface="Calibri"/>
                <a:sym typeface="Calibri"/>
              </a:rPr>
              <a:t>What do we do well? Or, even better: What do we do best?</a:t>
            </a:r>
            <a:endParaRPr sz="2000" dirty="0">
              <a:solidFill>
                <a:schemeClr val="dk1"/>
              </a:solidFill>
              <a:latin typeface="Calibri"/>
              <a:ea typeface="Calibri"/>
              <a:cs typeface="Calibri"/>
              <a:sym typeface="Calibri"/>
            </a:endParaRPr>
          </a:p>
          <a:p>
            <a:pPr marL="914400" marR="0" lvl="1" indent="-342900" algn="just" rtl="0">
              <a:spcBef>
                <a:spcPts val="0"/>
              </a:spcBef>
              <a:spcAft>
                <a:spcPts val="0"/>
              </a:spcAft>
              <a:buSzPct val="100000"/>
              <a:buFont typeface="Calibri"/>
              <a:buChar char="◆"/>
            </a:pPr>
            <a:r>
              <a:rPr lang="en-US" sz="2000" dirty="0">
                <a:solidFill>
                  <a:schemeClr val="dk1"/>
                </a:solidFill>
                <a:latin typeface="Calibri"/>
                <a:ea typeface="Calibri"/>
                <a:cs typeface="Calibri"/>
                <a:sym typeface="Calibri"/>
              </a:rPr>
              <a:t>What does our target audience like about our organization?</a:t>
            </a:r>
            <a:endParaRPr sz="2000" dirty="0">
              <a:solidFill>
                <a:schemeClr val="dk1"/>
              </a:solidFill>
              <a:latin typeface="Calibri"/>
              <a:ea typeface="Calibri"/>
              <a:cs typeface="Calibri"/>
              <a:sym typeface="Calibri"/>
            </a:endParaRPr>
          </a:p>
          <a:p>
            <a:pPr marL="457200" marR="0" lvl="0" indent="-342900" algn="just" rtl="0">
              <a:lnSpc>
                <a:spcPct val="100000"/>
              </a:lnSpc>
              <a:spcBef>
                <a:spcPts val="1000"/>
              </a:spcBef>
              <a:spcAft>
                <a:spcPts val="0"/>
              </a:spcAft>
              <a:buSzPct val="100000"/>
              <a:buChar char="➔"/>
            </a:pPr>
            <a:r>
              <a:rPr lang="en-US" sz="2000" dirty="0"/>
              <a:t>To identify the company’s </a:t>
            </a:r>
            <a:r>
              <a:rPr lang="en-US" sz="2000" b="1" dirty="0"/>
              <a:t>weaknesses</a:t>
            </a:r>
            <a:r>
              <a:rPr lang="en-US" sz="2000" dirty="0"/>
              <a:t>, ask yourself: </a:t>
            </a:r>
            <a:endParaRPr sz="2000" dirty="0"/>
          </a:p>
          <a:p>
            <a:pPr marL="914400" marR="0" lvl="1" indent="-342900" algn="just" rtl="0">
              <a:spcBef>
                <a:spcPts val="0"/>
              </a:spcBef>
              <a:spcAft>
                <a:spcPts val="0"/>
              </a:spcAft>
              <a:buSzPct val="100000"/>
              <a:buFont typeface="Calibri"/>
              <a:buChar char="◆"/>
            </a:pPr>
            <a:r>
              <a:rPr lang="en-US" sz="2000" dirty="0">
                <a:latin typeface="Calibri"/>
                <a:ea typeface="Calibri"/>
                <a:cs typeface="Calibri"/>
                <a:sym typeface="Calibri"/>
              </a:rPr>
              <a:t>Which initiatives are underperforming and why?</a:t>
            </a:r>
            <a:endParaRPr sz="2000" dirty="0">
              <a:latin typeface="Calibri"/>
              <a:ea typeface="Calibri"/>
              <a:cs typeface="Calibri"/>
              <a:sym typeface="Calibri"/>
            </a:endParaRPr>
          </a:p>
          <a:p>
            <a:pPr marL="914400" marR="0" lvl="1" indent="-342900" algn="just" rtl="0">
              <a:spcBef>
                <a:spcPts val="0"/>
              </a:spcBef>
              <a:spcAft>
                <a:spcPts val="0"/>
              </a:spcAft>
              <a:buSzPct val="100000"/>
              <a:buFont typeface="Calibri"/>
              <a:buChar char="◆"/>
            </a:pPr>
            <a:r>
              <a:rPr lang="en-US" sz="2000" dirty="0">
                <a:solidFill>
                  <a:schemeClr val="dk1"/>
                </a:solidFill>
                <a:latin typeface="Calibri"/>
                <a:ea typeface="Calibri"/>
                <a:cs typeface="Calibri"/>
                <a:sym typeface="Calibri"/>
              </a:rPr>
              <a:t>What can be improved? What resources could improve our performance?</a:t>
            </a:r>
            <a:endParaRPr sz="2000" dirty="0">
              <a:solidFill>
                <a:schemeClr val="dk1"/>
              </a:solidFill>
              <a:latin typeface="Calibri"/>
              <a:ea typeface="Calibri"/>
              <a:cs typeface="Calibri"/>
              <a:sym typeface="Calibri"/>
            </a:endParaRPr>
          </a:p>
          <a:p>
            <a:pPr marL="457200" marR="0" lvl="0" indent="-342900" algn="just" rtl="0">
              <a:spcBef>
                <a:spcPts val="1000"/>
              </a:spcBef>
              <a:spcAft>
                <a:spcPts val="0"/>
              </a:spcAft>
              <a:buClr>
                <a:schemeClr val="dk1"/>
              </a:buClr>
              <a:buSzPct val="100000"/>
              <a:buChar char="➔"/>
            </a:pPr>
            <a:r>
              <a:rPr lang="en-US" sz="2000" dirty="0"/>
              <a:t>It’s helpful to consider these questions to come up with </a:t>
            </a:r>
            <a:r>
              <a:rPr lang="en-US" sz="2000" b="1" dirty="0"/>
              <a:t>opportunities</a:t>
            </a:r>
            <a:r>
              <a:rPr lang="en-US" sz="2000" dirty="0"/>
              <a:t>:</a:t>
            </a:r>
            <a:endParaRPr sz="2000" dirty="0"/>
          </a:p>
          <a:p>
            <a:pPr marL="914400" marR="0" lvl="1" indent="-342900" algn="just" rtl="0">
              <a:spcBef>
                <a:spcPts val="0"/>
              </a:spcBef>
              <a:spcAft>
                <a:spcPts val="0"/>
              </a:spcAft>
              <a:buClr>
                <a:schemeClr val="dk1"/>
              </a:buClr>
              <a:buSzPct val="100000"/>
              <a:buChar char="◆"/>
            </a:pPr>
            <a:r>
              <a:rPr lang="en-US" sz="2000" dirty="0">
                <a:solidFill>
                  <a:schemeClr val="dk1"/>
                </a:solidFill>
                <a:latin typeface="Calibri"/>
                <a:ea typeface="Calibri"/>
                <a:cs typeface="Calibri"/>
                <a:sym typeface="Calibri"/>
              </a:rPr>
              <a:t>Are there market gaps in our services? What do your competitors offer?</a:t>
            </a:r>
            <a:endParaRPr sz="2000" dirty="0">
              <a:solidFill>
                <a:schemeClr val="dk1"/>
              </a:solidFill>
              <a:latin typeface="Calibri"/>
              <a:ea typeface="Calibri"/>
              <a:cs typeface="Calibri"/>
              <a:sym typeface="Calibri"/>
            </a:endParaRPr>
          </a:p>
          <a:p>
            <a:pPr marL="914400" marR="0" lvl="1" indent="-342900" algn="just" rtl="0">
              <a:spcBef>
                <a:spcPts val="0"/>
              </a:spcBef>
              <a:spcAft>
                <a:spcPts val="0"/>
              </a:spcAft>
              <a:buClr>
                <a:schemeClr val="dk1"/>
              </a:buClr>
              <a:buSzPct val="100000"/>
              <a:buChar char="◆"/>
            </a:pPr>
            <a:r>
              <a:rPr lang="en-US" sz="2000" dirty="0">
                <a:solidFill>
                  <a:schemeClr val="dk1"/>
                </a:solidFill>
                <a:latin typeface="Calibri"/>
                <a:ea typeface="Calibri"/>
                <a:cs typeface="Calibri"/>
                <a:sym typeface="Calibri"/>
              </a:rPr>
              <a:t>What are our business goals for the year?</a:t>
            </a:r>
            <a:endParaRPr sz="2000" dirty="0">
              <a:solidFill>
                <a:schemeClr val="dk1"/>
              </a:solidFill>
              <a:latin typeface="Calibri"/>
              <a:ea typeface="Calibri"/>
              <a:cs typeface="Calibri"/>
              <a:sym typeface="Calibri"/>
            </a:endParaRPr>
          </a:p>
          <a:p>
            <a:pPr marL="457200" marR="0" lvl="0" indent="-342900" algn="just" rtl="0">
              <a:spcBef>
                <a:spcPts val="1000"/>
              </a:spcBef>
              <a:spcAft>
                <a:spcPts val="0"/>
              </a:spcAft>
              <a:buSzPct val="100000"/>
              <a:buChar char="➔"/>
            </a:pPr>
            <a:r>
              <a:rPr lang="en-US" sz="2000" dirty="0"/>
              <a:t>Finally, to identify external </a:t>
            </a:r>
            <a:r>
              <a:rPr lang="en-US" sz="2000" b="1" dirty="0"/>
              <a:t>threats</a:t>
            </a:r>
            <a:r>
              <a:rPr lang="en-US" sz="2000" dirty="0"/>
              <a:t>, ask yourself:</a:t>
            </a:r>
            <a:endParaRPr sz="2000" dirty="0"/>
          </a:p>
          <a:p>
            <a:pPr marL="914400" marR="0" lvl="1" indent="-342900" algn="just" rtl="0">
              <a:spcBef>
                <a:spcPts val="0"/>
              </a:spcBef>
              <a:spcAft>
                <a:spcPts val="0"/>
              </a:spcAft>
              <a:buSzPct val="100000"/>
              <a:buChar char="◆"/>
            </a:pPr>
            <a:r>
              <a:rPr lang="en-US" sz="2000" dirty="0">
                <a:solidFill>
                  <a:schemeClr val="dk1"/>
                </a:solidFill>
                <a:latin typeface="Calibri"/>
                <a:ea typeface="Calibri"/>
                <a:cs typeface="Calibri"/>
                <a:sym typeface="Calibri"/>
              </a:rPr>
              <a:t>What changes in the industry are cause for concern?</a:t>
            </a:r>
            <a:endParaRPr sz="2000" dirty="0">
              <a:solidFill>
                <a:schemeClr val="dk1"/>
              </a:solidFill>
              <a:latin typeface="Calibri"/>
              <a:ea typeface="Calibri"/>
              <a:cs typeface="Calibri"/>
              <a:sym typeface="Calibri"/>
            </a:endParaRPr>
          </a:p>
          <a:p>
            <a:pPr marL="914400" marR="0" lvl="1" indent="-342900" algn="just" rtl="0">
              <a:spcBef>
                <a:spcPts val="0"/>
              </a:spcBef>
              <a:spcAft>
                <a:spcPts val="0"/>
              </a:spcAft>
              <a:buSzPct val="100000"/>
              <a:buChar char="◆"/>
            </a:pPr>
            <a:r>
              <a:rPr lang="en-US" sz="2000" dirty="0">
                <a:solidFill>
                  <a:schemeClr val="dk1"/>
                </a:solidFill>
                <a:latin typeface="Calibri"/>
                <a:ea typeface="Calibri"/>
                <a:cs typeface="Calibri"/>
                <a:sym typeface="Calibri"/>
              </a:rPr>
              <a:t>What new market trends are on the horizon?</a:t>
            </a:r>
            <a:endParaRPr sz="2000" dirty="0">
              <a:solidFill>
                <a:schemeClr val="dk1"/>
              </a:solidFill>
              <a:latin typeface="Calibri"/>
              <a:ea typeface="Calibri"/>
              <a:cs typeface="Calibri"/>
              <a:sym typeface="Calibri"/>
            </a:endParaRPr>
          </a:p>
        </p:txBody>
      </p:sp>
      <p:grpSp>
        <p:nvGrpSpPr>
          <p:cNvPr id="137" name="Google Shape;137;p4"/>
          <p:cNvGrpSpPr/>
          <p:nvPr/>
        </p:nvGrpSpPr>
        <p:grpSpPr>
          <a:xfrm>
            <a:off x="441960" y="561256"/>
            <a:ext cx="1128382" cy="847206"/>
            <a:chOff x="7393391" y="1075612"/>
            <a:chExt cx="1128382" cy="847206"/>
          </a:xfrm>
        </p:grpSpPr>
        <p:sp>
          <p:nvSpPr>
            <p:cNvPr id="138" name="Google Shape;138;p4"/>
            <p:cNvSpPr/>
            <p:nvPr/>
          </p:nvSpPr>
          <p:spPr>
            <a:xfrm>
              <a:off x="7393391" y="1327438"/>
              <a:ext cx="675351" cy="595380"/>
            </a:xfrm>
            <a:custGeom>
              <a:avLst/>
              <a:gdLst/>
              <a:ahLst/>
              <a:cxnLst/>
              <a:rect l="l" t="t" r="r" b="b"/>
              <a:pathLst>
                <a:path w="785" h="692" extrusionOk="0">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9" name="Google Shape;139;p4"/>
            <p:cNvSpPr/>
            <p:nvPr/>
          </p:nvSpPr>
          <p:spPr>
            <a:xfrm>
              <a:off x="7971281" y="1075612"/>
              <a:ext cx="550492" cy="485306"/>
            </a:xfrm>
            <a:custGeom>
              <a:avLst/>
              <a:gdLst/>
              <a:ahLst/>
              <a:cxnLst/>
              <a:rect l="l" t="t" r="r" b="b"/>
              <a:pathLst>
                <a:path w="785" h="692" extrusionOk="0">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40" name="Google Shape;140;p4"/>
          <p:cNvSpPr txBox="1"/>
          <p:nvPr/>
        </p:nvSpPr>
        <p:spPr>
          <a:xfrm>
            <a:off x="4945336" y="506727"/>
            <a:ext cx="6609921" cy="1526741"/>
          </a:xfrm>
          <a:prstGeom prst="rect">
            <a:avLst/>
          </a:prstGeom>
          <a:noFill/>
          <a:ln>
            <a:noFill/>
          </a:ln>
        </p:spPr>
        <p:txBody>
          <a:bodyPr spcFirstLastPara="1" wrap="square" lIns="91425" tIns="45700" rIns="91425" bIns="45700" anchor="ctr" anchorCtr="0">
            <a:normAutofit/>
          </a:bodyPr>
          <a:lstStyle/>
          <a:p>
            <a:pPr marL="342900" marR="0" lvl="0" indent="-165100" algn="l" rtl="0">
              <a:lnSpc>
                <a:spcPct val="90000"/>
              </a:lnSpc>
              <a:spcBef>
                <a:spcPts val="0"/>
              </a:spcBef>
              <a:spcAft>
                <a:spcPts val="0"/>
              </a:spcAft>
              <a:buClr>
                <a:schemeClr val="dk1"/>
              </a:buClr>
              <a:buSzPts val="1000"/>
              <a:buFont typeface="Arial"/>
              <a:buNone/>
            </a:pPr>
            <a:endParaRPr sz="1000" b="0" i="0" u="none" strike="noStrike" cap="none">
              <a:solidFill>
                <a:schemeClr val="lt1"/>
              </a:solidFill>
              <a:latin typeface="Calibri"/>
              <a:ea typeface="Calibri"/>
              <a:cs typeface="Calibri"/>
              <a:sym typeface="Calibri"/>
            </a:endParaRPr>
          </a:p>
        </p:txBody>
      </p:sp>
      <p:pic>
        <p:nvPicPr>
          <p:cNvPr id="141" name="Google Shape;141;p4" descr="Logotipo&#10;&#10;Descripción generada automáticamente"/>
          <p:cNvPicPr preferRelativeResize="0">
            <a:picLocks noGrp="1"/>
          </p:cNvPicPr>
          <p:nvPr>
            <p:ph type="body" idx="1"/>
          </p:nvPr>
        </p:nvPicPr>
        <p:blipFill rotWithShape="1">
          <a:blip r:embed="rId3">
            <a:alphaModFix/>
          </a:blip>
          <a:srcRect/>
          <a:stretch/>
        </p:blipFill>
        <p:spPr>
          <a:xfrm>
            <a:off x="10469310" y="6024685"/>
            <a:ext cx="1362791" cy="48038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5"/>
        <p:cNvGrpSpPr/>
        <p:nvPr/>
      </p:nvGrpSpPr>
      <p:grpSpPr>
        <a:xfrm>
          <a:off x="0" y="0"/>
          <a:ext cx="0" cy="0"/>
          <a:chOff x="0" y="0"/>
          <a:chExt cx="0" cy="0"/>
        </a:xfrm>
      </p:grpSpPr>
      <p:sp>
        <p:nvSpPr>
          <p:cNvPr id="146" name="Google Shape;146;p5"/>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7" name="Google Shape;147;p5"/>
          <p:cNvSpPr/>
          <p:nvPr/>
        </p:nvSpPr>
        <p:spPr>
          <a:xfrm>
            <a:off x="4715124" y="0"/>
            <a:ext cx="7476877" cy="6858000"/>
          </a:xfrm>
          <a:custGeom>
            <a:avLst/>
            <a:gdLst/>
            <a:ahLst/>
            <a:cxnLst/>
            <a:rect l="l" t="t" r="r" b="b"/>
            <a:pathLst>
              <a:path w="7476877" h="6858000" extrusionOk="0">
                <a:moveTo>
                  <a:pt x="637332" y="4332728"/>
                </a:moveTo>
                <a:cubicBezTo>
                  <a:pt x="637332" y="4332728"/>
                  <a:pt x="637332" y="4332728"/>
                  <a:pt x="1576347" y="4332728"/>
                </a:cubicBezTo>
                <a:cubicBezTo>
                  <a:pt x="1635163" y="4332728"/>
                  <a:pt x="1691949" y="4365681"/>
                  <a:pt x="1720345" y="4419228"/>
                </a:cubicBezTo>
                <a:cubicBezTo>
                  <a:pt x="1720345" y="4419228"/>
                  <a:pt x="1720345" y="4419228"/>
                  <a:pt x="2190864" y="5245095"/>
                </a:cubicBezTo>
                <a:cubicBezTo>
                  <a:pt x="2221287" y="5296583"/>
                  <a:pt x="2221287" y="5362488"/>
                  <a:pt x="2190864" y="5413976"/>
                </a:cubicBezTo>
                <a:cubicBezTo>
                  <a:pt x="2190864" y="5413976"/>
                  <a:pt x="2190864" y="5413976"/>
                  <a:pt x="1720345" y="6239844"/>
                </a:cubicBezTo>
                <a:cubicBezTo>
                  <a:pt x="1691949" y="6293391"/>
                  <a:pt x="1635163" y="6326343"/>
                  <a:pt x="1576347" y="6326343"/>
                </a:cubicBezTo>
                <a:cubicBezTo>
                  <a:pt x="1576347" y="6326343"/>
                  <a:pt x="1576347" y="6326343"/>
                  <a:pt x="637332" y="6326343"/>
                </a:cubicBezTo>
                <a:cubicBezTo>
                  <a:pt x="576490" y="6326343"/>
                  <a:pt x="521732" y="6293391"/>
                  <a:pt x="491309" y="6239844"/>
                </a:cubicBezTo>
                <a:cubicBezTo>
                  <a:pt x="491309" y="6239844"/>
                  <a:pt x="491309" y="6239844"/>
                  <a:pt x="22817" y="5413976"/>
                </a:cubicBezTo>
                <a:cubicBezTo>
                  <a:pt x="-7605" y="5362488"/>
                  <a:pt x="-7605" y="5296583"/>
                  <a:pt x="22817" y="5245095"/>
                </a:cubicBezTo>
                <a:cubicBezTo>
                  <a:pt x="22817" y="5245095"/>
                  <a:pt x="22817" y="5245095"/>
                  <a:pt x="491309" y="4419228"/>
                </a:cubicBezTo>
                <a:cubicBezTo>
                  <a:pt x="521732" y="4365681"/>
                  <a:pt x="576490" y="4332728"/>
                  <a:pt x="637332" y="4332728"/>
                </a:cubicBezTo>
                <a:close/>
                <a:moveTo>
                  <a:pt x="3853980" y="0"/>
                </a:moveTo>
                <a:lnTo>
                  <a:pt x="5043644" y="0"/>
                </a:lnTo>
                <a:lnTo>
                  <a:pt x="5083740" y="70378"/>
                </a:lnTo>
                <a:cubicBezTo>
                  <a:pt x="5127533" y="147245"/>
                  <a:pt x="5174639" y="229925"/>
                  <a:pt x="5225307" y="318859"/>
                </a:cubicBezTo>
                <a:cubicBezTo>
                  <a:pt x="5271897" y="397715"/>
                  <a:pt x="5271897" y="498649"/>
                  <a:pt x="5225307" y="577503"/>
                </a:cubicBezTo>
                <a:cubicBezTo>
                  <a:pt x="5225307" y="577503"/>
                  <a:pt x="5225307" y="577503"/>
                  <a:pt x="4504695" y="1842337"/>
                </a:cubicBezTo>
                <a:cubicBezTo>
                  <a:pt x="4461209" y="1924345"/>
                  <a:pt x="4374239" y="1974811"/>
                  <a:pt x="4284162" y="1974811"/>
                </a:cubicBezTo>
                <a:cubicBezTo>
                  <a:pt x="4284162" y="1974811"/>
                  <a:pt x="4284162" y="1974811"/>
                  <a:pt x="2846045" y="1974811"/>
                </a:cubicBezTo>
                <a:cubicBezTo>
                  <a:pt x="2822750" y="1974811"/>
                  <a:pt x="2800035" y="1971656"/>
                  <a:pt x="2778342" y="1965645"/>
                </a:cubicBezTo>
                <a:lnTo>
                  <a:pt x="2731777" y="1945746"/>
                </a:lnTo>
                <a:lnTo>
                  <a:pt x="2760233" y="1895581"/>
                </a:lnTo>
                <a:cubicBezTo>
                  <a:pt x="3017539" y="1441999"/>
                  <a:pt x="3346890" y="861413"/>
                  <a:pt x="3768459" y="118263"/>
                </a:cubicBezTo>
                <a:cubicBezTo>
                  <a:pt x="3784101" y="90729"/>
                  <a:pt x="3801308" y="64519"/>
                  <a:pt x="3819932" y="39732"/>
                </a:cubicBezTo>
                <a:close/>
                <a:moveTo>
                  <a:pt x="1880237" y="0"/>
                </a:moveTo>
                <a:lnTo>
                  <a:pt x="2102124" y="0"/>
                </a:lnTo>
                <a:lnTo>
                  <a:pt x="2086946" y="26756"/>
                </a:lnTo>
                <a:cubicBezTo>
                  <a:pt x="1911773" y="335552"/>
                  <a:pt x="1911773" y="335552"/>
                  <a:pt x="1911773" y="335552"/>
                </a:cubicBezTo>
                <a:cubicBezTo>
                  <a:pt x="1865182" y="414408"/>
                  <a:pt x="1865182" y="515344"/>
                  <a:pt x="1911773" y="594199"/>
                </a:cubicBezTo>
                <a:cubicBezTo>
                  <a:pt x="2629280" y="1859030"/>
                  <a:pt x="2629280" y="1859030"/>
                  <a:pt x="2629280" y="1859030"/>
                </a:cubicBezTo>
                <a:cubicBezTo>
                  <a:pt x="2652576" y="1900035"/>
                  <a:pt x="2685189" y="1933154"/>
                  <a:pt x="2723627" y="1956020"/>
                </a:cubicBezTo>
                <a:lnTo>
                  <a:pt x="2734544" y="1960685"/>
                </a:lnTo>
                <a:lnTo>
                  <a:pt x="2676021" y="2063851"/>
                </a:lnTo>
                <a:lnTo>
                  <a:pt x="2632495" y="2140578"/>
                </a:lnTo>
                <a:lnTo>
                  <a:pt x="2677641" y="2159871"/>
                </a:lnTo>
                <a:cubicBezTo>
                  <a:pt x="2702113" y="2166652"/>
                  <a:pt x="2727732" y="2170210"/>
                  <a:pt x="2754009" y="2170210"/>
                </a:cubicBezTo>
                <a:cubicBezTo>
                  <a:pt x="4376198" y="2170210"/>
                  <a:pt x="4376198" y="2170210"/>
                  <a:pt x="4376198" y="2170210"/>
                </a:cubicBezTo>
                <a:cubicBezTo>
                  <a:pt x="4477805" y="2170210"/>
                  <a:pt x="4575904" y="2113286"/>
                  <a:pt x="4624956" y="2020780"/>
                </a:cubicBezTo>
                <a:cubicBezTo>
                  <a:pt x="5437803" y="594055"/>
                  <a:pt x="5437803" y="594055"/>
                  <a:pt x="5437803" y="594055"/>
                </a:cubicBezTo>
                <a:cubicBezTo>
                  <a:pt x="5490358" y="505109"/>
                  <a:pt x="5490358" y="391256"/>
                  <a:pt x="5437803" y="302307"/>
                </a:cubicBezTo>
                <a:cubicBezTo>
                  <a:pt x="5387000" y="213137"/>
                  <a:pt x="5339373" y="129540"/>
                  <a:pt x="5294722" y="51168"/>
                </a:cubicBezTo>
                <a:lnTo>
                  <a:pt x="5265570" y="0"/>
                </a:lnTo>
                <a:lnTo>
                  <a:pt x="7476877" y="0"/>
                </a:lnTo>
                <a:lnTo>
                  <a:pt x="7476877" y="6858000"/>
                </a:lnTo>
                <a:lnTo>
                  <a:pt x="3343303" y="6858000"/>
                </a:lnTo>
                <a:lnTo>
                  <a:pt x="3297958" y="6778065"/>
                </a:lnTo>
                <a:cubicBezTo>
                  <a:pt x="3015657" y="6280421"/>
                  <a:pt x="2563976" y="5484189"/>
                  <a:pt x="1841286" y="4210218"/>
                </a:cubicBezTo>
                <a:cubicBezTo>
                  <a:pt x="1716144" y="3998418"/>
                  <a:pt x="1716144" y="3727316"/>
                  <a:pt x="1841286" y="3515516"/>
                </a:cubicBezTo>
                <a:cubicBezTo>
                  <a:pt x="1841286" y="3515516"/>
                  <a:pt x="1841286" y="3515516"/>
                  <a:pt x="2556859" y="2254092"/>
                </a:cubicBezTo>
                <a:lnTo>
                  <a:pt x="2617166" y="2147787"/>
                </a:lnTo>
                <a:lnTo>
                  <a:pt x="2615044" y="2146880"/>
                </a:lnTo>
                <a:cubicBezTo>
                  <a:pt x="2571686" y="2121084"/>
                  <a:pt x="2534897" y="2083728"/>
                  <a:pt x="2508620" y="2037473"/>
                </a:cubicBezTo>
                <a:cubicBezTo>
                  <a:pt x="2508620" y="2037473"/>
                  <a:pt x="2508620" y="2037473"/>
                  <a:pt x="1699276" y="610749"/>
                </a:cubicBezTo>
                <a:cubicBezTo>
                  <a:pt x="1646720" y="521803"/>
                  <a:pt x="1646720" y="407950"/>
                  <a:pt x="1699276" y="319000"/>
                </a:cubicBezTo>
                <a:cubicBezTo>
                  <a:pt x="1699276" y="319000"/>
                  <a:pt x="1699276" y="319000"/>
                  <a:pt x="1843322" y="65075"/>
                </a:cubicBezTo>
                <a:close/>
              </a:path>
            </a:pathLst>
          </a:custGeom>
          <a:solidFill>
            <a:srgbClr val="7F7F7F">
              <a:alpha val="1411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8" name="Google Shape;148;p5"/>
          <p:cNvSpPr>
            <a:spLocks noGrp="1"/>
          </p:cNvSpPr>
          <p:nvPr>
            <p:ph type="title"/>
          </p:nvPr>
        </p:nvSpPr>
        <p:spPr>
          <a:xfrm>
            <a:off x="356616" y="-79375"/>
            <a:ext cx="11489700" cy="5775900"/>
          </a:xfrm>
          <a:prstGeom prst="ellipse">
            <a:avLst/>
          </a:prstGeom>
          <a:noFill/>
          <a:ln>
            <a:noFill/>
          </a:ln>
        </p:spPr>
        <p:txBody>
          <a:bodyPr spcFirstLastPara="1" wrap="square" lIns="91425" tIns="45700" rIns="91425" bIns="45700" anchor="t" anchorCtr="0">
            <a:normAutofit fontScale="90000"/>
          </a:bodyPr>
          <a:lstStyle/>
          <a:p>
            <a:pPr marL="0" marR="0" lvl="0" indent="0" algn="l" rtl="0">
              <a:lnSpc>
                <a:spcPct val="100000"/>
              </a:lnSpc>
              <a:spcBef>
                <a:spcPts val="0"/>
              </a:spcBef>
              <a:spcAft>
                <a:spcPts val="0"/>
              </a:spcAft>
              <a:buClr>
                <a:schemeClr val="dk1"/>
              </a:buClr>
              <a:buSzPct val="84836"/>
              <a:buFont typeface="Calibri"/>
              <a:buNone/>
            </a:pPr>
            <a:r>
              <a:rPr lang="en-US" sz="2711" b="1">
                <a:solidFill>
                  <a:schemeClr val="dk1"/>
                </a:solidFill>
                <a:latin typeface="Calibri"/>
                <a:ea typeface="Calibri"/>
                <a:cs typeface="Calibri"/>
                <a:sym typeface="Calibri"/>
              </a:rPr>
              <a:t> </a:t>
            </a:r>
            <a:r>
              <a:rPr lang="en-US" sz="2711" b="1">
                <a:solidFill>
                  <a:srgbClr val="222222"/>
                </a:solidFill>
                <a:latin typeface="Calibri"/>
                <a:ea typeface="Calibri"/>
                <a:cs typeface="Calibri"/>
                <a:sym typeface="Calibri"/>
              </a:rPr>
              <a:t>Relevance and use</a:t>
            </a:r>
            <a:r>
              <a:rPr lang="en-US" sz="2711" b="1">
                <a:solidFill>
                  <a:srgbClr val="222222"/>
                </a:solidFill>
              </a:rPr>
              <a:t>s of SWOT analysis</a:t>
            </a:r>
            <a:br>
              <a:rPr lang="en-US" sz="2800">
                <a:latin typeface="Calibri"/>
                <a:ea typeface="Calibri"/>
                <a:cs typeface="Calibri"/>
                <a:sym typeface="Calibri"/>
              </a:rPr>
            </a:br>
            <a:br>
              <a:rPr lang="en-US" sz="2400">
                <a:latin typeface="Calibri"/>
                <a:ea typeface="Calibri"/>
                <a:cs typeface="Calibri"/>
                <a:sym typeface="Calibri"/>
              </a:rPr>
            </a:br>
            <a:r>
              <a:rPr lang="en-US" sz="2000"/>
              <a:t>SWOT analysis is often used either at the start of, or as part of, a strategic planning process. If you are wondering if you have to perform a SWOT analysis every month or frequently, don't worry, you don't. SWOT analysis should be done when you are searching for large, general overviews of situations, scenarios, or your business.</a:t>
            </a:r>
            <a:endParaRPr sz="2000"/>
          </a:p>
          <a:p>
            <a:pPr marL="0" marR="0" lvl="0" indent="0" algn="l" rtl="0">
              <a:lnSpc>
                <a:spcPct val="100000"/>
              </a:lnSpc>
              <a:spcBef>
                <a:spcPts val="0"/>
              </a:spcBef>
              <a:spcAft>
                <a:spcPts val="0"/>
              </a:spcAft>
              <a:buClr>
                <a:schemeClr val="dk1"/>
              </a:buClr>
              <a:buSzPct val="115000"/>
              <a:buFont typeface="Calibri"/>
              <a:buNone/>
            </a:pPr>
            <a:endParaRPr sz="2000"/>
          </a:p>
          <a:p>
            <a:pPr marL="0" marR="0" lvl="0" indent="0" algn="l" rtl="0">
              <a:lnSpc>
                <a:spcPct val="100000"/>
              </a:lnSpc>
              <a:spcBef>
                <a:spcPts val="0"/>
              </a:spcBef>
              <a:spcAft>
                <a:spcPts val="0"/>
              </a:spcAft>
              <a:buClr>
                <a:schemeClr val="dk1"/>
              </a:buClr>
              <a:buSzPct val="115000"/>
              <a:buFont typeface="Calibri"/>
              <a:buNone/>
            </a:pPr>
            <a:r>
              <a:rPr lang="en-US" sz="2000"/>
              <a:t>Why is a SWOT analysis important?</a:t>
            </a:r>
            <a:endParaRPr sz="2000"/>
          </a:p>
          <a:p>
            <a:pPr marL="0" marR="0" lvl="0" indent="0" algn="l" rtl="0">
              <a:lnSpc>
                <a:spcPct val="100000"/>
              </a:lnSpc>
              <a:spcBef>
                <a:spcPts val="0"/>
              </a:spcBef>
              <a:spcAft>
                <a:spcPts val="0"/>
              </a:spcAft>
              <a:buClr>
                <a:schemeClr val="dk1"/>
              </a:buClr>
              <a:buSzPct val="115000"/>
              <a:buFont typeface="Calibri"/>
              <a:buNone/>
            </a:pPr>
            <a:endParaRPr sz="2000"/>
          </a:p>
          <a:p>
            <a:pPr marL="457200" marR="0" lvl="0" indent="0" algn="l" rtl="0">
              <a:lnSpc>
                <a:spcPct val="100000"/>
              </a:lnSpc>
              <a:spcBef>
                <a:spcPts val="0"/>
              </a:spcBef>
              <a:spcAft>
                <a:spcPts val="0"/>
              </a:spcAft>
              <a:buNone/>
            </a:pPr>
            <a:endParaRPr sz="2000"/>
          </a:p>
          <a:p>
            <a:pPr marL="0" marR="0" lvl="0" indent="0" algn="l" rtl="0">
              <a:lnSpc>
                <a:spcPct val="100000"/>
              </a:lnSpc>
              <a:spcBef>
                <a:spcPts val="0"/>
              </a:spcBef>
              <a:spcAft>
                <a:spcPts val="0"/>
              </a:spcAft>
              <a:buNone/>
            </a:pPr>
            <a:endParaRPr sz="2000"/>
          </a:p>
          <a:p>
            <a:pPr marL="0" marR="0" lvl="0" indent="0" algn="l" rtl="0">
              <a:lnSpc>
                <a:spcPct val="100000"/>
              </a:lnSpc>
              <a:spcBef>
                <a:spcPts val="0"/>
              </a:spcBef>
              <a:spcAft>
                <a:spcPts val="0"/>
              </a:spcAft>
              <a:buNone/>
            </a:pPr>
            <a:endParaRPr sz="2000"/>
          </a:p>
          <a:p>
            <a:pPr marL="0" marR="0" lvl="0" indent="0" algn="l" rtl="0">
              <a:lnSpc>
                <a:spcPct val="100000"/>
              </a:lnSpc>
              <a:spcBef>
                <a:spcPts val="0"/>
              </a:spcBef>
              <a:spcAft>
                <a:spcPts val="0"/>
              </a:spcAft>
              <a:buClr>
                <a:schemeClr val="dk1"/>
              </a:buClr>
              <a:buSzPct val="115000"/>
              <a:buFont typeface="Calibri"/>
              <a:buNone/>
            </a:pPr>
            <a:endParaRPr sz="2000"/>
          </a:p>
          <a:p>
            <a:pPr marL="0" marR="0" lvl="0" indent="0" algn="l" rtl="0">
              <a:lnSpc>
                <a:spcPct val="100000"/>
              </a:lnSpc>
              <a:spcBef>
                <a:spcPts val="0"/>
              </a:spcBef>
              <a:spcAft>
                <a:spcPts val="0"/>
              </a:spcAft>
              <a:buClr>
                <a:schemeClr val="dk1"/>
              </a:buClr>
              <a:buSzPct val="115000"/>
              <a:buFont typeface="Calibri"/>
              <a:buNone/>
            </a:pPr>
            <a:r>
              <a:rPr lang="en-US" sz="2000"/>
              <a:t>When is helpful a SWOT analysis?</a:t>
            </a:r>
            <a:endParaRPr sz="2000"/>
          </a:p>
          <a:p>
            <a:pPr marL="0" marR="0" lvl="0" indent="0" algn="l" rtl="0">
              <a:lnSpc>
                <a:spcPct val="100000"/>
              </a:lnSpc>
              <a:spcBef>
                <a:spcPts val="0"/>
              </a:spcBef>
              <a:spcAft>
                <a:spcPts val="0"/>
              </a:spcAft>
              <a:buClr>
                <a:schemeClr val="dk1"/>
              </a:buClr>
              <a:buSzPct val="115000"/>
              <a:buFont typeface="Calibri"/>
              <a:buNone/>
            </a:pPr>
            <a:endParaRPr sz="2000"/>
          </a:p>
          <a:p>
            <a:pPr marL="457200" marR="0" lvl="0" indent="-342900" algn="l" rtl="0">
              <a:lnSpc>
                <a:spcPct val="100000"/>
              </a:lnSpc>
              <a:spcBef>
                <a:spcPts val="0"/>
              </a:spcBef>
              <a:spcAft>
                <a:spcPts val="0"/>
              </a:spcAft>
              <a:buSzPct val="100000"/>
              <a:buChar char="➔"/>
            </a:pPr>
            <a:r>
              <a:rPr lang="en-US" sz="2000"/>
              <a:t>Before you implement a large change</a:t>
            </a:r>
            <a:endParaRPr sz="2000"/>
          </a:p>
          <a:p>
            <a:pPr marL="457200" marR="0" lvl="0" indent="-342900" algn="l" rtl="0">
              <a:lnSpc>
                <a:spcPct val="100000"/>
              </a:lnSpc>
              <a:spcBef>
                <a:spcPts val="0"/>
              </a:spcBef>
              <a:spcAft>
                <a:spcPts val="0"/>
              </a:spcAft>
              <a:buSzPct val="100000"/>
              <a:buChar char="➔"/>
            </a:pPr>
            <a:r>
              <a:rPr lang="en-US" sz="2000"/>
              <a:t>When you launch a new venture or project</a:t>
            </a:r>
            <a:endParaRPr sz="2000"/>
          </a:p>
          <a:p>
            <a:pPr marL="457200" marR="0" lvl="0" indent="-342900" algn="l" rtl="0">
              <a:lnSpc>
                <a:spcPct val="100000"/>
              </a:lnSpc>
              <a:spcBef>
                <a:spcPts val="0"/>
              </a:spcBef>
              <a:spcAft>
                <a:spcPts val="0"/>
              </a:spcAft>
              <a:buSzPct val="100000"/>
              <a:buChar char="➔"/>
            </a:pPr>
            <a:r>
              <a:rPr lang="en-US" sz="2000"/>
              <a:t>If you would like to identify opportunities for growth and improvement</a:t>
            </a:r>
            <a:endParaRPr sz="2000"/>
          </a:p>
          <a:p>
            <a:pPr marL="457200" marR="0" lvl="0" indent="-342900" algn="l" rtl="0">
              <a:lnSpc>
                <a:spcPct val="100000"/>
              </a:lnSpc>
              <a:spcBef>
                <a:spcPts val="0"/>
              </a:spcBef>
              <a:spcAft>
                <a:spcPts val="0"/>
              </a:spcAft>
              <a:buSzPct val="100000"/>
              <a:buChar char="➔"/>
            </a:pPr>
            <a:r>
              <a:rPr lang="en-US" sz="2000"/>
              <a:t>Any time you want a full overview of your business performance</a:t>
            </a:r>
            <a:endParaRPr sz="2000"/>
          </a:p>
          <a:p>
            <a:pPr marL="457200" marR="0" lvl="0" indent="-342900" algn="l" rtl="0">
              <a:lnSpc>
                <a:spcPct val="115000"/>
              </a:lnSpc>
              <a:spcBef>
                <a:spcPts val="0"/>
              </a:spcBef>
              <a:spcAft>
                <a:spcPts val="0"/>
              </a:spcAft>
              <a:buSzPct val="100000"/>
              <a:buChar char="➔"/>
            </a:pPr>
            <a:r>
              <a:rPr lang="en-US" sz="2000"/>
              <a:t>If you need to identify business performance from different perspectives</a:t>
            </a:r>
            <a:endParaRPr sz="2000"/>
          </a:p>
          <a:p>
            <a:pPr marL="0" marR="0" lvl="0" indent="0" algn="l" rtl="0">
              <a:lnSpc>
                <a:spcPct val="90000"/>
              </a:lnSpc>
              <a:spcBef>
                <a:spcPts val="3000"/>
              </a:spcBef>
              <a:spcAft>
                <a:spcPts val="0"/>
              </a:spcAft>
              <a:buClr>
                <a:schemeClr val="dk1"/>
              </a:buClr>
              <a:buSzPct val="115000"/>
              <a:buFont typeface="Calibri"/>
              <a:buNone/>
            </a:pPr>
            <a:br>
              <a:rPr lang="en-US" sz="2000"/>
            </a:br>
            <a:endParaRPr sz="2000"/>
          </a:p>
        </p:txBody>
      </p:sp>
      <p:grpSp>
        <p:nvGrpSpPr>
          <p:cNvPr id="149" name="Google Shape;149;p5"/>
          <p:cNvGrpSpPr/>
          <p:nvPr/>
        </p:nvGrpSpPr>
        <p:grpSpPr>
          <a:xfrm>
            <a:off x="441960" y="561256"/>
            <a:ext cx="1128382" cy="847206"/>
            <a:chOff x="7393391" y="1075612"/>
            <a:chExt cx="1128382" cy="847206"/>
          </a:xfrm>
        </p:grpSpPr>
        <p:sp>
          <p:nvSpPr>
            <p:cNvPr id="150" name="Google Shape;150;p5"/>
            <p:cNvSpPr/>
            <p:nvPr/>
          </p:nvSpPr>
          <p:spPr>
            <a:xfrm>
              <a:off x="7393391" y="1327438"/>
              <a:ext cx="675351" cy="595380"/>
            </a:xfrm>
            <a:custGeom>
              <a:avLst/>
              <a:gdLst/>
              <a:ahLst/>
              <a:cxnLst/>
              <a:rect l="l" t="t" r="r" b="b"/>
              <a:pathLst>
                <a:path w="785" h="692" extrusionOk="0">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1" name="Google Shape;151;p5"/>
            <p:cNvSpPr/>
            <p:nvPr/>
          </p:nvSpPr>
          <p:spPr>
            <a:xfrm>
              <a:off x="7971281" y="1075612"/>
              <a:ext cx="550492" cy="485306"/>
            </a:xfrm>
            <a:custGeom>
              <a:avLst/>
              <a:gdLst/>
              <a:ahLst/>
              <a:cxnLst/>
              <a:rect l="l" t="t" r="r" b="b"/>
              <a:pathLst>
                <a:path w="785" h="692" extrusionOk="0">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pic>
        <p:nvPicPr>
          <p:cNvPr id="152" name="Google Shape;152;p5" descr="Logotipo&#10;&#10;Descripción generada automáticamente"/>
          <p:cNvPicPr preferRelativeResize="0">
            <a:picLocks noGrp="1"/>
          </p:cNvPicPr>
          <p:nvPr>
            <p:ph type="body" idx="1"/>
          </p:nvPr>
        </p:nvPicPr>
        <p:blipFill rotWithShape="1">
          <a:blip r:embed="rId3">
            <a:alphaModFix/>
          </a:blip>
          <a:srcRect/>
          <a:stretch/>
        </p:blipFill>
        <p:spPr>
          <a:xfrm>
            <a:off x="10469310" y="6024685"/>
            <a:ext cx="1362791" cy="480384"/>
          </a:xfrm>
          <a:prstGeom prst="rect">
            <a:avLst/>
          </a:prstGeom>
          <a:noFill/>
          <a:ln>
            <a:noFill/>
          </a:ln>
        </p:spPr>
      </p:pic>
      <p:pic>
        <p:nvPicPr>
          <p:cNvPr id="153" name="Google Shape;153;p5"/>
          <p:cNvPicPr preferRelativeResize="0"/>
          <p:nvPr/>
        </p:nvPicPr>
        <p:blipFill rotWithShape="1">
          <a:blip r:embed="rId4">
            <a:alphaModFix/>
          </a:blip>
          <a:srcRect l="70036" t="31698" r="6768" b="27247"/>
          <a:stretch/>
        </p:blipFill>
        <p:spPr>
          <a:xfrm>
            <a:off x="7743223" y="3382075"/>
            <a:ext cx="747900" cy="721200"/>
          </a:xfrm>
          <a:prstGeom prst="ellipse">
            <a:avLst/>
          </a:prstGeom>
          <a:noFill/>
          <a:ln>
            <a:noFill/>
          </a:ln>
          <a:effectLst>
            <a:outerShdw blurRad="57150" dist="19050" dir="5400000" algn="bl" rotWithShape="0">
              <a:srgbClr val="000000">
                <a:alpha val="50000"/>
              </a:srgbClr>
            </a:outerShdw>
            <a:reflection endPos="30000" dist="38100" dir="5400000" fadeDir="5400012" sy="-100000" algn="bl" rotWithShape="0"/>
          </a:effectLst>
        </p:spPr>
      </p:pic>
      <p:sp>
        <p:nvSpPr>
          <p:cNvPr id="154" name="Google Shape;154;p5"/>
          <p:cNvSpPr txBox="1"/>
          <p:nvPr/>
        </p:nvSpPr>
        <p:spPr>
          <a:xfrm>
            <a:off x="1570350" y="3461875"/>
            <a:ext cx="2267100" cy="5616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1700"/>
              <a:buFont typeface="Arial"/>
              <a:buNone/>
            </a:pPr>
            <a:r>
              <a:rPr lang="en-US" sz="1800">
                <a:solidFill>
                  <a:schemeClr val="dk1"/>
                </a:solidFill>
                <a:latin typeface="Calibri"/>
                <a:ea typeface="Calibri"/>
                <a:cs typeface="Calibri"/>
                <a:sym typeface="Calibri"/>
              </a:rPr>
              <a:t>Identifies areas that could be improved</a:t>
            </a:r>
            <a:endParaRPr sz="1800" b="0" i="0" u="none" strike="noStrike" cap="none">
              <a:solidFill>
                <a:schemeClr val="dk1"/>
              </a:solidFill>
              <a:latin typeface="Calibri"/>
              <a:ea typeface="Calibri"/>
              <a:cs typeface="Calibri"/>
              <a:sym typeface="Calibri"/>
            </a:endParaRPr>
          </a:p>
        </p:txBody>
      </p:sp>
      <p:sp>
        <p:nvSpPr>
          <p:cNvPr id="155" name="Google Shape;155;p5"/>
          <p:cNvSpPr txBox="1"/>
          <p:nvPr/>
        </p:nvSpPr>
        <p:spPr>
          <a:xfrm>
            <a:off x="4983213" y="3461875"/>
            <a:ext cx="2267100" cy="561600"/>
          </a:xfrm>
          <a:prstGeom prst="rect">
            <a:avLst/>
          </a:prstGeom>
          <a:noFill/>
          <a:ln>
            <a:noFill/>
          </a:ln>
        </p:spPr>
        <p:txBody>
          <a:bodyPr spcFirstLastPara="1" wrap="square" lIns="91425" tIns="45700" rIns="91425" bIns="45700" anchor="ctr" anchorCtr="0">
            <a:noAutofit/>
          </a:bodyPr>
          <a:lstStyle/>
          <a:p>
            <a:pPr marL="0" marR="0" lvl="0" indent="107950" algn="ctr" rtl="0">
              <a:lnSpc>
                <a:spcPct val="90000"/>
              </a:lnSpc>
              <a:spcBef>
                <a:spcPts val="0"/>
              </a:spcBef>
              <a:spcAft>
                <a:spcPts val="0"/>
              </a:spcAft>
              <a:buClr>
                <a:schemeClr val="dk1"/>
              </a:buClr>
              <a:buSzPts val="1700"/>
              <a:buFont typeface="Arial"/>
              <a:buNone/>
            </a:pPr>
            <a:r>
              <a:rPr lang="en-US" sz="1800">
                <a:solidFill>
                  <a:schemeClr val="dk1"/>
                </a:solidFill>
                <a:latin typeface="Calibri"/>
                <a:ea typeface="Calibri"/>
                <a:cs typeface="Calibri"/>
                <a:sym typeface="Calibri"/>
              </a:rPr>
              <a:t>Identifies areas of opportunity</a:t>
            </a:r>
            <a:endParaRPr sz="1800" b="0" i="0" u="none" strike="noStrike" cap="none">
              <a:solidFill>
                <a:schemeClr val="dk1"/>
              </a:solidFill>
              <a:latin typeface="Calibri"/>
              <a:ea typeface="Calibri"/>
              <a:cs typeface="Calibri"/>
              <a:sym typeface="Calibri"/>
            </a:endParaRPr>
          </a:p>
        </p:txBody>
      </p:sp>
      <p:sp>
        <p:nvSpPr>
          <p:cNvPr id="156" name="Google Shape;156;p5"/>
          <p:cNvSpPr txBox="1"/>
          <p:nvPr/>
        </p:nvSpPr>
        <p:spPr>
          <a:xfrm>
            <a:off x="8396075" y="3461875"/>
            <a:ext cx="2267100" cy="561600"/>
          </a:xfrm>
          <a:prstGeom prst="rect">
            <a:avLst/>
          </a:prstGeom>
          <a:noFill/>
          <a:ln>
            <a:noFill/>
          </a:ln>
        </p:spPr>
        <p:txBody>
          <a:bodyPr spcFirstLastPara="1" wrap="square" lIns="91425" tIns="45700" rIns="91425" bIns="45700" anchor="ctr" anchorCtr="0">
            <a:noAutofit/>
          </a:bodyPr>
          <a:lstStyle/>
          <a:p>
            <a:pPr marL="0" marR="0" lvl="0" indent="107950" algn="ctr" rtl="0">
              <a:lnSpc>
                <a:spcPct val="90000"/>
              </a:lnSpc>
              <a:spcBef>
                <a:spcPts val="0"/>
              </a:spcBef>
              <a:spcAft>
                <a:spcPts val="0"/>
              </a:spcAft>
              <a:buClr>
                <a:schemeClr val="dk1"/>
              </a:buClr>
              <a:buSzPts val="1700"/>
              <a:buFont typeface="Arial"/>
              <a:buNone/>
            </a:pPr>
            <a:r>
              <a:rPr lang="en-US" sz="1800">
                <a:solidFill>
                  <a:schemeClr val="dk1"/>
                </a:solidFill>
                <a:latin typeface="Calibri"/>
                <a:ea typeface="Calibri"/>
                <a:cs typeface="Calibri"/>
                <a:sym typeface="Calibri"/>
              </a:rPr>
              <a:t>Identifies areas that could be at risk</a:t>
            </a:r>
            <a:endParaRPr sz="1800" b="0" i="0" u="none" strike="noStrike" cap="none">
              <a:solidFill>
                <a:schemeClr val="dk1"/>
              </a:solidFill>
              <a:latin typeface="Calibri"/>
              <a:ea typeface="Calibri"/>
              <a:cs typeface="Calibri"/>
              <a:sym typeface="Calibri"/>
            </a:endParaRPr>
          </a:p>
        </p:txBody>
      </p:sp>
      <p:pic>
        <p:nvPicPr>
          <p:cNvPr id="157" name="Google Shape;157;p5"/>
          <p:cNvPicPr preferRelativeResize="0"/>
          <p:nvPr/>
        </p:nvPicPr>
        <p:blipFill rotWithShape="1">
          <a:blip r:embed="rId4">
            <a:alphaModFix/>
          </a:blip>
          <a:srcRect l="7149" t="30600" r="69214" b="27341"/>
          <a:stretch/>
        </p:blipFill>
        <p:spPr>
          <a:xfrm>
            <a:off x="844051" y="3390475"/>
            <a:ext cx="726300" cy="704400"/>
          </a:xfrm>
          <a:prstGeom prst="ellipse">
            <a:avLst/>
          </a:prstGeom>
          <a:noFill/>
          <a:ln>
            <a:noFill/>
          </a:ln>
          <a:effectLst>
            <a:outerShdw blurRad="57150" dist="19050" dir="5400000" algn="bl" rotWithShape="0">
              <a:srgbClr val="000000">
                <a:alpha val="50000"/>
              </a:srgbClr>
            </a:outerShdw>
            <a:reflection endPos="30000" dist="38100" dir="5400000" fadeDir="5400012" sy="-100000" algn="bl" rotWithShape="0"/>
          </a:effectLst>
        </p:spPr>
      </p:pic>
      <p:pic>
        <p:nvPicPr>
          <p:cNvPr id="158" name="Google Shape;158;p5"/>
          <p:cNvPicPr preferRelativeResize="0"/>
          <p:nvPr/>
        </p:nvPicPr>
        <p:blipFill rotWithShape="1">
          <a:blip r:embed="rId4">
            <a:alphaModFix/>
          </a:blip>
          <a:srcRect l="38606" t="29598" r="38198" b="28136"/>
          <a:stretch/>
        </p:blipFill>
        <p:spPr>
          <a:xfrm>
            <a:off x="4480850" y="3382075"/>
            <a:ext cx="726300" cy="721200"/>
          </a:xfrm>
          <a:prstGeom prst="ellipse">
            <a:avLst/>
          </a:prstGeom>
          <a:noFill/>
          <a:ln>
            <a:noFill/>
          </a:ln>
          <a:effectLst>
            <a:outerShdw blurRad="57150" dist="19050" dir="5400000" algn="bl" rotWithShape="0">
              <a:srgbClr val="000000">
                <a:alpha val="50000"/>
              </a:srgbClr>
            </a:outerShdw>
            <a:reflection endPos="30000" dist="38100" dir="5400000" fadeDir="5400012" sy="-100000" algn="bl" rotWithShape="0"/>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2"/>
        <p:cNvGrpSpPr/>
        <p:nvPr/>
      </p:nvGrpSpPr>
      <p:grpSpPr>
        <a:xfrm>
          <a:off x="0" y="0"/>
          <a:ext cx="0" cy="0"/>
          <a:chOff x="0" y="0"/>
          <a:chExt cx="0" cy="0"/>
        </a:xfrm>
      </p:grpSpPr>
      <p:sp>
        <p:nvSpPr>
          <p:cNvPr id="163" name="Google Shape;163;p24"/>
          <p:cNvSpPr/>
          <p:nvPr/>
        </p:nvSpPr>
        <p:spPr>
          <a:xfrm>
            <a:off x="4715124" y="0"/>
            <a:ext cx="7476877" cy="6858000"/>
          </a:xfrm>
          <a:custGeom>
            <a:avLst/>
            <a:gdLst/>
            <a:ahLst/>
            <a:cxnLst/>
            <a:rect l="l" t="t" r="r" b="b"/>
            <a:pathLst>
              <a:path w="7476877" h="6858000" extrusionOk="0">
                <a:moveTo>
                  <a:pt x="637332" y="4332728"/>
                </a:moveTo>
                <a:cubicBezTo>
                  <a:pt x="637332" y="4332728"/>
                  <a:pt x="637332" y="4332728"/>
                  <a:pt x="1576347" y="4332728"/>
                </a:cubicBezTo>
                <a:cubicBezTo>
                  <a:pt x="1635163" y="4332728"/>
                  <a:pt x="1691949" y="4365681"/>
                  <a:pt x="1720345" y="4419228"/>
                </a:cubicBezTo>
                <a:cubicBezTo>
                  <a:pt x="1720345" y="4419228"/>
                  <a:pt x="1720345" y="4419228"/>
                  <a:pt x="2190864" y="5245095"/>
                </a:cubicBezTo>
                <a:cubicBezTo>
                  <a:pt x="2221287" y="5296583"/>
                  <a:pt x="2221287" y="5362488"/>
                  <a:pt x="2190864" y="5413976"/>
                </a:cubicBezTo>
                <a:cubicBezTo>
                  <a:pt x="2190864" y="5413976"/>
                  <a:pt x="2190864" y="5413976"/>
                  <a:pt x="1720345" y="6239844"/>
                </a:cubicBezTo>
                <a:cubicBezTo>
                  <a:pt x="1691949" y="6293391"/>
                  <a:pt x="1635163" y="6326343"/>
                  <a:pt x="1576347" y="6326343"/>
                </a:cubicBezTo>
                <a:cubicBezTo>
                  <a:pt x="1576347" y="6326343"/>
                  <a:pt x="1576347" y="6326343"/>
                  <a:pt x="637332" y="6326343"/>
                </a:cubicBezTo>
                <a:cubicBezTo>
                  <a:pt x="576490" y="6326343"/>
                  <a:pt x="521732" y="6293391"/>
                  <a:pt x="491309" y="6239844"/>
                </a:cubicBezTo>
                <a:cubicBezTo>
                  <a:pt x="491309" y="6239844"/>
                  <a:pt x="491309" y="6239844"/>
                  <a:pt x="22817" y="5413976"/>
                </a:cubicBezTo>
                <a:cubicBezTo>
                  <a:pt x="-7605" y="5362488"/>
                  <a:pt x="-7605" y="5296583"/>
                  <a:pt x="22817" y="5245095"/>
                </a:cubicBezTo>
                <a:cubicBezTo>
                  <a:pt x="22817" y="5245095"/>
                  <a:pt x="22817" y="5245095"/>
                  <a:pt x="491309" y="4419228"/>
                </a:cubicBezTo>
                <a:cubicBezTo>
                  <a:pt x="521732" y="4365681"/>
                  <a:pt x="576490" y="4332728"/>
                  <a:pt x="637332" y="4332728"/>
                </a:cubicBezTo>
                <a:close/>
                <a:moveTo>
                  <a:pt x="3853980" y="0"/>
                </a:moveTo>
                <a:lnTo>
                  <a:pt x="5043644" y="0"/>
                </a:lnTo>
                <a:lnTo>
                  <a:pt x="5083740" y="70378"/>
                </a:lnTo>
                <a:cubicBezTo>
                  <a:pt x="5127533" y="147245"/>
                  <a:pt x="5174639" y="229925"/>
                  <a:pt x="5225307" y="318859"/>
                </a:cubicBezTo>
                <a:cubicBezTo>
                  <a:pt x="5271897" y="397715"/>
                  <a:pt x="5271897" y="498649"/>
                  <a:pt x="5225307" y="577503"/>
                </a:cubicBezTo>
                <a:cubicBezTo>
                  <a:pt x="5225307" y="577503"/>
                  <a:pt x="5225307" y="577503"/>
                  <a:pt x="4504695" y="1842337"/>
                </a:cubicBezTo>
                <a:cubicBezTo>
                  <a:pt x="4461209" y="1924345"/>
                  <a:pt x="4374239" y="1974811"/>
                  <a:pt x="4284162" y="1974811"/>
                </a:cubicBezTo>
                <a:cubicBezTo>
                  <a:pt x="4284162" y="1974811"/>
                  <a:pt x="4284162" y="1974811"/>
                  <a:pt x="2846045" y="1974811"/>
                </a:cubicBezTo>
                <a:cubicBezTo>
                  <a:pt x="2822750" y="1974811"/>
                  <a:pt x="2800035" y="1971656"/>
                  <a:pt x="2778342" y="1965645"/>
                </a:cubicBezTo>
                <a:lnTo>
                  <a:pt x="2731777" y="1945746"/>
                </a:lnTo>
                <a:lnTo>
                  <a:pt x="2760233" y="1895581"/>
                </a:lnTo>
                <a:cubicBezTo>
                  <a:pt x="3017539" y="1441999"/>
                  <a:pt x="3346890" y="861413"/>
                  <a:pt x="3768459" y="118263"/>
                </a:cubicBezTo>
                <a:cubicBezTo>
                  <a:pt x="3784101" y="90729"/>
                  <a:pt x="3801308" y="64519"/>
                  <a:pt x="3819932" y="39732"/>
                </a:cubicBezTo>
                <a:close/>
                <a:moveTo>
                  <a:pt x="1880237" y="0"/>
                </a:moveTo>
                <a:lnTo>
                  <a:pt x="2102124" y="0"/>
                </a:lnTo>
                <a:lnTo>
                  <a:pt x="2086946" y="26756"/>
                </a:lnTo>
                <a:cubicBezTo>
                  <a:pt x="1911773" y="335552"/>
                  <a:pt x="1911773" y="335552"/>
                  <a:pt x="1911773" y="335552"/>
                </a:cubicBezTo>
                <a:cubicBezTo>
                  <a:pt x="1865182" y="414408"/>
                  <a:pt x="1865182" y="515344"/>
                  <a:pt x="1911773" y="594199"/>
                </a:cubicBezTo>
                <a:cubicBezTo>
                  <a:pt x="2629280" y="1859030"/>
                  <a:pt x="2629280" y="1859030"/>
                  <a:pt x="2629280" y="1859030"/>
                </a:cubicBezTo>
                <a:cubicBezTo>
                  <a:pt x="2652576" y="1900035"/>
                  <a:pt x="2685189" y="1933154"/>
                  <a:pt x="2723627" y="1956020"/>
                </a:cubicBezTo>
                <a:lnTo>
                  <a:pt x="2734544" y="1960685"/>
                </a:lnTo>
                <a:lnTo>
                  <a:pt x="2676021" y="2063851"/>
                </a:lnTo>
                <a:lnTo>
                  <a:pt x="2632495" y="2140578"/>
                </a:lnTo>
                <a:lnTo>
                  <a:pt x="2677641" y="2159871"/>
                </a:lnTo>
                <a:cubicBezTo>
                  <a:pt x="2702113" y="2166652"/>
                  <a:pt x="2727732" y="2170210"/>
                  <a:pt x="2754009" y="2170210"/>
                </a:cubicBezTo>
                <a:cubicBezTo>
                  <a:pt x="4376198" y="2170210"/>
                  <a:pt x="4376198" y="2170210"/>
                  <a:pt x="4376198" y="2170210"/>
                </a:cubicBezTo>
                <a:cubicBezTo>
                  <a:pt x="4477805" y="2170210"/>
                  <a:pt x="4575904" y="2113286"/>
                  <a:pt x="4624956" y="2020780"/>
                </a:cubicBezTo>
                <a:cubicBezTo>
                  <a:pt x="5437803" y="594055"/>
                  <a:pt x="5437803" y="594055"/>
                  <a:pt x="5437803" y="594055"/>
                </a:cubicBezTo>
                <a:cubicBezTo>
                  <a:pt x="5490358" y="505109"/>
                  <a:pt x="5490358" y="391256"/>
                  <a:pt x="5437803" y="302307"/>
                </a:cubicBezTo>
                <a:cubicBezTo>
                  <a:pt x="5387000" y="213137"/>
                  <a:pt x="5339373" y="129540"/>
                  <a:pt x="5294722" y="51168"/>
                </a:cubicBezTo>
                <a:lnTo>
                  <a:pt x="5265570" y="0"/>
                </a:lnTo>
                <a:lnTo>
                  <a:pt x="7476877" y="0"/>
                </a:lnTo>
                <a:lnTo>
                  <a:pt x="7476877" y="6858000"/>
                </a:lnTo>
                <a:lnTo>
                  <a:pt x="3343303" y="6858000"/>
                </a:lnTo>
                <a:lnTo>
                  <a:pt x="3297958" y="6778065"/>
                </a:lnTo>
                <a:cubicBezTo>
                  <a:pt x="3015657" y="6280421"/>
                  <a:pt x="2563976" y="5484189"/>
                  <a:pt x="1841286" y="4210218"/>
                </a:cubicBezTo>
                <a:cubicBezTo>
                  <a:pt x="1716144" y="3998418"/>
                  <a:pt x="1716144" y="3727316"/>
                  <a:pt x="1841286" y="3515516"/>
                </a:cubicBezTo>
                <a:cubicBezTo>
                  <a:pt x="1841286" y="3515516"/>
                  <a:pt x="1841286" y="3515516"/>
                  <a:pt x="2556859" y="2254092"/>
                </a:cubicBezTo>
                <a:lnTo>
                  <a:pt x="2617166" y="2147787"/>
                </a:lnTo>
                <a:lnTo>
                  <a:pt x="2615044" y="2146880"/>
                </a:lnTo>
                <a:cubicBezTo>
                  <a:pt x="2571686" y="2121084"/>
                  <a:pt x="2534897" y="2083728"/>
                  <a:pt x="2508620" y="2037473"/>
                </a:cubicBezTo>
                <a:cubicBezTo>
                  <a:pt x="2508620" y="2037473"/>
                  <a:pt x="2508620" y="2037473"/>
                  <a:pt x="1699276" y="610749"/>
                </a:cubicBezTo>
                <a:cubicBezTo>
                  <a:pt x="1646720" y="521803"/>
                  <a:pt x="1646720" y="407950"/>
                  <a:pt x="1699276" y="319000"/>
                </a:cubicBezTo>
                <a:cubicBezTo>
                  <a:pt x="1699276" y="319000"/>
                  <a:pt x="1699276" y="319000"/>
                  <a:pt x="1843322" y="65075"/>
                </a:cubicBezTo>
                <a:close/>
              </a:path>
            </a:pathLst>
          </a:custGeom>
          <a:solidFill>
            <a:srgbClr val="7F7F7F">
              <a:alpha val="1411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4" name="Google Shape;164;p24"/>
          <p:cNvSpPr>
            <a:spLocks noGrp="1"/>
          </p:cNvSpPr>
          <p:nvPr>
            <p:ph type="title"/>
          </p:nvPr>
        </p:nvSpPr>
        <p:spPr>
          <a:xfrm>
            <a:off x="163286" y="-76200"/>
            <a:ext cx="12311743" cy="5969100"/>
          </a:xfrm>
          <a:prstGeom prst="ellipse">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1000"/>
              </a:spcBef>
              <a:spcAft>
                <a:spcPts val="0"/>
              </a:spcAft>
              <a:buNone/>
            </a:pPr>
            <a:r>
              <a:rPr lang="en-US" sz="2600" b="1" dirty="0">
                <a:solidFill>
                  <a:schemeClr val="dk1"/>
                </a:solidFill>
                <a:latin typeface="Calibri"/>
                <a:ea typeface="Calibri"/>
                <a:cs typeface="Calibri"/>
                <a:sym typeface="Calibri"/>
              </a:rPr>
              <a:t>  </a:t>
            </a:r>
            <a:r>
              <a:rPr lang="en-US" sz="2711" b="1" dirty="0">
                <a:solidFill>
                  <a:srgbClr val="222222"/>
                </a:solidFill>
                <a:latin typeface="Calibri"/>
                <a:ea typeface="Calibri"/>
                <a:cs typeface="Calibri"/>
                <a:sym typeface="Calibri"/>
              </a:rPr>
              <a:t>Tips on how to carry it ou</a:t>
            </a:r>
            <a:r>
              <a:rPr lang="en-US" sz="2711" b="1" dirty="0">
                <a:solidFill>
                  <a:srgbClr val="222222"/>
                </a:solidFill>
              </a:rPr>
              <a:t>t SWOT analysis</a:t>
            </a:r>
            <a:br>
              <a:rPr lang="en-US" sz="2600" dirty="0">
                <a:latin typeface="Calibri"/>
                <a:ea typeface="Calibri"/>
                <a:cs typeface="Calibri"/>
                <a:sym typeface="Calibri"/>
              </a:rPr>
            </a:br>
            <a:endParaRPr sz="2600" dirty="0"/>
          </a:p>
          <a:p>
            <a:pPr marL="0" lvl="0" indent="0" algn="l" rtl="0">
              <a:spcBef>
                <a:spcPts val="1000"/>
              </a:spcBef>
              <a:spcAft>
                <a:spcPts val="0"/>
              </a:spcAft>
              <a:buNone/>
            </a:pPr>
            <a:r>
              <a:rPr lang="en-US" sz="2000" u="sng" dirty="0"/>
              <a:t>Consider internal factors:</a:t>
            </a:r>
            <a:endParaRPr sz="2000" u="sng" dirty="0"/>
          </a:p>
          <a:p>
            <a:pPr marL="0" lvl="0" indent="0" algn="l" rtl="0">
              <a:spcBef>
                <a:spcPts val="1000"/>
              </a:spcBef>
              <a:spcAft>
                <a:spcPts val="0"/>
              </a:spcAft>
              <a:buNone/>
            </a:pPr>
            <a:r>
              <a:rPr lang="en-US" sz="2000" dirty="0"/>
              <a:t>You can start implementing improvements in a couple of different ways.</a:t>
            </a:r>
            <a:endParaRPr sz="2000" dirty="0"/>
          </a:p>
          <a:p>
            <a:pPr marL="0" marR="0" lvl="0" indent="0" algn="l" rtl="0">
              <a:lnSpc>
                <a:spcPct val="100000"/>
              </a:lnSpc>
              <a:spcBef>
                <a:spcPts val="1000"/>
              </a:spcBef>
              <a:spcAft>
                <a:spcPts val="0"/>
              </a:spcAft>
              <a:buNone/>
            </a:pPr>
            <a:r>
              <a:rPr lang="en-US" sz="2000" u="sng" dirty="0"/>
              <a:t>Evaluate external factors</a:t>
            </a:r>
            <a:r>
              <a:rPr lang="en-US" sz="2000" dirty="0"/>
              <a:t>:</a:t>
            </a:r>
            <a:endParaRPr sz="2000" dirty="0"/>
          </a:p>
          <a:p>
            <a:pPr marL="0" marR="0" lvl="0" indent="0" algn="l" rtl="0">
              <a:lnSpc>
                <a:spcPct val="100000"/>
              </a:lnSpc>
              <a:spcBef>
                <a:spcPts val="1000"/>
              </a:spcBef>
              <a:spcAft>
                <a:spcPts val="0"/>
              </a:spcAft>
              <a:buNone/>
            </a:pPr>
            <a:r>
              <a:rPr lang="en-US" sz="2000" dirty="0"/>
              <a:t>You can pivot your own processes in a way that mitigates negative external factors.</a:t>
            </a:r>
            <a:endParaRPr sz="2000" dirty="0"/>
          </a:p>
          <a:p>
            <a:pPr marL="0" marR="0" lvl="0" indent="0" algn="l" rtl="0">
              <a:lnSpc>
                <a:spcPct val="100000"/>
              </a:lnSpc>
              <a:spcBef>
                <a:spcPts val="1000"/>
              </a:spcBef>
              <a:spcAft>
                <a:spcPts val="0"/>
              </a:spcAft>
              <a:buNone/>
            </a:pPr>
            <a:r>
              <a:rPr lang="en-US" sz="2000" u="sng" dirty="0"/>
              <a:t>Hold a brainstorming session</a:t>
            </a:r>
            <a:r>
              <a:rPr lang="en-US" sz="2000" dirty="0"/>
              <a:t>:</a:t>
            </a:r>
            <a:endParaRPr sz="2000" dirty="0"/>
          </a:p>
          <a:p>
            <a:pPr marL="0" marR="0" lvl="0" indent="0" algn="l" rtl="0">
              <a:lnSpc>
                <a:spcPct val="100000"/>
              </a:lnSpc>
              <a:spcBef>
                <a:spcPts val="1000"/>
              </a:spcBef>
              <a:spcAft>
                <a:spcPts val="0"/>
              </a:spcAft>
              <a:buNone/>
            </a:pPr>
            <a:r>
              <a:rPr lang="en-US" sz="2000" dirty="0"/>
              <a:t>bringing new and innovative ideas can help to spur creativity and inspire action.</a:t>
            </a:r>
            <a:endParaRPr sz="2000" dirty="0"/>
          </a:p>
          <a:p>
            <a:pPr marL="0" marR="0" lvl="0" indent="0" algn="l" rtl="0">
              <a:lnSpc>
                <a:spcPct val="100000"/>
              </a:lnSpc>
              <a:spcBef>
                <a:spcPts val="1000"/>
              </a:spcBef>
              <a:spcAft>
                <a:spcPts val="0"/>
              </a:spcAft>
              <a:buNone/>
            </a:pPr>
            <a:r>
              <a:rPr lang="en-US" sz="2000" u="sng" dirty="0"/>
              <a:t>Get creative</a:t>
            </a:r>
            <a:r>
              <a:rPr lang="en-US" sz="2000" dirty="0"/>
              <a:t>: </a:t>
            </a:r>
            <a:endParaRPr sz="2000" dirty="0"/>
          </a:p>
          <a:p>
            <a:pPr marL="0" marR="0" lvl="0" indent="0" algn="l" rtl="0">
              <a:lnSpc>
                <a:spcPct val="100000"/>
              </a:lnSpc>
              <a:spcBef>
                <a:spcPts val="1000"/>
              </a:spcBef>
              <a:spcAft>
                <a:spcPts val="0"/>
              </a:spcAft>
              <a:buNone/>
            </a:pPr>
            <a:r>
              <a:rPr lang="en-US" sz="2000" dirty="0"/>
              <a:t>Create fun ways to come up with opportunities. Try randomly selecting anonymous ideas.</a:t>
            </a:r>
            <a:endParaRPr sz="2000" dirty="0"/>
          </a:p>
          <a:p>
            <a:pPr marL="0" marR="0" lvl="0" indent="0" algn="l" rtl="0">
              <a:lnSpc>
                <a:spcPct val="100000"/>
              </a:lnSpc>
              <a:spcBef>
                <a:spcPts val="1000"/>
              </a:spcBef>
              <a:spcAft>
                <a:spcPts val="0"/>
              </a:spcAft>
              <a:buNone/>
            </a:pPr>
            <a:r>
              <a:rPr lang="en-US" sz="2000" u="sng" dirty="0"/>
              <a:t>Prioritize opportunities</a:t>
            </a:r>
            <a:r>
              <a:rPr lang="en-US" sz="2000" dirty="0"/>
              <a:t>: </a:t>
            </a:r>
            <a:endParaRPr sz="2000" dirty="0"/>
          </a:p>
          <a:p>
            <a:pPr marL="0" marR="0" lvl="0" indent="0" algn="l" rtl="0">
              <a:lnSpc>
                <a:spcPct val="100000"/>
              </a:lnSpc>
              <a:spcBef>
                <a:spcPts val="1000"/>
              </a:spcBef>
              <a:spcAft>
                <a:spcPts val="0"/>
              </a:spcAft>
              <a:buNone/>
            </a:pPr>
            <a:r>
              <a:rPr lang="en-US" sz="2000" dirty="0"/>
              <a:t>Talk through each idea and rank it on a scale of one through 10.</a:t>
            </a:r>
            <a:endParaRPr sz="2000" dirty="0"/>
          </a:p>
          <a:p>
            <a:pPr marL="0" marR="0" lvl="0" indent="0" algn="l" rtl="0">
              <a:lnSpc>
                <a:spcPct val="100000"/>
              </a:lnSpc>
              <a:spcBef>
                <a:spcPts val="1000"/>
              </a:spcBef>
              <a:spcAft>
                <a:spcPts val="0"/>
              </a:spcAft>
              <a:buNone/>
            </a:pPr>
            <a:r>
              <a:rPr lang="en-US" sz="2000" u="sng" dirty="0"/>
              <a:t>Take action</a:t>
            </a:r>
            <a:r>
              <a:rPr lang="en-US" sz="2000" dirty="0"/>
              <a:t>:</a:t>
            </a:r>
            <a:endParaRPr sz="2000" dirty="0"/>
          </a:p>
          <a:p>
            <a:pPr marL="0" marR="0" lvl="0" indent="0" algn="l" rtl="0">
              <a:lnSpc>
                <a:spcPct val="100000"/>
              </a:lnSpc>
              <a:spcBef>
                <a:spcPts val="1000"/>
              </a:spcBef>
              <a:spcAft>
                <a:spcPts val="0"/>
              </a:spcAft>
              <a:buNone/>
            </a:pPr>
            <a:r>
              <a:rPr lang="en-US" sz="2000" dirty="0"/>
              <a:t>You’ll have a list of prioritized opportunities. It is the time to turn them into strengths. </a:t>
            </a:r>
            <a:endParaRPr sz="2000" b="1" dirty="0"/>
          </a:p>
        </p:txBody>
      </p:sp>
      <p:grpSp>
        <p:nvGrpSpPr>
          <p:cNvPr id="165" name="Google Shape;165;p24"/>
          <p:cNvGrpSpPr/>
          <p:nvPr/>
        </p:nvGrpSpPr>
        <p:grpSpPr>
          <a:xfrm>
            <a:off x="441960" y="561256"/>
            <a:ext cx="1128382" cy="847206"/>
            <a:chOff x="7393391" y="1075612"/>
            <a:chExt cx="1128382" cy="847206"/>
          </a:xfrm>
        </p:grpSpPr>
        <p:sp>
          <p:nvSpPr>
            <p:cNvPr id="166" name="Google Shape;166;p24"/>
            <p:cNvSpPr/>
            <p:nvPr/>
          </p:nvSpPr>
          <p:spPr>
            <a:xfrm>
              <a:off x="7393391" y="1327438"/>
              <a:ext cx="675351" cy="595380"/>
            </a:xfrm>
            <a:custGeom>
              <a:avLst/>
              <a:gdLst/>
              <a:ahLst/>
              <a:cxnLst/>
              <a:rect l="l" t="t" r="r" b="b"/>
              <a:pathLst>
                <a:path w="785" h="692" extrusionOk="0">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7" name="Google Shape;167;p24"/>
            <p:cNvSpPr/>
            <p:nvPr/>
          </p:nvSpPr>
          <p:spPr>
            <a:xfrm>
              <a:off x="7971281" y="1075612"/>
              <a:ext cx="550492" cy="485306"/>
            </a:xfrm>
            <a:custGeom>
              <a:avLst/>
              <a:gdLst/>
              <a:ahLst/>
              <a:cxnLst/>
              <a:rect l="l" t="t" r="r" b="b"/>
              <a:pathLst>
                <a:path w="785" h="692" extrusionOk="0">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pic>
        <p:nvPicPr>
          <p:cNvPr id="168" name="Google Shape;168;p24" descr="Logotipo&#10;&#10;Descripción generada automáticamente"/>
          <p:cNvPicPr preferRelativeResize="0">
            <a:picLocks noGrp="1"/>
          </p:cNvPicPr>
          <p:nvPr>
            <p:ph type="body" idx="1"/>
          </p:nvPr>
        </p:nvPicPr>
        <p:blipFill rotWithShape="1">
          <a:blip r:embed="rId3">
            <a:alphaModFix/>
          </a:blip>
          <a:srcRect/>
          <a:stretch/>
        </p:blipFill>
        <p:spPr>
          <a:xfrm>
            <a:off x="10469310" y="6024685"/>
            <a:ext cx="1362791" cy="480384"/>
          </a:xfrm>
          <a:prstGeom prst="rect">
            <a:avLst/>
          </a:prstGeom>
          <a:noFill/>
          <a:ln>
            <a:noFill/>
          </a:ln>
        </p:spPr>
      </p:pic>
      <p:sp>
        <p:nvSpPr>
          <p:cNvPr id="169" name="Google Shape;169;p24"/>
          <p:cNvSpPr/>
          <p:nvPr/>
        </p:nvSpPr>
        <p:spPr>
          <a:xfrm>
            <a:off x="1456275" y="1602300"/>
            <a:ext cx="416100" cy="321300"/>
          </a:xfrm>
          <a:prstGeom prst="hexagon">
            <a:avLst>
              <a:gd name="adj" fmla="val 25000"/>
              <a:gd name="vf" fmla="val 115470"/>
            </a:avLst>
          </a:prstGeom>
          <a:solidFill>
            <a:srgbClr val="FF0000"/>
          </a:solidFill>
          <a:ln>
            <a:noFill/>
          </a:ln>
        </p:spPr>
        <p:txBody>
          <a:bodyPr spcFirstLastPara="1" wrap="square" lIns="0" tIns="0" rIns="0" bIns="0" anchor="ctr" anchorCtr="0">
            <a:noAutofit/>
          </a:bodyPr>
          <a:lstStyle/>
          <a:p>
            <a:pPr marL="0" lvl="0" indent="0" algn="ctr" rtl="0">
              <a:spcBef>
                <a:spcPts val="0"/>
              </a:spcBef>
              <a:spcAft>
                <a:spcPts val="0"/>
              </a:spcAft>
              <a:buNone/>
            </a:pPr>
            <a:r>
              <a:rPr lang="en-US" sz="2000" b="1">
                <a:solidFill>
                  <a:schemeClr val="lt1"/>
                </a:solidFill>
                <a:latin typeface="Calibri"/>
                <a:ea typeface="Calibri"/>
                <a:cs typeface="Calibri"/>
                <a:sym typeface="Calibri"/>
              </a:rPr>
              <a:t>1</a:t>
            </a:r>
            <a:endParaRPr sz="2000" b="1">
              <a:solidFill>
                <a:schemeClr val="lt1"/>
              </a:solidFill>
              <a:latin typeface="Calibri"/>
              <a:ea typeface="Calibri"/>
              <a:cs typeface="Calibri"/>
              <a:sym typeface="Calibri"/>
            </a:endParaRPr>
          </a:p>
        </p:txBody>
      </p:sp>
      <p:sp>
        <p:nvSpPr>
          <p:cNvPr id="170" name="Google Shape;170;p24"/>
          <p:cNvSpPr/>
          <p:nvPr/>
        </p:nvSpPr>
        <p:spPr>
          <a:xfrm>
            <a:off x="1456275" y="2400521"/>
            <a:ext cx="416100" cy="321300"/>
          </a:xfrm>
          <a:prstGeom prst="hexagon">
            <a:avLst>
              <a:gd name="adj" fmla="val 25000"/>
              <a:gd name="vf" fmla="val 115470"/>
            </a:avLst>
          </a:prstGeom>
          <a:solidFill>
            <a:srgbClr val="FF0000"/>
          </a:solidFill>
          <a:ln>
            <a:noFill/>
          </a:ln>
        </p:spPr>
        <p:txBody>
          <a:bodyPr spcFirstLastPara="1" wrap="square" lIns="0" tIns="0" rIns="0" bIns="0" anchor="ctr" anchorCtr="0">
            <a:noAutofit/>
          </a:bodyPr>
          <a:lstStyle/>
          <a:p>
            <a:pPr marL="0" lvl="0" indent="0" algn="ctr" rtl="0">
              <a:spcBef>
                <a:spcPts val="0"/>
              </a:spcBef>
              <a:spcAft>
                <a:spcPts val="0"/>
              </a:spcAft>
              <a:buNone/>
            </a:pPr>
            <a:r>
              <a:rPr lang="en-US" sz="2000" b="1">
                <a:solidFill>
                  <a:schemeClr val="lt1"/>
                </a:solidFill>
                <a:latin typeface="Calibri"/>
                <a:ea typeface="Calibri"/>
                <a:cs typeface="Calibri"/>
                <a:sym typeface="Calibri"/>
              </a:rPr>
              <a:t>2</a:t>
            </a:r>
            <a:endParaRPr sz="2000" b="1">
              <a:solidFill>
                <a:schemeClr val="lt1"/>
              </a:solidFill>
              <a:latin typeface="Calibri"/>
              <a:ea typeface="Calibri"/>
              <a:cs typeface="Calibri"/>
              <a:sym typeface="Calibri"/>
            </a:endParaRPr>
          </a:p>
        </p:txBody>
      </p:sp>
      <p:sp>
        <p:nvSpPr>
          <p:cNvPr id="171" name="Google Shape;171;p24"/>
          <p:cNvSpPr/>
          <p:nvPr/>
        </p:nvSpPr>
        <p:spPr>
          <a:xfrm>
            <a:off x="1456275" y="3198720"/>
            <a:ext cx="416100" cy="321300"/>
          </a:xfrm>
          <a:prstGeom prst="hexagon">
            <a:avLst>
              <a:gd name="adj" fmla="val 25000"/>
              <a:gd name="vf" fmla="val 115470"/>
            </a:avLst>
          </a:prstGeom>
          <a:solidFill>
            <a:srgbClr val="FF0000"/>
          </a:solidFill>
          <a:ln>
            <a:noFill/>
          </a:ln>
        </p:spPr>
        <p:txBody>
          <a:bodyPr spcFirstLastPara="1" wrap="square" lIns="0" tIns="0" rIns="0" bIns="0" anchor="ctr" anchorCtr="0">
            <a:noAutofit/>
          </a:bodyPr>
          <a:lstStyle/>
          <a:p>
            <a:pPr marL="0" lvl="0" indent="0" algn="ctr" rtl="0">
              <a:spcBef>
                <a:spcPts val="0"/>
              </a:spcBef>
              <a:spcAft>
                <a:spcPts val="0"/>
              </a:spcAft>
              <a:buNone/>
            </a:pPr>
            <a:r>
              <a:rPr lang="en-US" sz="2000" b="1">
                <a:solidFill>
                  <a:schemeClr val="lt1"/>
                </a:solidFill>
                <a:latin typeface="Calibri"/>
                <a:ea typeface="Calibri"/>
                <a:cs typeface="Calibri"/>
                <a:sym typeface="Calibri"/>
              </a:rPr>
              <a:t>3</a:t>
            </a:r>
            <a:endParaRPr sz="2000" b="1">
              <a:solidFill>
                <a:schemeClr val="lt1"/>
              </a:solidFill>
              <a:latin typeface="Calibri"/>
              <a:ea typeface="Calibri"/>
              <a:cs typeface="Calibri"/>
              <a:sym typeface="Calibri"/>
            </a:endParaRPr>
          </a:p>
        </p:txBody>
      </p:sp>
      <p:sp>
        <p:nvSpPr>
          <p:cNvPr id="172" name="Google Shape;172;p24"/>
          <p:cNvSpPr/>
          <p:nvPr/>
        </p:nvSpPr>
        <p:spPr>
          <a:xfrm>
            <a:off x="1456275" y="4040334"/>
            <a:ext cx="416100" cy="321300"/>
          </a:xfrm>
          <a:prstGeom prst="hexagon">
            <a:avLst>
              <a:gd name="adj" fmla="val 25000"/>
              <a:gd name="vf" fmla="val 115470"/>
            </a:avLst>
          </a:prstGeom>
          <a:solidFill>
            <a:srgbClr val="FF0000"/>
          </a:solidFill>
          <a:ln>
            <a:noFill/>
          </a:ln>
        </p:spPr>
        <p:txBody>
          <a:bodyPr spcFirstLastPara="1" wrap="square" lIns="0" tIns="0" rIns="0" bIns="0" anchor="ctr" anchorCtr="0">
            <a:noAutofit/>
          </a:bodyPr>
          <a:lstStyle/>
          <a:p>
            <a:pPr marL="0" lvl="0" indent="0" algn="ctr" rtl="0">
              <a:spcBef>
                <a:spcPts val="0"/>
              </a:spcBef>
              <a:spcAft>
                <a:spcPts val="0"/>
              </a:spcAft>
              <a:buNone/>
            </a:pPr>
            <a:r>
              <a:rPr lang="en-US" sz="2000" b="1">
                <a:solidFill>
                  <a:schemeClr val="lt1"/>
                </a:solidFill>
                <a:latin typeface="Calibri"/>
                <a:ea typeface="Calibri"/>
                <a:cs typeface="Calibri"/>
                <a:sym typeface="Calibri"/>
              </a:rPr>
              <a:t>4</a:t>
            </a:r>
            <a:endParaRPr sz="2000" b="1">
              <a:solidFill>
                <a:schemeClr val="lt1"/>
              </a:solidFill>
              <a:latin typeface="Calibri"/>
              <a:ea typeface="Calibri"/>
              <a:cs typeface="Calibri"/>
              <a:sym typeface="Calibri"/>
            </a:endParaRPr>
          </a:p>
        </p:txBody>
      </p:sp>
      <p:sp>
        <p:nvSpPr>
          <p:cNvPr id="173" name="Google Shape;173;p24"/>
          <p:cNvSpPr/>
          <p:nvPr/>
        </p:nvSpPr>
        <p:spPr>
          <a:xfrm>
            <a:off x="1456275" y="4835453"/>
            <a:ext cx="416100" cy="321300"/>
          </a:xfrm>
          <a:prstGeom prst="hexagon">
            <a:avLst>
              <a:gd name="adj" fmla="val 25000"/>
              <a:gd name="vf" fmla="val 115470"/>
            </a:avLst>
          </a:prstGeom>
          <a:solidFill>
            <a:srgbClr val="FF0000"/>
          </a:solidFill>
          <a:ln>
            <a:noFill/>
          </a:ln>
        </p:spPr>
        <p:txBody>
          <a:bodyPr spcFirstLastPara="1" wrap="square" lIns="0" tIns="0" rIns="0" bIns="0" anchor="ctr" anchorCtr="0">
            <a:noAutofit/>
          </a:bodyPr>
          <a:lstStyle/>
          <a:p>
            <a:pPr marL="0" lvl="0" indent="0" algn="ctr" rtl="0">
              <a:spcBef>
                <a:spcPts val="0"/>
              </a:spcBef>
              <a:spcAft>
                <a:spcPts val="0"/>
              </a:spcAft>
              <a:buNone/>
            </a:pPr>
            <a:r>
              <a:rPr lang="en-US" sz="2000" b="1">
                <a:solidFill>
                  <a:schemeClr val="lt1"/>
                </a:solidFill>
                <a:latin typeface="Calibri"/>
                <a:ea typeface="Calibri"/>
                <a:cs typeface="Calibri"/>
                <a:sym typeface="Calibri"/>
              </a:rPr>
              <a:t>5</a:t>
            </a:r>
            <a:endParaRPr sz="2000" b="1">
              <a:solidFill>
                <a:schemeClr val="lt1"/>
              </a:solidFill>
              <a:latin typeface="Calibri"/>
              <a:ea typeface="Calibri"/>
              <a:cs typeface="Calibri"/>
              <a:sym typeface="Calibri"/>
            </a:endParaRPr>
          </a:p>
        </p:txBody>
      </p:sp>
      <p:sp>
        <p:nvSpPr>
          <p:cNvPr id="174" name="Google Shape;174;p24"/>
          <p:cNvSpPr/>
          <p:nvPr/>
        </p:nvSpPr>
        <p:spPr>
          <a:xfrm>
            <a:off x="1456284" y="5630569"/>
            <a:ext cx="416100" cy="321300"/>
          </a:xfrm>
          <a:prstGeom prst="hexagon">
            <a:avLst>
              <a:gd name="adj" fmla="val 25000"/>
              <a:gd name="vf" fmla="val 115470"/>
            </a:avLst>
          </a:prstGeom>
          <a:solidFill>
            <a:srgbClr val="FF0000"/>
          </a:solidFill>
          <a:ln>
            <a:noFill/>
          </a:ln>
        </p:spPr>
        <p:txBody>
          <a:bodyPr spcFirstLastPara="1" wrap="square" lIns="0" tIns="0" rIns="0" bIns="0" anchor="ctr" anchorCtr="0">
            <a:noAutofit/>
          </a:bodyPr>
          <a:lstStyle/>
          <a:p>
            <a:pPr marL="0" lvl="0" indent="0" algn="ctr" rtl="0">
              <a:spcBef>
                <a:spcPts val="0"/>
              </a:spcBef>
              <a:spcAft>
                <a:spcPts val="0"/>
              </a:spcAft>
              <a:buNone/>
            </a:pPr>
            <a:r>
              <a:rPr lang="en-US" sz="2000" b="1">
                <a:solidFill>
                  <a:schemeClr val="lt1"/>
                </a:solidFill>
                <a:latin typeface="Calibri"/>
                <a:ea typeface="Calibri"/>
                <a:cs typeface="Calibri"/>
                <a:sym typeface="Calibri"/>
              </a:rPr>
              <a:t>6</a:t>
            </a:r>
            <a:endParaRPr sz="2000" b="1">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g16504f5b86f_0_74"/>
          <p:cNvSpPr/>
          <p:nvPr/>
        </p:nvSpPr>
        <p:spPr>
          <a:xfrm>
            <a:off x="4715124" y="0"/>
            <a:ext cx="7476877" cy="6858000"/>
          </a:xfrm>
          <a:custGeom>
            <a:avLst/>
            <a:gdLst/>
            <a:ahLst/>
            <a:cxnLst/>
            <a:rect l="l" t="t" r="r" b="b"/>
            <a:pathLst>
              <a:path w="7476877" h="6858000" extrusionOk="0">
                <a:moveTo>
                  <a:pt x="637332" y="4332728"/>
                </a:moveTo>
                <a:cubicBezTo>
                  <a:pt x="637332" y="4332728"/>
                  <a:pt x="637332" y="4332728"/>
                  <a:pt x="1576347" y="4332728"/>
                </a:cubicBezTo>
                <a:cubicBezTo>
                  <a:pt x="1635163" y="4332728"/>
                  <a:pt x="1691949" y="4365681"/>
                  <a:pt x="1720345" y="4419228"/>
                </a:cubicBezTo>
                <a:cubicBezTo>
                  <a:pt x="1720345" y="4419228"/>
                  <a:pt x="1720345" y="4419228"/>
                  <a:pt x="2190864" y="5245095"/>
                </a:cubicBezTo>
                <a:cubicBezTo>
                  <a:pt x="2221287" y="5296583"/>
                  <a:pt x="2221287" y="5362488"/>
                  <a:pt x="2190864" y="5413976"/>
                </a:cubicBezTo>
                <a:cubicBezTo>
                  <a:pt x="2190864" y="5413976"/>
                  <a:pt x="2190864" y="5413976"/>
                  <a:pt x="1720345" y="6239844"/>
                </a:cubicBezTo>
                <a:cubicBezTo>
                  <a:pt x="1691949" y="6293391"/>
                  <a:pt x="1635163" y="6326343"/>
                  <a:pt x="1576347" y="6326343"/>
                </a:cubicBezTo>
                <a:cubicBezTo>
                  <a:pt x="1576347" y="6326343"/>
                  <a:pt x="1576347" y="6326343"/>
                  <a:pt x="637332" y="6326343"/>
                </a:cubicBezTo>
                <a:cubicBezTo>
                  <a:pt x="576490" y="6326343"/>
                  <a:pt x="521732" y="6293391"/>
                  <a:pt x="491309" y="6239844"/>
                </a:cubicBezTo>
                <a:cubicBezTo>
                  <a:pt x="491309" y="6239844"/>
                  <a:pt x="491309" y="6239844"/>
                  <a:pt x="22817" y="5413976"/>
                </a:cubicBezTo>
                <a:cubicBezTo>
                  <a:pt x="-7605" y="5362488"/>
                  <a:pt x="-7605" y="5296583"/>
                  <a:pt x="22817" y="5245095"/>
                </a:cubicBezTo>
                <a:cubicBezTo>
                  <a:pt x="22817" y="5245095"/>
                  <a:pt x="22817" y="5245095"/>
                  <a:pt x="491309" y="4419228"/>
                </a:cubicBezTo>
                <a:cubicBezTo>
                  <a:pt x="521732" y="4365681"/>
                  <a:pt x="576490" y="4332728"/>
                  <a:pt x="637332" y="4332728"/>
                </a:cubicBezTo>
                <a:close/>
                <a:moveTo>
                  <a:pt x="3853980" y="0"/>
                </a:moveTo>
                <a:lnTo>
                  <a:pt x="5043644" y="0"/>
                </a:lnTo>
                <a:lnTo>
                  <a:pt x="5083740" y="70378"/>
                </a:lnTo>
                <a:cubicBezTo>
                  <a:pt x="5127533" y="147245"/>
                  <a:pt x="5174639" y="229925"/>
                  <a:pt x="5225307" y="318859"/>
                </a:cubicBezTo>
                <a:cubicBezTo>
                  <a:pt x="5271897" y="397715"/>
                  <a:pt x="5271897" y="498649"/>
                  <a:pt x="5225307" y="577503"/>
                </a:cubicBezTo>
                <a:cubicBezTo>
                  <a:pt x="5225307" y="577503"/>
                  <a:pt x="5225307" y="577503"/>
                  <a:pt x="4504695" y="1842337"/>
                </a:cubicBezTo>
                <a:cubicBezTo>
                  <a:pt x="4461209" y="1924345"/>
                  <a:pt x="4374239" y="1974811"/>
                  <a:pt x="4284162" y="1974811"/>
                </a:cubicBezTo>
                <a:cubicBezTo>
                  <a:pt x="4284162" y="1974811"/>
                  <a:pt x="4284162" y="1974811"/>
                  <a:pt x="2846045" y="1974811"/>
                </a:cubicBezTo>
                <a:cubicBezTo>
                  <a:pt x="2822750" y="1974811"/>
                  <a:pt x="2800035" y="1971656"/>
                  <a:pt x="2778342" y="1965645"/>
                </a:cubicBezTo>
                <a:lnTo>
                  <a:pt x="2731777" y="1945746"/>
                </a:lnTo>
                <a:lnTo>
                  <a:pt x="2760233" y="1895581"/>
                </a:lnTo>
                <a:cubicBezTo>
                  <a:pt x="3017539" y="1441999"/>
                  <a:pt x="3346890" y="861413"/>
                  <a:pt x="3768459" y="118263"/>
                </a:cubicBezTo>
                <a:cubicBezTo>
                  <a:pt x="3784101" y="90729"/>
                  <a:pt x="3801308" y="64519"/>
                  <a:pt x="3819932" y="39732"/>
                </a:cubicBezTo>
                <a:close/>
                <a:moveTo>
                  <a:pt x="1880237" y="0"/>
                </a:moveTo>
                <a:lnTo>
                  <a:pt x="2102124" y="0"/>
                </a:lnTo>
                <a:lnTo>
                  <a:pt x="2086946" y="26756"/>
                </a:lnTo>
                <a:cubicBezTo>
                  <a:pt x="1911773" y="335552"/>
                  <a:pt x="1911773" y="335552"/>
                  <a:pt x="1911773" y="335552"/>
                </a:cubicBezTo>
                <a:cubicBezTo>
                  <a:pt x="1865182" y="414408"/>
                  <a:pt x="1865182" y="515344"/>
                  <a:pt x="1911773" y="594199"/>
                </a:cubicBezTo>
                <a:cubicBezTo>
                  <a:pt x="2629280" y="1859030"/>
                  <a:pt x="2629280" y="1859030"/>
                  <a:pt x="2629280" y="1859030"/>
                </a:cubicBezTo>
                <a:cubicBezTo>
                  <a:pt x="2652576" y="1900035"/>
                  <a:pt x="2685189" y="1933154"/>
                  <a:pt x="2723627" y="1956020"/>
                </a:cubicBezTo>
                <a:lnTo>
                  <a:pt x="2734544" y="1960685"/>
                </a:lnTo>
                <a:lnTo>
                  <a:pt x="2676021" y="2063851"/>
                </a:lnTo>
                <a:lnTo>
                  <a:pt x="2632495" y="2140578"/>
                </a:lnTo>
                <a:lnTo>
                  <a:pt x="2677641" y="2159871"/>
                </a:lnTo>
                <a:cubicBezTo>
                  <a:pt x="2702113" y="2166652"/>
                  <a:pt x="2727732" y="2170210"/>
                  <a:pt x="2754009" y="2170210"/>
                </a:cubicBezTo>
                <a:cubicBezTo>
                  <a:pt x="4376198" y="2170210"/>
                  <a:pt x="4376198" y="2170210"/>
                  <a:pt x="4376198" y="2170210"/>
                </a:cubicBezTo>
                <a:cubicBezTo>
                  <a:pt x="4477805" y="2170210"/>
                  <a:pt x="4575904" y="2113286"/>
                  <a:pt x="4624956" y="2020780"/>
                </a:cubicBezTo>
                <a:cubicBezTo>
                  <a:pt x="5437803" y="594055"/>
                  <a:pt x="5437803" y="594055"/>
                  <a:pt x="5437803" y="594055"/>
                </a:cubicBezTo>
                <a:cubicBezTo>
                  <a:pt x="5490358" y="505109"/>
                  <a:pt x="5490358" y="391256"/>
                  <a:pt x="5437803" y="302307"/>
                </a:cubicBezTo>
                <a:cubicBezTo>
                  <a:pt x="5387000" y="213137"/>
                  <a:pt x="5339373" y="129540"/>
                  <a:pt x="5294722" y="51168"/>
                </a:cubicBezTo>
                <a:lnTo>
                  <a:pt x="5265570" y="0"/>
                </a:lnTo>
                <a:lnTo>
                  <a:pt x="7476877" y="0"/>
                </a:lnTo>
                <a:lnTo>
                  <a:pt x="7476877" y="6858000"/>
                </a:lnTo>
                <a:lnTo>
                  <a:pt x="3343303" y="6858000"/>
                </a:lnTo>
                <a:lnTo>
                  <a:pt x="3297958" y="6778065"/>
                </a:lnTo>
                <a:cubicBezTo>
                  <a:pt x="3015657" y="6280421"/>
                  <a:pt x="2563976" y="5484189"/>
                  <a:pt x="1841286" y="4210218"/>
                </a:cubicBezTo>
                <a:cubicBezTo>
                  <a:pt x="1716144" y="3998418"/>
                  <a:pt x="1716144" y="3727316"/>
                  <a:pt x="1841286" y="3515516"/>
                </a:cubicBezTo>
                <a:cubicBezTo>
                  <a:pt x="1841286" y="3515516"/>
                  <a:pt x="1841286" y="3515516"/>
                  <a:pt x="2556859" y="2254092"/>
                </a:cubicBezTo>
                <a:lnTo>
                  <a:pt x="2617166" y="2147787"/>
                </a:lnTo>
                <a:lnTo>
                  <a:pt x="2615044" y="2146880"/>
                </a:lnTo>
                <a:cubicBezTo>
                  <a:pt x="2571686" y="2121084"/>
                  <a:pt x="2534897" y="2083728"/>
                  <a:pt x="2508620" y="2037473"/>
                </a:cubicBezTo>
                <a:cubicBezTo>
                  <a:pt x="2508620" y="2037473"/>
                  <a:pt x="2508620" y="2037473"/>
                  <a:pt x="1699276" y="610749"/>
                </a:cubicBezTo>
                <a:cubicBezTo>
                  <a:pt x="1646720" y="521803"/>
                  <a:pt x="1646720" y="407950"/>
                  <a:pt x="1699276" y="319000"/>
                </a:cubicBezTo>
                <a:cubicBezTo>
                  <a:pt x="1699276" y="319000"/>
                  <a:pt x="1699276" y="319000"/>
                  <a:pt x="1843322" y="65075"/>
                </a:cubicBezTo>
                <a:close/>
              </a:path>
            </a:pathLst>
          </a:custGeom>
          <a:solidFill>
            <a:srgbClr val="7F7F7F">
              <a:alpha val="1451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a:solidFill>
                <a:schemeClr val="lt1"/>
              </a:solidFill>
              <a:latin typeface="Calibri"/>
              <a:ea typeface="Calibri"/>
              <a:cs typeface="Calibri"/>
              <a:sym typeface="Calibri"/>
            </a:endParaRPr>
          </a:p>
        </p:txBody>
      </p:sp>
      <p:grpSp>
        <p:nvGrpSpPr>
          <p:cNvPr id="180" name="Google Shape;180;g16504f5b86f_0_74"/>
          <p:cNvGrpSpPr/>
          <p:nvPr/>
        </p:nvGrpSpPr>
        <p:grpSpPr>
          <a:xfrm>
            <a:off x="441960" y="561256"/>
            <a:ext cx="1128381" cy="847205"/>
            <a:chOff x="7393391" y="1075612"/>
            <a:chExt cx="1128381" cy="847205"/>
          </a:xfrm>
        </p:grpSpPr>
        <p:sp>
          <p:nvSpPr>
            <p:cNvPr id="181" name="Google Shape;181;g16504f5b86f_0_74"/>
            <p:cNvSpPr/>
            <p:nvPr/>
          </p:nvSpPr>
          <p:spPr>
            <a:xfrm>
              <a:off x="7393391" y="1327438"/>
              <a:ext cx="675351" cy="595380"/>
            </a:xfrm>
            <a:custGeom>
              <a:avLst/>
              <a:gdLst/>
              <a:ahLst/>
              <a:cxnLst/>
              <a:rect l="l" t="t" r="r" b="b"/>
              <a:pathLst>
                <a:path w="785" h="692" extrusionOk="0">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2" name="Google Shape;182;g16504f5b86f_0_74"/>
            <p:cNvSpPr/>
            <p:nvPr/>
          </p:nvSpPr>
          <p:spPr>
            <a:xfrm>
              <a:off x="7971281" y="1075612"/>
              <a:ext cx="550491" cy="485307"/>
            </a:xfrm>
            <a:custGeom>
              <a:avLst/>
              <a:gdLst/>
              <a:ahLst/>
              <a:cxnLst/>
              <a:rect l="l" t="t" r="r" b="b"/>
              <a:pathLst>
                <a:path w="785" h="692" extrusionOk="0">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pic>
        <p:nvPicPr>
          <p:cNvPr id="183" name="Google Shape;183;g16504f5b86f_0_74" descr="Logotipo&#10;&#10;Descripción generada automáticamente"/>
          <p:cNvPicPr preferRelativeResize="0">
            <a:picLocks noGrp="1"/>
          </p:cNvPicPr>
          <p:nvPr>
            <p:ph type="body" idx="1"/>
          </p:nvPr>
        </p:nvPicPr>
        <p:blipFill rotWithShape="1">
          <a:blip r:embed="rId3">
            <a:alphaModFix/>
          </a:blip>
          <a:srcRect/>
          <a:stretch/>
        </p:blipFill>
        <p:spPr>
          <a:xfrm>
            <a:off x="10469310" y="6024685"/>
            <a:ext cx="1362900" cy="480300"/>
          </a:xfrm>
          <a:prstGeom prst="rect">
            <a:avLst/>
          </a:prstGeom>
          <a:noFill/>
          <a:ln>
            <a:noFill/>
          </a:ln>
        </p:spPr>
      </p:pic>
      <p:sp>
        <p:nvSpPr>
          <p:cNvPr id="184" name="Google Shape;184;g16504f5b86f_0_74"/>
          <p:cNvSpPr>
            <a:spLocks noGrp="1"/>
          </p:cNvSpPr>
          <p:nvPr>
            <p:ph type="title"/>
          </p:nvPr>
        </p:nvSpPr>
        <p:spPr>
          <a:xfrm>
            <a:off x="661424" y="-79375"/>
            <a:ext cx="9852000" cy="5775900"/>
          </a:xfrm>
          <a:prstGeom prst="ellipse">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2300"/>
              <a:buFont typeface="Calibri"/>
              <a:buNone/>
            </a:pPr>
            <a:r>
              <a:rPr lang="en-US" sz="2711" b="1">
                <a:solidFill>
                  <a:schemeClr val="dk1"/>
                </a:solidFill>
                <a:latin typeface="Calibri"/>
                <a:ea typeface="Calibri"/>
                <a:cs typeface="Calibri"/>
                <a:sym typeface="Calibri"/>
              </a:rPr>
              <a:t> </a:t>
            </a:r>
            <a:r>
              <a:rPr lang="en-US" sz="2400" b="1">
                <a:solidFill>
                  <a:srgbClr val="222222"/>
                </a:solidFill>
              </a:rPr>
              <a:t>Conclusions</a:t>
            </a:r>
            <a:br>
              <a:rPr lang="en-US" sz="2800">
                <a:latin typeface="Calibri"/>
                <a:ea typeface="Calibri"/>
                <a:cs typeface="Calibri"/>
                <a:sym typeface="Calibri"/>
              </a:rPr>
            </a:br>
            <a:endParaRPr sz="2800">
              <a:latin typeface="Calibri"/>
              <a:ea typeface="Calibri"/>
              <a:cs typeface="Calibri"/>
              <a:sym typeface="Calibri"/>
            </a:endParaRPr>
          </a:p>
          <a:p>
            <a:pPr marL="0" marR="0" lvl="0" indent="0" algn="l" rtl="0">
              <a:lnSpc>
                <a:spcPct val="100000"/>
              </a:lnSpc>
              <a:spcBef>
                <a:spcPts val="0"/>
              </a:spcBef>
              <a:spcAft>
                <a:spcPts val="0"/>
              </a:spcAft>
              <a:buClr>
                <a:schemeClr val="dk1"/>
              </a:buClr>
              <a:buSzPts val="2300"/>
              <a:buFont typeface="Calibri"/>
              <a:buNone/>
            </a:pPr>
            <a:endParaRPr sz="2800"/>
          </a:p>
          <a:p>
            <a:pPr marL="457200" marR="0" lvl="0" indent="-342900" algn="l" rtl="0">
              <a:lnSpc>
                <a:spcPct val="100000"/>
              </a:lnSpc>
              <a:spcBef>
                <a:spcPts val="0"/>
              </a:spcBef>
              <a:spcAft>
                <a:spcPts val="0"/>
              </a:spcAft>
              <a:buSzPts val="1800"/>
              <a:buChar char="➔"/>
            </a:pPr>
            <a:r>
              <a:rPr lang="en-US" sz="1800"/>
              <a:t>By performing a SWOT analysis you have the opportunity to discover new instances of improvements, initiatives, projects and have greater clarity of the type of management you are developing.</a:t>
            </a:r>
            <a:endParaRPr sz="1800"/>
          </a:p>
          <a:p>
            <a:pPr marL="457200" marR="0" lvl="0" indent="0" algn="l" rtl="0">
              <a:lnSpc>
                <a:spcPct val="100000"/>
              </a:lnSpc>
              <a:spcBef>
                <a:spcPts val="0"/>
              </a:spcBef>
              <a:spcAft>
                <a:spcPts val="0"/>
              </a:spcAft>
              <a:buNone/>
            </a:pPr>
            <a:endParaRPr sz="1800"/>
          </a:p>
          <a:p>
            <a:pPr marL="457200" marR="0" lvl="0" indent="0" algn="l" rtl="0">
              <a:lnSpc>
                <a:spcPct val="100000"/>
              </a:lnSpc>
              <a:spcBef>
                <a:spcPts val="0"/>
              </a:spcBef>
              <a:spcAft>
                <a:spcPts val="0"/>
              </a:spcAft>
              <a:buNone/>
            </a:pPr>
            <a:endParaRPr sz="1800"/>
          </a:p>
          <a:p>
            <a:pPr marL="457200" marR="0" lvl="0" indent="-342900" algn="l" rtl="0">
              <a:lnSpc>
                <a:spcPct val="100000"/>
              </a:lnSpc>
              <a:spcBef>
                <a:spcPts val="0"/>
              </a:spcBef>
              <a:spcAft>
                <a:spcPts val="0"/>
              </a:spcAft>
              <a:buSzPts val="1800"/>
              <a:buChar char="➔"/>
            </a:pPr>
            <a:r>
              <a:rPr lang="en-US" sz="1800"/>
              <a:t>To develop a project or new idea, it is necessary to consider both internal and external factors to maximize strengths and opportunities, and minimize existing weaknesses and threats.</a:t>
            </a:r>
            <a:endParaRPr sz="1800"/>
          </a:p>
          <a:p>
            <a:pPr marL="0" marR="0" lvl="0" indent="0" algn="l" rtl="0">
              <a:lnSpc>
                <a:spcPct val="90000"/>
              </a:lnSpc>
              <a:spcBef>
                <a:spcPts val="0"/>
              </a:spcBef>
              <a:spcAft>
                <a:spcPts val="0"/>
              </a:spcAft>
              <a:buClr>
                <a:schemeClr val="dk1"/>
              </a:buClr>
              <a:buSzPts val="2300"/>
              <a:buFont typeface="Calibri"/>
              <a:buNone/>
            </a:pPr>
            <a:br>
              <a:rPr lang="en-US" sz="1800"/>
            </a:br>
            <a:endParaRPr sz="18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88"/>
        <p:cNvGrpSpPr/>
        <p:nvPr/>
      </p:nvGrpSpPr>
      <p:grpSpPr>
        <a:xfrm>
          <a:off x="0" y="0"/>
          <a:ext cx="0" cy="0"/>
          <a:chOff x="0" y="0"/>
          <a:chExt cx="0" cy="0"/>
        </a:xfrm>
      </p:grpSpPr>
      <p:sp>
        <p:nvSpPr>
          <p:cNvPr id="189" name="Google Shape;189;p7"/>
          <p:cNvSpPr/>
          <p:nvPr/>
        </p:nvSpPr>
        <p:spPr>
          <a:xfrm>
            <a:off x="3048"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0" name="Google Shape;190;p7"/>
          <p:cNvSpPr/>
          <p:nvPr/>
        </p:nvSpPr>
        <p:spPr>
          <a:xfrm rot="10800000" flipH="1">
            <a:off x="1" y="0"/>
            <a:ext cx="7539895" cy="6858000"/>
          </a:xfrm>
          <a:custGeom>
            <a:avLst/>
            <a:gdLst/>
            <a:ahLst/>
            <a:cxnLst/>
            <a:rect l="l" t="t" r="r" b="b"/>
            <a:pathLst>
              <a:path w="7539895" h="6858000" extrusionOk="0">
                <a:moveTo>
                  <a:pt x="7539895" y="6858000"/>
                </a:moveTo>
                <a:lnTo>
                  <a:pt x="0" y="6858000"/>
                </a:lnTo>
                <a:lnTo>
                  <a:pt x="0" y="0"/>
                </a:lnTo>
                <a:lnTo>
                  <a:pt x="4363741" y="0"/>
                </a:lnTo>
                <a:close/>
              </a:path>
            </a:pathLst>
          </a:custGeom>
          <a:solidFill>
            <a:srgbClr val="262626">
              <a:alpha val="6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1" name="Google Shape;191;p7"/>
          <p:cNvSpPr/>
          <p:nvPr/>
        </p:nvSpPr>
        <p:spPr>
          <a:xfrm rot="10800000" flipH="1">
            <a:off x="0" y="0"/>
            <a:ext cx="7092985" cy="6858000"/>
          </a:xfrm>
          <a:custGeom>
            <a:avLst/>
            <a:gdLst/>
            <a:ahLst/>
            <a:cxnLst/>
            <a:rect l="l" t="t" r="r" b="b"/>
            <a:pathLst>
              <a:path w="7092985" h="6858000" extrusionOk="0">
                <a:moveTo>
                  <a:pt x="7092985" y="6858000"/>
                </a:moveTo>
                <a:lnTo>
                  <a:pt x="0" y="6858000"/>
                </a:lnTo>
                <a:lnTo>
                  <a:pt x="0" y="0"/>
                </a:lnTo>
                <a:lnTo>
                  <a:pt x="3916831" y="0"/>
                </a:lnTo>
                <a:close/>
              </a:path>
            </a:pathLst>
          </a:cu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2" name="Google Shape;192;p7"/>
          <p:cNvSpPr>
            <a:spLocks noGrp="1"/>
          </p:cNvSpPr>
          <p:nvPr>
            <p:ph type="title"/>
          </p:nvPr>
        </p:nvSpPr>
        <p:spPr>
          <a:xfrm>
            <a:off x="838199" y="365125"/>
            <a:ext cx="5529943" cy="1325563"/>
          </a:xfrm>
          <a:prstGeom prst="ellipse">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1400"/>
              <a:buFont typeface="Calibri"/>
              <a:buNone/>
            </a:pPr>
            <a:br>
              <a:rPr lang="en-US" sz="1400" b="1"/>
            </a:br>
            <a:r>
              <a:rPr lang="en-US" sz="1400" b="1"/>
              <a:t> </a:t>
            </a:r>
            <a:br>
              <a:rPr lang="en-US" sz="1400" b="1"/>
            </a:br>
            <a:r>
              <a:rPr lang="en-US" sz="1400" b="1"/>
              <a:t> </a:t>
            </a:r>
            <a:br>
              <a:rPr lang="en-US" sz="1400" b="1"/>
            </a:br>
            <a:endParaRPr sz="1400" b="1"/>
          </a:p>
        </p:txBody>
      </p:sp>
      <p:sp>
        <p:nvSpPr>
          <p:cNvPr id="193" name="Google Shape;193;p7"/>
          <p:cNvSpPr txBox="1"/>
          <p:nvPr/>
        </p:nvSpPr>
        <p:spPr>
          <a:xfrm>
            <a:off x="6541478" y="3024256"/>
            <a:ext cx="5395516" cy="527050"/>
          </a:xfrm>
          <a:prstGeom prst="rect">
            <a:avLst/>
          </a:prstGeom>
          <a:noFill/>
          <a:ln>
            <a:noFill/>
          </a:ln>
        </p:spPr>
        <p:txBody>
          <a:bodyPr spcFirstLastPara="1" wrap="square" lIns="91425" tIns="45700" rIns="91425" bIns="45700" anchor="t" anchorCtr="0">
            <a:noAutofit/>
          </a:bodyPr>
          <a:lstStyle/>
          <a:p>
            <a:pPr marL="114300" marR="0" lvl="0" indent="0" algn="l" rtl="0">
              <a:lnSpc>
                <a:spcPct val="90000"/>
              </a:lnSpc>
              <a:spcBef>
                <a:spcPts val="0"/>
              </a:spcBef>
              <a:spcAft>
                <a:spcPts val="0"/>
              </a:spcAft>
              <a:buClr>
                <a:srgbClr val="000000"/>
              </a:buClr>
              <a:buSzPts val="3200"/>
              <a:buFont typeface="Arial"/>
              <a:buNone/>
            </a:pPr>
            <a:r>
              <a:rPr lang="en-US" sz="3200" b="1" i="0" u="none" strike="noStrike" cap="none">
                <a:solidFill>
                  <a:schemeClr val="dk1"/>
                </a:solidFill>
                <a:latin typeface="Calibri"/>
                <a:ea typeface="Calibri"/>
                <a:cs typeface="Calibri"/>
                <a:sym typeface="Calibri"/>
              </a:rPr>
              <a:t>Template SWOT</a:t>
            </a:r>
            <a:endParaRPr sz="3200" b="1" i="0" u="none" strike="noStrike" cap="none">
              <a:solidFill>
                <a:schemeClr val="dk1"/>
              </a:solidFill>
              <a:latin typeface="Calibri"/>
              <a:ea typeface="Calibri"/>
              <a:cs typeface="Calibri"/>
              <a:sym typeface="Calibri"/>
            </a:endParaRPr>
          </a:p>
        </p:txBody>
      </p:sp>
      <p:pic>
        <p:nvPicPr>
          <p:cNvPr id="194" name="Google Shape;194;p7" descr="Interfaz de usuario gráfica, Texto&#10;&#10;Descripción generada automáticamente"/>
          <p:cNvPicPr preferRelativeResize="0"/>
          <p:nvPr/>
        </p:nvPicPr>
        <p:blipFill rotWithShape="1">
          <a:blip r:embed="rId3">
            <a:alphaModFix/>
          </a:blip>
          <a:srcRect/>
          <a:stretch/>
        </p:blipFill>
        <p:spPr>
          <a:xfrm>
            <a:off x="8883683" y="5836096"/>
            <a:ext cx="2795945" cy="761895"/>
          </a:xfrm>
          <a:prstGeom prst="rect">
            <a:avLst/>
          </a:prstGeom>
          <a:noFill/>
          <a:ln>
            <a:noFill/>
          </a:ln>
        </p:spPr>
      </p:pic>
      <p:pic>
        <p:nvPicPr>
          <p:cNvPr id="195" name="Google Shape;195;p7" descr="Logotipo&#10;&#10;Descripción generada automáticamente"/>
          <p:cNvPicPr preferRelativeResize="0">
            <a:picLocks noGrp="1"/>
          </p:cNvPicPr>
          <p:nvPr>
            <p:ph type="body" idx="1"/>
          </p:nvPr>
        </p:nvPicPr>
        <p:blipFill rotWithShape="1">
          <a:blip r:embed="rId4">
            <a:alphaModFix/>
          </a:blip>
          <a:srcRect/>
          <a:stretch/>
        </p:blipFill>
        <p:spPr>
          <a:xfrm>
            <a:off x="5429840" y="5889279"/>
            <a:ext cx="1663146" cy="655528"/>
          </a:xfrm>
          <a:prstGeom prst="rect">
            <a:avLst/>
          </a:prstGeom>
          <a:noFill/>
          <a:ln>
            <a:noFill/>
          </a:ln>
        </p:spPr>
      </p:pic>
      <p:sp>
        <p:nvSpPr>
          <p:cNvPr id="196" name="Google Shape;196;p7"/>
          <p:cNvSpPr txBox="1"/>
          <p:nvPr/>
        </p:nvSpPr>
        <p:spPr>
          <a:xfrm>
            <a:off x="4038600" y="4884873"/>
            <a:ext cx="7188199" cy="1292090"/>
          </a:xfrm>
          <a:prstGeom prst="rect">
            <a:avLst/>
          </a:prstGeom>
          <a:noFill/>
          <a:ln>
            <a:noFill/>
          </a:ln>
        </p:spPr>
        <p:txBody>
          <a:bodyPr spcFirstLastPara="1" wrap="square" lIns="91425" tIns="45700" rIns="91425" bIns="45700" anchor="t" anchorCtr="0">
            <a:normAutofit/>
          </a:bodyPr>
          <a:lstStyle/>
          <a:p>
            <a:pPr marL="0" marR="0" lvl="0" indent="107950" algn="l" rtl="0">
              <a:lnSpc>
                <a:spcPct val="90000"/>
              </a:lnSpc>
              <a:spcBef>
                <a:spcPts val="0"/>
              </a:spcBef>
              <a:spcAft>
                <a:spcPts val="0"/>
              </a:spcAft>
              <a:buClr>
                <a:schemeClr val="lt1"/>
              </a:buClr>
              <a:buSzPts val="1700"/>
              <a:buFont typeface="Arial"/>
              <a:buNone/>
            </a:pPr>
            <a:endParaRPr sz="1700" b="0" i="0" u="none" strike="noStrike" cap="none">
              <a:solidFill>
                <a:schemeClr val="lt1"/>
              </a:solidFill>
              <a:latin typeface="Calibri"/>
              <a:ea typeface="Calibri"/>
              <a:cs typeface="Calibri"/>
              <a:sym typeface="Calibri"/>
            </a:endParaRPr>
          </a:p>
        </p:txBody>
      </p:sp>
      <p:sp>
        <p:nvSpPr>
          <p:cNvPr id="197" name="Google Shape;197;p7"/>
          <p:cNvSpPr/>
          <p:nvPr/>
        </p:nvSpPr>
        <p:spPr>
          <a:xfrm rot="2164748">
            <a:off x="9564001" y="-232367"/>
            <a:ext cx="3728533" cy="2603228"/>
          </a:xfrm>
          <a:prstGeom prst="triangle">
            <a:avLst>
              <a:gd name="adj" fmla="val 50000"/>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1"/>
        <p:cNvGrpSpPr/>
        <p:nvPr/>
      </p:nvGrpSpPr>
      <p:grpSpPr>
        <a:xfrm>
          <a:off x="0" y="0"/>
          <a:ext cx="0" cy="0"/>
          <a:chOff x="0" y="0"/>
          <a:chExt cx="0" cy="0"/>
        </a:xfrm>
      </p:grpSpPr>
      <p:sp>
        <p:nvSpPr>
          <p:cNvPr id="202" name="Google Shape;202;p8"/>
          <p:cNvSpPr/>
          <p:nvPr/>
        </p:nvSpPr>
        <p:spPr>
          <a:xfrm>
            <a:off x="321564" y="320040"/>
            <a:ext cx="11548800" cy="6217800"/>
          </a:xfrm>
          <a:prstGeom prst="rect">
            <a:avLst/>
          </a:prstGeom>
          <a:solidFill>
            <a:schemeClr val="dk1">
              <a:alpha val="12941"/>
            </a:schemeClr>
          </a:solidFill>
          <a:ln w="127000" cap="sq" cmpd="thinThick">
            <a:solidFill>
              <a:srgbClr val="262626">
                <a:alpha val="14117"/>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900" b="0" i="0" u="none" strike="noStrike" cap="none">
              <a:solidFill>
                <a:schemeClr val="lt1"/>
              </a:solidFill>
              <a:latin typeface="Calibri"/>
              <a:ea typeface="Calibri"/>
              <a:cs typeface="Calibri"/>
              <a:sym typeface="Calibri"/>
            </a:endParaRPr>
          </a:p>
        </p:txBody>
      </p:sp>
      <p:sp>
        <p:nvSpPr>
          <p:cNvPr id="203" name="Google Shape;203;p8"/>
          <p:cNvSpPr>
            <a:spLocks noGrp="1"/>
          </p:cNvSpPr>
          <p:nvPr>
            <p:ph type="title"/>
          </p:nvPr>
        </p:nvSpPr>
        <p:spPr>
          <a:xfrm>
            <a:off x="838200" y="631825"/>
            <a:ext cx="8740200" cy="1325700"/>
          </a:xfrm>
          <a:prstGeom prst="ellipse">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100"/>
              <a:buFont typeface="Calibri"/>
              <a:buNone/>
            </a:pPr>
            <a:r>
              <a:rPr lang="en-US" sz="2400" b="1"/>
              <a:t>Write down in each quadrant all the information about your idea or business</a:t>
            </a:r>
            <a:r>
              <a:rPr lang="en-US" sz="2400" b="1">
                <a:latin typeface="Calibri"/>
                <a:ea typeface="Calibri"/>
                <a:cs typeface="Calibri"/>
                <a:sym typeface="Calibri"/>
              </a:rPr>
              <a:t> </a:t>
            </a:r>
            <a:endParaRPr sz="2400" b="1">
              <a:latin typeface="Calibri"/>
              <a:ea typeface="Calibri"/>
              <a:cs typeface="Calibri"/>
              <a:sym typeface="Calibri"/>
            </a:endParaRPr>
          </a:p>
        </p:txBody>
      </p:sp>
      <p:cxnSp>
        <p:nvCxnSpPr>
          <p:cNvPr id="204" name="Google Shape;204;p8"/>
          <p:cNvCxnSpPr/>
          <p:nvPr/>
        </p:nvCxnSpPr>
        <p:spPr>
          <a:xfrm>
            <a:off x="897636" y="1957388"/>
            <a:ext cx="10396728" cy="0"/>
          </a:xfrm>
          <a:prstGeom prst="straightConnector1">
            <a:avLst/>
          </a:prstGeom>
          <a:noFill/>
          <a:ln w="22225" cap="flat" cmpd="sng">
            <a:solidFill>
              <a:srgbClr val="7F7F7F"/>
            </a:solidFill>
            <a:prstDash val="solid"/>
            <a:miter lim="800000"/>
            <a:headEnd type="none" w="sm" len="sm"/>
            <a:tailEnd type="none" w="sm" len="sm"/>
          </a:ln>
        </p:spPr>
      </p:cxnSp>
      <p:sp>
        <p:nvSpPr>
          <p:cNvPr id="205" name="Google Shape;205;p8"/>
          <p:cNvSpPr txBox="1"/>
          <p:nvPr/>
        </p:nvSpPr>
        <p:spPr>
          <a:xfrm>
            <a:off x="7585150" y="506725"/>
            <a:ext cx="3835500" cy="391500"/>
          </a:xfrm>
          <a:prstGeom prst="rect">
            <a:avLst/>
          </a:prstGeom>
          <a:noFill/>
          <a:ln>
            <a:noFill/>
          </a:ln>
        </p:spPr>
        <p:txBody>
          <a:bodyPr spcFirstLastPara="1" wrap="square" lIns="91425" tIns="45700" rIns="91425" bIns="45700" anchor="ctr" anchorCtr="0">
            <a:noAutofit/>
          </a:bodyPr>
          <a:lstStyle/>
          <a:p>
            <a:pPr marL="342900" marR="0" lvl="0" indent="-165100" algn="l" rtl="0">
              <a:lnSpc>
                <a:spcPct val="90000"/>
              </a:lnSpc>
              <a:spcBef>
                <a:spcPts val="0"/>
              </a:spcBef>
              <a:spcAft>
                <a:spcPts val="0"/>
              </a:spcAft>
              <a:buClr>
                <a:schemeClr val="dk1"/>
              </a:buClr>
              <a:buSzPts val="1000"/>
              <a:buFont typeface="Arial"/>
              <a:buNone/>
            </a:pPr>
            <a:r>
              <a:rPr lang="en-US" sz="1100">
                <a:solidFill>
                  <a:schemeClr val="dk1"/>
                </a:solidFill>
                <a:latin typeface="Calibri"/>
                <a:ea typeface="Calibri"/>
                <a:cs typeface="Calibri"/>
                <a:sym typeface="Calibri"/>
              </a:rPr>
              <a:t>You can duplicate the post-it as many times as you need.</a:t>
            </a:r>
            <a:endParaRPr sz="1100" b="0" i="0" u="none" strike="noStrike" cap="none">
              <a:solidFill>
                <a:schemeClr val="dk1"/>
              </a:solidFill>
              <a:latin typeface="Calibri"/>
              <a:ea typeface="Calibri"/>
              <a:cs typeface="Calibri"/>
              <a:sym typeface="Calibri"/>
            </a:endParaRPr>
          </a:p>
        </p:txBody>
      </p:sp>
      <p:pic>
        <p:nvPicPr>
          <p:cNvPr id="206" name="Google Shape;206;p8" descr="Logotipo&#10;&#10;Descripción generada automáticamente"/>
          <p:cNvPicPr preferRelativeResize="0">
            <a:picLocks noGrp="1"/>
          </p:cNvPicPr>
          <p:nvPr>
            <p:ph type="body" idx="1"/>
          </p:nvPr>
        </p:nvPicPr>
        <p:blipFill rotWithShape="1">
          <a:blip r:embed="rId3">
            <a:alphaModFix/>
          </a:blip>
          <a:srcRect/>
          <a:stretch/>
        </p:blipFill>
        <p:spPr>
          <a:xfrm>
            <a:off x="10316743" y="5904863"/>
            <a:ext cx="1362791" cy="480384"/>
          </a:xfrm>
          <a:prstGeom prst="rect">
            <a:avLst/>
          </a:prstGeom>
          <a:noFill/>
          <a:ln>
            <a:noFill/>
          </a:ln>
        </p:spPr>
      </p:pic>
      <p:pic>
        <p:nvPicPr>
          <p:cNvPr id="207" name="Google Shape;207;p8" descr="Interfaz de usuario gráfica, Texto&#10;&#10;Descripción generada automáticamente"/>
          <p:cNvPicPr preferRelativeResize="0"/>
          <p:nvPr/>
        </p:nvPicPr>
        <p:blipFill rotWithShape="1">
          <a:blip r:embed="rId4">
            <a:alphaModFix/>
          </a:blip>
          <a:srcRect/>
          <a:stretch/>
        </p:blipFill>
        <p:spPr>
          <a:xfrm>
            <a:off x="584758" y="5851025"/>
            <a:ext cx="2167968" cy="588061"/>
          </a:xfrm>
          <a:prstGeom prst="rect">
            <a:avLst/>
          </a:prstGeom>
          <a:noFill/>
          <a:ln>
            <a:noFill/>
          </a:ln>
        </p:spPr>
      </p:pic>
      <p:sp>
        <p:nvSpPr>
          <p:cNvPr id="208" name="Google Shape;208;p8"/>
          <p:cNvSpPr/>
          <p:nvPr/>
        </p:nvSpPr>
        <p:spPr>
          <a:xfrm>
            <a:off x="8639775" y="1040825"/>
            <a:ext cx="743100" cy="660000"/>
          </a:xfrm>
          <a:prstGeom prst="snip1Rect">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8"/>
          <p:cNvSpPr/>
          <p:nvPr/>
        </p:nvSpPr>
        <p:spPr>
          <a:xfrm>
            <a:off x="4184725" y="3246225"/>
            <a:ext cx="2562000" cy="913800"/>
          </a:xfrm>
          <a:prstGeom prst="snip1Rect">
            <a:avLst>
              <a:gd name="adj" fmla="val 16667"/>
            </a:avLst>
          </a:prstGeom>
          <a:solidFill>
            <a:srgbClr val="EAD1DC"/>
          </a:solidFill>
          <a:ln w="9525" cap="flat" cmpd="sng">
            <a:solidFill>
              <a:schemeClr val="dk2"/>
            </a:solidFill>
            <a:prstDash val="solid"/>
            <a:round/>
            <a:headEnd type="none" w="sm" len="sm"/>
            <a:tailEnd type="none" w="sm" len="sm"/>
          </a:ln>
        </p:spPr>
        <p:txBody>
          <a:bodyPr spcFirstLastPara="1" wrap="square" lIns="91425" tIns="0" rIns="0" bIns="0" anchor="ctr" anchorCtr="0">
            <a:noAutofit/>
          </a:bodyPr>
          <a:lstStyle/>
          <a:p>
            <a:pPr marL="0" lvl="0" indent="0" algn="ctr" rtl="0">
              <a:spcBef>
                <a:spcPts val="0"/>
              </a:spcBef>
              <a:spcAft>
                <a:spcPts val="0"/>
              </a:spcAft>
              <a:buNone/>
            </a:pPr>
            <a:r>
              <a:rPr lang="en-US" sz="1200">
                <a:latin typeface="Calibri"/>
                <a:ea typeface="Calibri"/>
                <a:cs typeface="Calibri"/>
                <a:sym typeface="Calibri"/>
              </a:rPr>
              <a:t>Insert all the ideas that increase your internal strengths and the external opportunities</a:t>
            </a:r>
            <a:endParaRPr sz="1200">
              <a:latin typeface="Calibri"/>
              <a:ea typeface="Calibri"/>
              <a:cs typeface="Calibri"/>
              <a:sym typeface="Calibri"/>
            </a:endParaRPr>
          </a:p>
        </p:txBody>
      </p:sp>
      <p:sp>
        <p:nvSpPr>
          <p:cNvPr id="210" name="Google Shape;210;p8"/>
          <p:cNvSpPr/>
          <p:nvPr/>
        </p:nvSpPr>
        <p:spPr>
          <a:xfrm>
            <a:off x="10579275" y="1040824"/>
            <a:ext cx="743100" cy="660000"/>
          </a:xfrm>
          <a:prstGeom prst="snip1Rect">
            <a:avLst>
              <a:gd name="adj" fmla="val 16667"/>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8"/>
          <p:cNvSpPr/>
          <p:nvPr/>
        </p:nvSpPr>
        <p:spPr>
          <a:xfrm>
            <a:off x="4479475" y="2021800"/>
            <a:ext cx="1972500" cy="988500"/>
          </a:xfrm>
          <a:prstGeom prst="roundRect">
            <a:avLst>
              <a:gd name="adj" fmla="val 16667"/>
            </a:avLst>
          </a:prstGeom>
          <a:solidFill>
            <a:srgbClr val="B7B7B7"/>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b="1">
                <a:latin typeface="Calibri"/>
                <a:ea typeface="Calibri"/>
                <a:cs typeface="Calibri"/>
                <a:sym typeface="Calibri"/>
              </a:rPr>
              <a:t>OPPORTUNITIES</a:t>
            </a:r>
            <a:endParaRPr sz="1800" b="1">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US">
                <a:solidFill>
                  <a:srgbClr val="FF0000"/>
                </a:solidFill>
                <a:latin typeface="Calibri"/>
                <a:ea typeface="Calibri"/>
                <a:cs typeface="Calibri"/>
                <a:sym typeface="Calibri"/>
              </a:rPr>
              <a:t>List your opportunities</a:t>
            </a:r>
            <a:endParaRPr sz="1800" b="1">
              <a:latin typeface="Calibri"/>
              <a:ea typeface="Calibri"/>
              <a:cs typeface="Calibri"/>
              <a:sym typeface="Calibri"/>
            </a:endParaRPr>
          </a:p>
        </p:txBody>
      </p:sp>
      <p:sp>
        <p:nvSpPr>
          <p:cNvPr id="212" name="Google Shape;212;p8"/>
          <p:cNvSpPr/>
          <p:nvPr/>
        </p:nvSpPr>
        <p:spPr>
          <a:xfrm>
            <a:off x="7879900" y="2021800"/>
            <a:ext cx="1972500" cy="988500"/>
          </a:xfrm>
          <a:prstGeom prst="roundRect">
            <a:avLst>
              <a:gd name="adj" fmla="val 16667"/>
            </a:avLst>
          </a:prstGeom>
          <a:solidFill>
            <a:srgbClr val="B7B7B7"/>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b="1">
                <a:latin typeface="Calibri"/>
                <a:ea typeface="Calibri"/>
                <a:cs typeface="Calibri"/>
                <a:sym typeface="Calibri"/>
              </a:rPr>
              <a:t>THREATS</a:t>
            </a:r>
            <a:endParaRPr sz="1800" b="1">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US">
                <a:solidFill>
                  <a:srgbClr val="FF0000"/>
                </a:solidFill>
                <a:latin typeface="Calibri"/>
                <a:ea typeface="Calibri"/>
                <a:cs typeface="Calibri"/>
                <a:sym typeface="Calibri"/>
              </a:rPr>
              <a:t>List your threats</a:t>
            </a:r>
            <a:endParaRPr sz="1800" b="1">
              <a:latin typeface="Calibri"/>
              <a:ea typeface="Calibri"/>
              <a:cs typeface="Calibri"/>
              <a:sym typeface="Calibri"/>
            </a:endParaRPr>
          </a:p>
        </p:txBody>
      </p:sp>
      <p:cxnSp>
        <p:nvCxnSpPr>
          <p:cNvPr id="213" name="Google Shape;213;p8"/>
          <p:cNvCxnSpPr/>
          <p:nvPr/>
        </p:nvCxnSpPr>
        <p:spPr>
          <a:xfrm flipH="1">
            <a:off x="7157075" y="3005400"/>
            <a:ext cx="15600" cy="3129300"/>
          </a:xfrm>
          <a:prstGeom prst="straightConnector1">
            <a:avLst/>
          </a:prstGeom>
          <a:noFill/>
          <a:ln w="9525" cap="flat" cmpd="sng">
            <a:solidFill>
              <a:schemeClr val="dk2"/>
            </a:solidFill>
            <a:prstDash val="solid"/>
            <a:round/>
            <a:headEnd type="none" w="med" len="med"/>
            <a:tailEnd type="none" w="med" len="med"/>
          </a:ln>
        </p:spPr>
      </p:cxnSp>
      <p:cxnSp>
        <p:nvCxnSpPr>
          <p:cNvPr id="214" name="Google Shape;214;p8"/>
          <p:cNvCxnSpPr/>
          <p:nvPr/>
        </p:nvCxnSpPr>
        <p:spPr>
          <a:xfrm rot="162" flipH="1">
            <a:off x="3958788" y="4396092"/>
            <a:ext cx="6382800" cy="19800"/>
          </a:xfrm>
          <a:prstGeom prst="straightConnector1">
            <a:avLst/>
          </a:prstGeom>
          <a:noFill/>
          <a:ln w="22225" cap="flat" cmpd="sng">
            <a:solidFill>
              <a:srgbClr val="7F7F7F"/>
            </a:solidFill>
            <a:prstDash val="solid"/>
            <a:miter lim="800000"/>
            <a:headEnd type="none" w="sm" len="sm"/>
            <a:tailEnd type="none" w="sm" len="sm"/>
          </a:ln>
        </p:spPr>
      </p:cxnSp>
      <p:sp>
        <p:nvSpPr>
          <p:cNvPr id="215" name="Google Shape;215;p8"/>
          <p:cNvSpPr/>
          <p:nvPr/>
        </p:nvSpPr>
        <p:spPr>
          <a:xfrm>
            <a:off x="1848300" y="3246225"/>
            <a:ext cx="1972500" cy="988500"/>
          </a:xfrm>
          <a:prstGeom prst="roundRect">
            <a:avLst>
              <a:gd name="adj" fmla="val 16667"/>
            </a:avLst>
          </a:prstGeom>
          <a:solidFill>
            <a:srgbClr val="B7B7B7"/>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b="1">
                <a:latin typeface="Calibri"/>
                <a:ea typeface="Calibri"/>
                <a:cs typeface="Calibri"/>
                <a:sym typeface="Calibri"/>
              </a:rPr>
              <a:t>STRENGTHS</a:t>
            </a:r>
            <a:endParaRPr sz="1800" b="1">
              <a:latin typeface="Calibri"/>
              <a:ea typeface="Calibri"/>
              <a:cs typeface="Calibri"/>
              <a:sym typeface="Calibri"/>
            </a:endParaRPr>
          </a:p>
          <a:p>
            <a:pPr marL="0" lvl="0" indent="0" algn="ctr" rtl="0">
              <a:spcBef>
                <a:spcPts val="0"/>
              </a:spcBef>
              <a:spcAft>
                <a:spcPts val="0"/>
              </a:spcAft>
              <a:buNone/>
            </a:pPr>
            <a:r>
              <a:rPr lang="en-US">
                <a:solidFill>
                  <a:srgbClr val="FF0000"/>
                </a:solidFill>
                <a:latin typeface="Calibri"/>
                <a:ea typeface="Calibri"/>
                <a:cs typeface="Calibri"/>
                <a:sym typeface="Calibri"/>
              </a:rPr>
              <a:t>List your strengths</a:t>
            </a:r>
            <a:endParaRPr>
              <a:solidFill>
                <a:srgbClr val="FF0000"/>
              </a:solidFill>
              <a:latin typeface="Calibri"/>
              <a:ea typeface="Calibri"/>
              <a:cs typeface="Calibri"/>
              <a:sym typeface="Calibri"/>
            </a:endParaRPr>
          </a:p>
        </p:txBody>
      </p:sp>
      <p:sp>
        <p:nvSpPr>
          <p:cNvPr id="216" name="Google Shape;216;p8"/>
          <p:cNvSpPr/>
          <p:nvPr/>
        </p:nvSpPr>
        <p:spPr>
          <a:xfrm>
            <a:off x="1848300" y="4782150"/>
            <a:ext cx="1972500" cy="988500"/>
          </a:xfrm>
          <a:prstGeom prst="roundRect">
            <a:avLst>
              <a:gd name="adj" fmla="val 16667"/>
            </a:avLst>
          </a:prstGeom>
          <a:solidFill>
            <a:srgbClr val="B7B7B7"/>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b="1">
                <a:latin typeface="Calibri"/>
                <a:ea typeface="Calibri"/>
                <a:cs typeface="Calibri"/>
                <a:sym typeface="Calibri"/>
              </a:rPr>
              <a:t>WEAKNESSES</a:t>
            </a:r>
            <a:endParaRPr sz="1800" b="1">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US">
                <a:solidFill>
                  <a:srgbClr val="FF0000"/>
                </a:solidFill>
                <a:latin typeface="Calibri"/>
                <a:ea typeface="Calibri"/>
                <a:cs typeface="Calibri"/>
                <a:sym typeface="Calibri"/>
              </a:rPr>
              <a:t>List your weaknesses</a:t>
            </a:r>
            <a:endParaRPr sz="1800" b="1">
              <a:latin typeface="Calibri"/>
              <a:ea typeface="Calibri"/>
              <a:cs typeface="Calibri"/>
              <a:sym typeface="Calibri"/>
            </a:endParaRPr>
          </a:p>
        </p:txBody>
      </p:sp>
      <p:sp>
        <p:nvSpPr>
          <p:cNvPr id="217" name="Google Shape;217;p8"/>
          <p:cNvSpPr/>
          <p:nvPr/>
        </p:nvSpPr>
        <p:spPr>
          <a:xfrm>
            <a:off x="7585150" y="3246225"/>
            <a:ext cx="2562000" cy="913800"/>
          </a:xfrm>
          <a:prstGeom prst="snip1Rect">
            <a:avLst>
              <a:gd name="adj" fmla="val 16667"/>
            </a:avLst>
          </a:prstGeom>
          <a:solidFill>
            <a:srgbClr val="D9EAD3"/>
          </a:solidFill>
          <a:ln w="9525" cap="flat" cmpd="sng">
            <a:solidFill>
              <a:schemeClr val="dk2"/>
            </a:solidFill>
            <a:prstDash val="solid"/>
            <a:round/>
            <a:headEnd type="none" w="sm" len="sm"/>
            <a:tailEnd type="none" w="sm" len="sm"/>
          </a:ln>
        </p:spPr>
        <p:txBody>
          <a:bodyPr spcFirstLastPara="1" wrap="square" lIns="91425" tIns="0" rIns="0" bIns="0" anchor="ctr" anchorCtr="0">
            <a:noAutofit/>
          </a:bodyPr>
          <a:lstStyle/>
          <a:p>
            <a:pPr marL="0" lvl="0" indent="0" algn="ctr" rtl="0">
              <a:spcBef>
                <a:spcPts val="0"/>
              </a:spcBef>
              <a:spcAft>
                <a:spcPts val="0"/>
              </a:spcAft>
              <a:buNone/>
            </a:pPr>
            <a:r>
              <a:rPr lang="en-US" sz="1200">
                <a:latin typeface="Calibri"/>
                <a:ea typeface="Calibri"/>
                <a:cs typeface="Calibri"/>
                <a:sym typeface="Calibri"/>
              </a:rPr>
              <a:t>Insert all the ideas that increase your internal strengths and minimize the external threats</a:t>
            </a:r>
            <a:endParaRPr sz="1200">
              <a:latin typeface="Calibri"/>
              <a:ea typeface="Calibri"/>
              <a:cs typeface="Calibri"/>
              <a:sym typeface="Calibri"/>
            </a:endParaRPr>
          </a:p>
        </p:txBody>
      </p:sp>
      <p:sp>
        <p:nvSpPr>
          <p:cNvPr id="218" name="Google Shape;218;p8"/>
          <p:cNvSpPr/>
          <p:nvPr/>
        </p:nvSpPr>
        <p:spPr>
          <a:xfrm>
            <a:off x="4184725" y="4819500"/>
            <a:ext cx="2562000" cy="913800"/>
          </a:xfrm>
          <a:prstGeom prst="snip1Rect">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91425" tIns="0" rIns="0" bIns="0" anchor="ctr" anchorCtr="0">
            <a:noAutofit/>
          </a:bodyPr>
          <a:lstStyle/>
          <a:p>
            <a:pPr marL="0" lvl="0" indent="0" algn="ctr" rtl="0">
              <a:spcBef>
                <a:spcPts val="0"/>
              </a:spcBef>
              <a:spcAft>
                <a:spcPts val="0"/>
              </a:spcAft>
              <a:buNone/>
            </a:pPr>
            <a:r>
              <a:rPr lang="en-US" sz="1200">
                <a:latin typeface="Calibri"/>
                <a:ea typeface="Calibri"/>
                <a:cs typeface="Calibri"/>
                <a:sym typeface="Calibri"/>
              </a:rPr>
              <a:t>Insert all the ideas that minimize your internal weaknesses and increase the external opportunities</a:t>
            </a:r>
            <a:endParaRPr sz="1200">
              <a:latin typeface="Calibri"/>
              <a:ea typeface="Calibri"/>
              <a:cs typeface="Calibri"/>
              <a:sym typeface="Calibri"/>
            </a:endParaRPr>
          </a:p>
        </p:txBody>
      </p:sp>
      <p:sp>
        <p:nvSpPr>
          <p:cNvPr id="219" name="Google Shape;219;p8"/>
          <p:cNvSpPr/>
          <p:nvPr/>
        </p:nvSpPr>
        <p:spPr>
          <a:xfrm>
            <a:off x="7585025" y="4819500"/>
            <a:ext cx="2562000" cy="913800"/>
          </a:xfrm>
          <a:prstGeom prst="snip1Rect">
            <a:avLst>
              <a:gd name="adj" fmla="val 16667"/>
            </a:avLst>
          </a:prstGeom>
          <a:solidFill>
            <a:srgbClr val="CFE2F3"/>
          </a:solidFill>
          <a:ln w="9525" cap="flat" cmpd="sng">
            <a:solidFill>
              <a:schemeClr val="dk2"/>
            </a:solidFill>
            <a:prstDash val="solid"/>
            <a:round/>
            <a:headEnd type="none" w="sm" len="sm"/>
            <a:tailEnd type="none" w="sm" len="sm"/>
          </a:ln>
        </p:spPr>
        <p:txBody>
          <a:bodyPr spcFirstLastPara="1" wrap="square" lIns="91425" tIns="0" rIns="0" bIns="0" anchor="ctr" anchorCtr="0">
            <a:noAutofit/>
          </a:bodyPr>
          <a:lstStyle/>
          <a:p>
            <a:pPr marL="0" lvl="0" indent="0" algn="ctr" rtl="0">
              <a:spcBef>
                <a:spcPts val="0"/>
              </a:spcBef>
              <a:spcAft>
                <a:spcPts val="0"/>
              </a:spcAft>
              <a:buNone/>
            </a:pPr>
            <a:r>
              <a:rPr lang="en-US" sz="1200">
                <a:latin typeface="Calibri"/>
                <a:ea typeface="Calibri"/>
                <a:cs typeface="Calibri"/>
                <a:sym typeface="Calibri"/>
              </a:rPr>
              <a:t>Insert all the ideas that minimize your internal weaknesses and the external threats</a:t>
            </a:r>
            <a:endParaRPr sz="1200">
              <a:latin typeface="Calibri"/>
              <a:ea typeface="Calibri"/>
              <a:cs typeface="Calibri"/>
              <a:sym typeface="Calibri"/>
            </a:endParaRPr>
          </a:p>
        </p:txBody>
      </p:sp>
      <p:sp>
        <p:nvSpPr>
          <p:cNvPr id="220" name="Google Shape;220;p8"/>
          <p:cNvSpPr/>
          <p:nvPr/>
        </p:nvSpPr>
        <p:spPr>
          <a:xfrm>
            <a:off x="9609525" y="1040824"/>
            <a:ext cx="743100" cy="660000"/>
          </a:xfrm>
          <a:prstGeom prst="snip1Rect">
            <a:avLst>
              <a:gd name="adj" fmla="val 16667"/>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8"/>
          <p:cNvSpPr/>
          <p:nvPr/>
        </p:nvSpPr>
        <p:spPr>
          <a:xfrm>
            <a:off x="7670025" y="1040825"/>
            <a:ext cx="743100" cy="660000"/>
          </a:xfrm>
          <a:prstGeom prst="snip1Rect">
            <a:avLst>
              <a:gd name="adj" fmla="val 16667"/>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950</Words>
  <Application>Microsoft Macintosh PowerPoint</Application>
  <PresentationFormat>Panorámica</PresentationFormat>
  <Paragraphs>104</Paragraphs>
  <Slides>10</Slides>
  <Notes>10</Notes>
  <HiddenSlides>0</HiddenSlides>
  <MMClips>0</MMClips>
  <ScaleCrop>false</ScaleCrop>
  <HeadingPairs>
    <vt:vector size="6" baseType="variant">
      <vt:variant>
        <vt:lpstr>Fuentes usadas</vt:lpstr>
      </vt:variant>
      <vt:variant>
        <vt:i4>2</vt:i4>
      </vt:variant>
      <vt:variant>
        <vt:lpstr>Tema</vt:lpstr>
      </vt:variant>
      <vt:variant>
        <vt:i4>2</vt:i4>
      </vt:variant>
      <vt:variant>
        <vt:lpstr>Títulos de diapositiva</vt:lpstr>
      </vt:variant>
      <vt:variant>
        <vt:i4>10</vt:i4>
      </vt:variant>
    </vt:vector>
  </HeadingPairs>
  <TitlesOfParts>
    <vt:vector size="14" baseType="lpstr">
      <vt:lpstr>Arial</vt:lpstr>
      <vt:lpstr>Calibri</vt:lpstr>
      <vt:lpstr>Tema de Office</vt:lpstr>
      <vt:lpstr>Tema de Office</vt:lpstr>
      <vt:lpstr>Masterclass Lessons Learned Repository  SWOT Analysis</vt:lpstr>
      <vt:lpstr>    Summary </vt:lpstr>
      <vt:lpstr> Introduction  Are you starting a new business or developing an idea? Do you know what are your strengths and weakness, or your opportunities and threats?   SWOT analysis is a technique for assessing the performance, competition, risk and potential of a company, as well as of a part of a company, a product division or also of yourself!   While simple, a SWOT analysis is a powerful tool for helping you identify competitive opportunities for improvement. It helps you improve your team and business while staying ahead of market trends.  Using internal and external data, the technique can steer companies toward the strategies most likely to succeed, and away from those in which they have been, or are likely to be, less successful.</vt:lpstr>
      <vt:lpstr> Characteristics of SWOT analysis  SWOT analysis is a framework for identifying and analyzing an organization's strengths, weaknesses, opportunities and threats. This is why we call it SWOT, for its acronym. SWOT analyzes the internal and external environment and the factors that can impact the viability of a decision.   When you are looking into the strengths of your organization, ask yourself:  What do we do well? Or, even better: What do we do best? What does our target audience like about our organization? To identify the company’s weaknesses, ask yourself:  Which initiatives are underperforming and why? What can be improved? What resources could improve our performance? It’s helpful to consider these questions to come up with opportunities: Are there market gaps in our services? What do your competitors offer? What are our business goals for the year? Finally, to identify external threats, ask yourself: What changes in the industry are cause for concern? What new market trends are on the horizon?</vt:lpstr>
      <vt:lpstr> Relevance and uses of SWOT analysis  SWOT analysis is often used either at the start of, or as part of, a strategic planning process. If you are wondering if you have to perform a SWOT analysis every month or frequently, don't worry, you don't. SWOT analysis should be done when you are searching for large, general overviews of situations, scenarios, or your business.  Why is a SWOT analysis important?      When is helpful a SWOT analysis?  Before you implement a large change When you launch a new venture or project If you would like to identify opportunities for growth and improvement Any time you want a full overview of your business performance If you need to identify business performance from different perspectives  </vt:lpstr>
      <vt:lpstr>  Tips on how to carry it out SWOT analysis  Consider internal factors: You can start implementing improvements in a couple of different ways. Evaluate external factors: You can pivot your own processes in a way that mitigates negative external factors. Hold a brainstorming session: bringing new and innovative ideas can help to spur creativity and inspire action. Get creative:  Create fun ways to come up with opportunities. Try randomly selecting anonymous ideas. Prioritize opportunities:  Talk through each idea and rank it on a scale of one through 10. Take action: You’ll have a list of prioritized opportunities. It is the time to turn them into strengths. </vt:lpstr>
      <vt:lpstr> Conclusions   By performing a SWOT analysis you have the opportunity to discover new instances of improvements, initiatives, projects and have greater clarity of the type of management you are developing.   To develop a project or new idea, it is necessary to consider both internal and external factors to maximize strengths and opportunities, and minimize existing weaknesses and threats.  </vt:lpstr>
      <vt:lpstr>     </vt:lpstr>
      <vt:lpstr>Write down in each quadrant all the information about your idea or business </vt:lpstr>
      <vt:lpstr>Bibliography   Bigelow, S.; Pratt, M.; Tucci,L. (2022). SWOT analysis (strengths, weaknesses, opportunities and threats analysis). Tech Target.  Raeburn, A. (2022). SWOT analysis: What it is and how to use it (with examples). Asana.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Masterclass Lessons Learned Repository  SWOT Analysis</dc:title>
  <dc:creator>Dideas Group</dc:creator>
  <cp:lastModifiedBy>David Bayona cuallado</cp:lastModifiedBy>
  <cp:revision>1</cp:revision>
  <dcterms:created xsi:type="dcterms:W3CDTF">2022-09-21T07:19:16Z</dcterms:created>
  <dcterms:modified xsi:type="dcterms:W3CDTF">2023-02-24T10:16:05Z</dcterms:modified>
</cp:coreProperties>
</file>