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4" roundtripDataSignature="AMtx7mh71D+J7i/zMUzvOX574Zli7tgsn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24" Type="http://customschemas.google.com/relationships/presentationmetadata" Target="metadata"/><Relationship Id="rId12" Type="http://schemas.openxmlformats.org/officeDocument/2006/relationships/slide" Target="slides/slide7.xml"/><Relationship Id="rId23" Type="http://schemas.openxmlformats.org/officeDocument/2006/relationships/slide" Target="slides/slide18.xml"/><Relationship Id="rId1" Type="http://schemas.openxmlformats.org/officeDocument/2006/relationships/theme" Target="theme/theme3.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4" name="Google Shape;94;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8" name="Google Shape;208;p2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21" name="Google Shape;221;p2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4" name="Google Shape;234;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47" name="Google Shape;247;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p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60" name="Google Shape;260;p2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 name="Shape 282"/>
        <p:cNvGrpSpPr/>
        <p:nvPr/>
      </p:nvGrpSpPr>
      <p:grpSpPr>
        <a:xfrm>
          <a:off x="0" y="0"/>
          <a:ext cx="0" cy="0"/>
          <a:chOff x="0" y="0"/>
          <a:chExt cx="0" cy="0"/>
        </a:xfrm>
      </p:grpSpPr>
      <p:sp>
        <p:nvSpPr>
          <p:cNvPr id="283" name="Google Shape;283;p3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84" name="Google Shape;284;p3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p3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08" name="Google Shape;308;p3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p3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32" name="Google Shape;332;p3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4" name="Shape 354"/>
        <p:cNvGrpSpPr/>
        <p:nvPr/>
      </p:nvGrpSpPr>
      <p:grpSpPr>
        <a:xfrm>
          <a:off x="0" y="0"/>
          <a:ext cx="0" cy="0"/>
          <a:chOff x="0" y="0"/>
          <a:chExt cx="0" cy="0"/>
        </a:xfrm>
      </p:grpSpPr>
      <p:sp>
        <p:nvSpPr>
          <p:cNvPr id="355" name="Google Shape;355;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56" name="Google Shape;356;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7" name="Google Shape;107;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7" name="Google Shape;117;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0" name="Google Shape;130;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3" name="Google Shape;143;p2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6" name="Google Shape;156;p2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9" name="Google Shape;169;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2" name="Google Shape;182;p2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5" name="Google Shape;195;p2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11" name="Shape 11"/>
        <p:cNvGrpSpPr/>
        <p:nvPr/>
      </p:nvGrpSpPr>
      <p:grpSpPr>
        <a:xfrm>
          <a:off x="0" y="0"/>
          <a:ext cx="0" cy="0"/>
          <a:chOff x="0" y="0"/>
          <a:chExt cx="0" cy="0"/>
        </a:xfrm>
      </p:grpSpPr>
      <p:sp>
        <p:nvSpPr>
          <p:cNvPr id="12" name="Google Shape;12;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 name="Google Shape;14;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68" name="Shape 68"/>
        <p:cNvGrpSpPr/>
        <p:nvPr/>
      </p:nvGrpSpPr>
      <p:grpSpPr>
        <a:xfrm>
          <a:off x="0" y="0"/>
          <a:ext cx="0" cy="0"/>
          <a:chOff x="0" y="0"/>
          <a:chExt cx="0" cy="0"/>
        </a:xfrm>
      </p:grpSpPr>
      <p:sp>
        <p:nvSpPr>
          <p:cNvPr id="69" name="Google Shape;69;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2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74" name="Shape 74"/>
        <p:cNvGrpSpPr/>
        <p:nvPr/>
      </p:nvGrpSpPr>
      <p:grpSpPr>
        <a:xfrm>
          <a:off x="0" y="0"/>
          <a:ext cx="0" cy="0"/>
          <a:chOff x="0" y="0"/>
          <a:chExt cx="0" cy="0"/>
        </a:xfrm>
      </p:grpSpPr>
      <p:sp>
        <p:nvSpPr>
          <p:cNvPr id="75" name="Google Shape;75;p2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86" name="Shape 86"/>
        <p:cNvGrpSpPr/>
        <p:nvPr/>
      </p:nvGrpSpPr>
      <p:grpSpPr>
        <a:xfrm>
          <a:off x="0" y="0"/>
          <a:ext cx="0" cy="0"/>
          <a:chOff x="0" y="0"/>
          <a:chExt cx="0" cy="0"/>
        </a:xfrm>
      </p:grpSpPr>
      <p:sp>
        <p:nvSpPr>
          <p:cNvPr id="87" name="Google Shape;87;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lt1"/>
              </a:buClr>
              <a:buSzPts val="1800"/>
              <a:buChar char="•"/>
              <a:defRPr/>
            </a:lvl1pPr>
            <a:lvl2pPr indent="-342900" lvl="1" marL="914400" algn="l">
              <a:lnSpc>
                <a:spcPct val="90000"/>
              </a:lnSpc>
              <a:spcBef>
                <a:spcPts val="500"/>
              </a:spcBef>
              <a:spcAft>
                <a:spcPts val="0"/>
              </a:spcAft>
              <a:buClr>
                <a:schemeClr val="lt1"/>
              </a:buClr>
              <a:buSzPts val="1800"/>
              <a:buChar char="•"/>
              <a:defRPr/>
            </a:lvl2pPr>
            <a:lvl3pPr indent="-342900" lvl="2" marL="1371600" algn="l">
              <a:lnSpc>
                <a:spcPct val="90000"/>
              </a:lnSpc>
              <a:spcBef>
                <a:spcPts val="500"/>
              </a:spcBef>
              <a:spcAft>
                <a:spcPts val="0"/>
              </a:spcAft>
              <a:buClr>
                <a:schemeClr val="lt1"/>
              </a:buClr>
              <a:buSzPts val="1800"/>
              <a:buChar char="•"/>
              <a:defRPr/>
            </a:lvl3pPr>
            <a:lvl4pPr indent="-342900" lvl="3" marL="1828800" algn="l">
              <a:lnSpc>
                <a:spcPct val="90000"/>
              </a:lnSpc>
              <a:spcBef>
                <a:spcPts val="500"/>
              </a:spcBef>
              <a:spcAft>
                <a:spcPts val="0"/>
              </a:spcAft>
              <a:buClr>
                <a:schemeClr val="lt1"/>
              </a:buClr>
              <a:buSzPts val="1800"/>
              <a:buChar char="•"/>
              <a:defRPr/>
            </a:lvl4pPr>
            <a:lvl5pPr indent="-342900" lvl="4" marL="2286000" algn="l">
              <a:lnSpc>
                <a:spcPct val="90000"/>
              </a:lnSpc>
              <a:spcBef>
                <a:spcPts val="500"/>
              </a:spcBef>
              <a:spcAft>
                <a:spcPts val="0"/>
              </a:spcAft>
              <a:buClr>
                <a:schemeClr val="lt1"/>
              </a:buClr>
              <a:buSzPts val="1800"/>
              <a:buChar char="•"/>
              <a:defRPr/>
            </a:lvl5pPr>
            <a:lvl6pPr indent="-342900" lvl="5" marL="2743200" algn="l">
              <a:lnSpc>
                <a:spcPct val="90000"/>
              </a:lnSpc>
              <a:spcBef>
                <a:spcPts val="500"/>
              </a:spcBef>
              <a:spcAft>
                <a:spcPts val="0"/>
              </a:spcAft>
              <a:buClr>
                <a:schemeClr val="lt1"/>
              </a:buClr>
              <a:buSzPts val="1800"/>
              <a:buChar char="•"/>
              <a:defRPr/>
            </a:lvl6pPr>
            <a:lvl7pPr indent="-342900" lvl="6" marL="3200400" algn="l">
              <a:lnSpc>
                <a:spcPct val="90000"/>
              </a:lnSpc>
              <a:spcBef>
                <a:spcPts val="500"/>
              </a:spcBef>
              <a:spcAft>
                <a:spcPts val="0"/>
              </a:spcAft>
              <a:buClr>
                <a:schemeClr val="lt1"/>
              </a:buClr>
              <a:buSzPts val="1800"/>
              <a:buChar char="•"/>
              <a:defRPr/>
            </a:lvl7pPr>
            <a:lvl8pPr indent="-342900" lvl="7" marL="3657600" algn="l">
              <a:lnSpc>
                <a:spcPct val="90000"/>
              </a:lnSpc>
              <a:spcBef>
                <a:spcPts val="500"/>
              </a:spcBef>
              <a:spcAft>
                <a:spcPts val="0"/>
              </a:spcAft>
              <a:buClr>
                <a:schemeClr val="lt1"/>
              </a:buClr>
              <a:buSzPts val="1800"/>
              <a:buChar char="•"/>
              <a:defRPr/>
            </a:lvl8pPr>
            <a:lvl9pPr indent="-342900" lvl="8" marL="4114800" algn="l">
              <a:lnSpc>
                <a:spcPct val="90000"/>
              </a:lnSpc>
              <a:spcBef>
                <a:spcPts val="500"/>
              </a:spcBef>
              <a:spcAft>
                <a:spcPts val="0"/>
              </a:spcAft>
              <a:buClr>
                <a:schemeClr val="lt1"/>
              </a:buClr>
              <a:buSzPts val="1800"/>
              <a:buChar char="•"/>
              <a:defRPr/>
            </a:lvl9pPr>
          </a:lstStyle>
          <a:p/>
        </p:txBody>
      </p:sp>
      <p:sp>
        <p:nvSpPr>
          <p:cNvPr id="89" name="Google Shape;89;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type="title">
  <p:cSld name="TITLE">
    <p:spTree>
      <p:nvGrpSpPr>
        <p:cNvPr id="17" name="Shape 17"/>
        <p:cNvGrpSpPr/>
        <p:nvPr/>
      </p:nvGrpSpPr>
      <p:grpSpPr>
        <a:xfrm>
          <a:off x="0" y="0"/>
          <a:ext cx="0" cy="0"/>
          <a:chOff x="0" y="0"/>
          <a:chExt cx="0" cy="0"/>
        </a:xfrm>
      </p:grpSpPr>
      <p:sp>
        <p:nvSpPr>
          <p:cNvPr id="18" name="Google Shape;18;p1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0" name="Google Shape;20;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23" name="Shape 23"/>
        <p:cNvGrpSpPr/>
        <p:nvPr/>
      </p:nvGrpSpPr>
      <p:grpSpPr>
        <a:xfrm>
          <a:off x="0" y="0"/>
          <a:ext cx="0" cy="0"/>
          <a:chOff x="0" y="0"/>
          <a:chExt cx="0" cy="0"/>
        </a:xfrm>
      </p:grpSpPr>
      <p:sp>
        <p:nvSpPr>
          <p:cNvPr id="24" name="Google Shape;24;p1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1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29" name="Shape 29"/>
        <p:cNvGrpSpPr/>
        <p:nvPr/>
      </p:nvGrpSpPr>
      <p:grpSpPr>
        <a:xfrm>
          <a:off x="0" y="0"/>
          <a:ext cx="0" cy="0"/>
          <a:chOff x="0" y="0"/>
          <a:chExt cx="0" cy="0"/>
        </a:xfrm>
      </p:grpSpPr>
      <p:sp>
        <p:nvSpPr>
          <p:cNvPr id="30" name="Google Shape;30;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36" name="Shape 36"/>
        <p:cNvGrpSpPr/>
        <p:nvPr/>
      </p:nvGrpSpPr>
      <p:grpSpPr>
        <a:xfrm>
          <a:off x="0" y="0"/>
          <a:ext cx="0" cy="0"/>
          <a:chOff x="0" y="0"/>
          <a:chExt cx="0" cy="0"/>
        </a:xfrm>
      </p:grpSpPr>
      <p:sp>
        <p:nvSpPr>
          <p:cNvPr id="37" name="Google Shape;37;p1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1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1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45" name="Shape 45"/>
        <p:cNvGrpSpPr/>
        <p:nvPr/>
      </p:nvGrpSpPr>
      <p:grpSpPr>
        <a:xfrm>
          <a:off x="0" y="0"/>
          <a:ext cx="0" cy="0"/>
          <a:chOff x="0" y="0"/>
          <a:chExt cx="0" cy="0"/>
        </a:xfrm>
      </p:grpSpPr>
      <p:sp>
        <p:nvSpPr>
          <p:cNvPr id="46" name="Google Shape;46;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50" name="Shape 50"/>
        <p:cNvGrpSpPr/>
        <p:nvPr/>
      </p:nvGrpSpPr>
      <p:grpSpPr>
        <a:xfrm>
          <a:off x="0" y="0"/>
          <a:ext cx="0" cy="0"/>
          <a:chOff x="0" y="0"/>
          <a:chExt cx="0" cy="0"/>
        </a:xfrm>
      </p:grpSpPr>
      <p:sp>
        <p:nvSpPr>
          <p:cNvPr id="51" name="Google Shape;51;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54" name="Shape 54"/>
        <p:cNvGrpSpPr/>
        <p:nvPr/>
      </p:nvGrpSpPr>
      <p:grpSpPr>
        <a:xfrm>
          <a:off x="0" y="0"/>
          <a:ext cx="0" cy="0"/>
          <a:chOff x="0" y="0"/>
          <a:chExt cx="0" cy="0"/>
        </a:xfrm>
      </p:grpSpPr>
      <p:sp>
        <p:nvSpPr>
          <p:cNvPr id="55" name="Google Shape;55;p1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61" name="Shape 61"/>
        <p:cNvGrpSpPr/>
        <p:nvPr/>
      </p:nvGrpSpPr>
      <p:grpSpPr>
        <a:xfrm>
          <a:off x="0" y="0"/>
          <a:ext cx="0" cy="0"/>
          <a:chOff x="0" y="0"/>
          <a:chExt cx="0" cy="0"/>
        </a:xfrm>
      </p:grpSpPr>
      <p:sp>
        <p:nvSpPr>
          <p:cNvPr id="62" name="Google Shape;62;p2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20"/>
          <p:cNvSpPr/>
          <p:nvPr>
            <p:ph idx="2" type="pic"/>
          </p:nvPr>
        </p:nvSpPr>
        <p:spPr>
          <a:xfrm>
            <a:off x="5183188" y="987425"/>
            <a:ext cx="6172200" cy="4873625"/>
          </a:xfrm>
          <a:prstGeom prst="rect">
            <a:avLst/>
          </a:prstGeom>
          <a:noFill/>
          <a:ln>
            <a:noFill/>
          </a:ln>
        </p:spPr>
      </p:sp>
      <p:sp>
        <p:nvSpPr>
          <p:cNvPr id="64" name="Google Shape;64;p2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80" name="Shape 80"/>
        <p:cNvGrpSpPr/>
        <p:nvPr/>
      </p:nvGrpSpPr>
      <p:grpSpPr>
        <a:xfrm>
          <a:off x="0" y="0"/>
          <a:ext cx="0" cy="0"/>
          <a:chOff x="0" y="0"/>
          <a:chExt cx="0" cy="0"/>
        </a:xfrm>
      </p:grpSpPr>
      <p:sp>
        <p:nvSpPr>
          <p:cNvPr id="81" name="Google Shape;81;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4400"/>
              <a:buFont typeface="Calibri"/>
              <a:buNone/>
              <a:defRPr b="0" i="0" sz="44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2" name="Google Shape;82;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lt1"/>
              </a:buClr>
              <a:buSzPts val="2800"/>
              <a:buFont typeface="Arial"/>
              <a:buChar char="•"/>
              <a:defRPr b="0" i="0" sz="2800" u="none" cap="none" strike="noStrike">
                <a:solidFill>
                  <a:schemeClr val="lt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9pPr>
          </a:lstStyle>
          <a:p/>
        </p:txBody>
      </p:sp>
      <p:sp>
        <p:nvSpPr>
          <p:cNvPr id="83" name="Google Shape;83;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9pPr>
          </a:lstStyle>
          <a:p/>
        </p:txBody>
      </p:sp>
      <p:sp>
        <p:nvSpPr>
          <p:cNvPr id="84" name="Google Shape;84;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chemeClr val="lt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Calibri"/>
                <a:ea typeface="Calibri"/>
                <a:cs typeface="Calibri"/>
                <a:sym typeface="Calibri"/>
              </a:defRPr>
            </a:lvl9pPr>
          </a:lstStyle>
          <a:p/>
        </p:txBody>
      </p:sp>
      <p:sp>
        <p:nvSpPr>
          <p:cNvPr id="85" name="Google Shape;85;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61"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 Id="rId3" Type="http://schemas.openxmlformats.org/officeDocument/2006/relationships/image" Target="../media/image1.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3.png"/><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3.png"/><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3.png"/><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3.png"/><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3.png"/><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hyperlink" Target="https://www.nolo.com/legal-encyclopedia/how-to-write-an-effective-terms-of-use-for-your-website.html" TargetMode="External"/><Relationship Id="rId4" Type="http://schemas.openxmlformats.org/officeDocument/2006/relationships/hyperlink" Target="https://www.legalnature.com/guides/why-your-website-needs-a-strong-terms-of-use-agreement-and-what-to-include" TargetMode="External"/><Relationship Id="rId5" Type="http://schemas.openxmlformats.org/officeDocument/2006/relationships/hyperlink" Target="https://legalvision.com.au/website-terms-of-use-and-privacy-policy/" TargetMode="External"/><Relationship Id="rId6"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5" name="Shape 95"/>
        <p:cNvGrpSpPr/>
        <p:nvPr/>
      </p:nvGrpSpPr>
      <p:grpSpPr>
        <a:xfrm>
          <a:off x="0" y="0"/>
          <a:ext cx="0" cy="0"/>
          <a:chOff x="0" y="0"/>
          <a:chExt cx="0" cy="0"/>
        </a:xfrm>
      </p:grpSpPr>
      <p:sp>
        <p:nvSpPr>
          <p:cNvPr id="96" name="Google Shape;96;p1"/>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97" name="Google Shape;97;p1"/>
          <p:cNvSpPr/>
          <p:nvPr/>
        </p:nvSpPr>
        <p:spPr>
          <a:xfrm>
            <a:off x="0" y="0"/>
            <a:ext cx="9415165" cy="6858000"/>
          </a:xfrm>
          <a:custGeom>
            <a:rect b="b" l="l" r="r" t="t"/>
            <a:pathLst>
              <a:path extrusionOk="0" h="6858000" w="9415165">
                <a:moveTo>
                  <a:pt x="0" y="5940102"/>
                </a:moveTo>
                <a:lnTo>
                  <a:pt x="201903" y="5940608"/>
                </a:lnTo>
                <a:cubicBezTo>
                  <a:pt x="552894" y="5941488"/>
                  <a:pt x="968883" y="5942531"/>
                  <a:pt x="1461907" y="5943766"/>
                </a:cubicBezTo>
                <a:cubicBezTo>
                  <a:pt x="1662934" y="5938113"/>
                  <a:pt x="1852841" y="6049291"/>
                  <a:pt x="1951874" y="6220822"/>
                </a:cubicBezTo>
                <a:cubicBezTo>
                  <a:pt x="1951874" y="6220822"/>
                  <a:pt x="1951874" y="6220822"/>
                  <a:pt x="2282833" y="6794059"/>
                </a:cubicBezTo>
                <a:lnTo>
                  <a:pt x="2319750" y="6858000"/>
                </a:lnTo>
                <a:lnTo>
                  <a:pt x="0" y="6858000"/>
                </a:lnTo>
                <a:close/>
                <a:moveTo>
                  <a:pt x="751947" y="3830686"/>
                </a:moveTo>
                <a:cubicBezTo>
                  <a:pt x="751947" y="3830686"/>
                  <a:pt x="751947" y="3830686"/>
                  <a:pt x="1719258" y="3833112"/>
                </a:cubicBezTo>
                <a:cubicBezTo>
                  <a:pt x="1780885" y="3831380"/>
                  <a:pt x="1839102" y="3865462"/>
                  <a:pt x="1869462" y="3918046"/>
                </a:cubicBezTo>
                <a:cubicBezTo>
                  <a:pt x="1869462" y="3918046"/>
                  <a:pt x="1869462" y="3918046"/>
                  <a:pt x="2354170" y="4757586"/>
                </a:cubicBezTo>
                <a:cubicBezTo>
                  <a:pt x="2385577" y="4811983"/>
                  <a:pt x="2384937" y="4877630"/>
                  <a:pt x="2353672" y="4931947"/>
                </a:cubicBezTo>
                <a:cubicBezTo>
                  <a:pt x="2353672" y="4931947"/>
                  <a:pt x="2353672" y="4931947"/>
                  <a:pt x="1871068" y="5769061"/>
                </a:cubicBezTo>
                <a:cubicBezTo>
                  <a:pt x="1841608" y="5822336"/>
                  <a:pt x="1783799" y="5855711"/>
                  <a:pt x="1722931" y="5854589"/>
                </a:cubicBezTo>
                <a:cubicBezTo>
                  <a:pt x="1722931" y="5854589"/>
                  <a:pt x="1722931" y="5854589"/>
                  <a:pt x="756668" y="5853977"/>
                </a:cubicBezTo>
                <a:cubicBezTo>
                  <a:pt x="693994" y="5853896"/>
                  <a:pt x="636823" y="5821628"/>
                  <a:pt x="605416" y="5767228"/>
                </a:cubicBezTo>
                <a:cubicBezTo>
                  <a:pt x="605416" y="5767228"/>
                  <a:pt x="605416" y="5767228"/>
                  <a:pt x="120708" y="4927690"/>
                </a:cubicBezTo>
                <a:cubicBezTo>
                  <a:pt x="90348" y="4875106"/>
                  <a:pt x="89942" y="4807646"/>
                  <a:pt x="122255" y="4755141"/>
                </a:cubicBezTo>
                <a:cubicBezTo>
                  <a:pt x="122255" y="4755141"/>
                  <a:pt x="122255" y="4755141"/>
                  <a:pt x="603810" y="3916214"/>
                </a:cubicBezTo>
                <a:cubicBezTo>
                  <a:pt x="633271" y="3862939"/>
                  <a:pt x="691080" y="3829563"/>
                  <a:pt x="751947" y="3830686"/>
                </a:cubicBezTo>
                <a:close/>
                <a:moveTo>
                  <a:pt x="2140871" y="3416093"/>
                </a:moveTo>
                <a:cubicBezTo>
                  <a:pt x="2140871" y="3416093"/>
                  <a:pt x="2140871" y="3416093"/>
                  <a:pt x="2485012" y="3416957"/>
                </a:cubicBezTo>
                <a:cubicBezTo>
                  <a:pt x="2506938" y="3416340"/>
                  <a:pt x="2527650" y="3428466"/>
                  <a:pt x="2538451" y="3447174"/>
                </a:cubicBezTo>
                <a:cubicBezTo>
                  <a:pt x="2538451" y="3447174"/>
                  <a:pt x="2538451" y="3447174"/>
                  <a:pt x="2710898" y="3745860"/>
                </a:cubicBezTo>
                <a:cubicBezTo>
                  <a:pt x="2722072" y="3765213"/>
                  <a:pt x="2721844" y="3788568"/>
                  <a:pt x="2710720" y="3807893"/>
                </a:cubicBezTo>
                <a:cubicBezTo>
                  <a:pt x="2710720" y="3807893"/>
                  <a:pt x="2710720" y="3807893"/>
                  <a:pt x="2539024" y="4105714"/>
                </a:cubicBezTo>
                <a:cubicBezTo>
                  <a:pt x="2528542" y="4124669"/>
                  <a:pt x="2507974" y="4136543"/>
                  <a:pt x="2486319" y="4136144"/>
                </a:cubicBezTo>
                <a:cubicBezTo>
                  <a:pt x="2486319" y="4136144"/>
                  <a:pt x="2486319" y="4136144"/>
                  <a:pt x="2142549" y="4135926"/>
                </a:cubicBezTo>
                <a:cubicBezTo>
                  <a:pt x="2120252" y="4135898"/>
                  <a:pt x="2099911" y="4124417"/>
                  <a:pt x="2088738" y="4105063"/>
                </a:cubicBezTo>
                <a:cubicBezTo>
                  <a:pt x="2088738" y="4105063"/>
                  <a:pt x="2088738" y="4105063"/>
                  <a:pt x="1916292" y="3806378"/>
                </a:cubicBezTo>
                <a:cubicBezTo>
                  <a:pt x="1905490" y="3787669"/>
                  <a:pt x="1905346" y="3763670"/>
                  <a:pt x="1916843" y="3744990"/>
                </a:cubicBezTo>
                <a:cubicBezTo>
                  <a:pt x="1916843" y="3744990"/>
                  <a:pt x="1916843" y="3744990"/>
                  <a:pt x="2088166" y="3446523"/>
                </a:cubicBezTo>
                <a:cubicBezTo>
                  <a:pt x="2098648" y="3427568"/>
                  <a:pt x="2119216" y="3415695"/>
                  <a:pt x="2140871" y="3416093"/>
                </a:cubicBezTo>
                <a:close/>
                <a:moveTo>
                  <a:pt x="2309207" y="2943824"/>
                </a:moveTo>
                <a:cubicBezTo>
                  <a:pt x="2309207" y="2943824"/>
                  <a:pt x="2309207" y="2943824"/>
                  <a:pt x="2490927" y="2944279"/>
                </a:cubicBezTo>
                <a:cubicBezTo>
                  <a:pt x="2502505" y="2943955"/>
                  <a:pt x="2513441" y="2950357"/>
                  <a:pt x="2519144" y="2960236"/>
                </a:cubicBezTo>
                <a:cubicBezTo>
                  <a:pt x="2519144" y="2960236"/>
                  <a:pt x="2519144" y="2960236"/>
                  <a:pt x="2610202" y="3117952"/>
                </a:cubicBezTo>
                <a:cubicBezTo>
                  <a:pt x="2616102" y="3128172"/>
                  <a:pt x="2615982" y="3140504"/>
                  <a:pt x="2610107" y="3150708"/>
                </a:cubicBezTo>
                <a:cubicBezTo>
                  <a:pt x="2610107" y="3150708"/>
                  <a:pt x="2610107" y="3150708"/>
                  <a:pt x="2519446" y="3307968"/>
                </a:cubicBezTo>
                <a:cubicBezTo>
                  <a:pt x="2513912" y="3317976"/>
                  <a:pt x="2503051" y="3324246"/>
                  <a:pt x="2491617" y="3324035"/>
                </a:cubicBezTo>
                <a:cubicBezTo>
                  <a:pt x="2491617" y="3324035"/>
                  <a:pt x="2491617" y="3324035"/>
                  <a:pt x="2310094" y="3323920"/>
                </a:cubicBezTo>
                <a:cubicBezTo>
                  <a:pt x="2298321" y="3323905"/>
                  <a:pt x="2287579" y="3317843"/>
                  <a:pt x="2281679" y="3307623"/>
                </a:cubicBezTo>
                <a:cubicBezTo>
                  <a:pt x="2281679" y="3307623"/>
                  <a:pt x="2281679" y="3307623"/>
                  <a:pt x="2190623" y="3149908"/>
                </a:cubicBezTo>
                <a:cubicBezTo>
                  <a:pt x="2184919" y="3140029"/>
                  <a:pt x="2184843" y="3127357"/>
                  <a:pt x="2190913" y="3117492"/>
                </a:cubicBezTo>
                <a:cubicBezTo>
                  <a:pt x="2190913" y="3117492"/>
                  <a:pt x="2190913" y="3117492"/>
                  <a:pt x="2281378" y="2959891"/>
                </a:cubicBezTo>
                <a:cubicBezTo>
                  <a:pt x="2286913" y="2949884"/>
                  <a:pt x="2297773" y="2943613"/>
                  <a:pt x="2309207" y="2943824"/>
                </a:cubicBezTo>
                <a:close/>
                <a:moveTo>
                  <a:pt x="4112874" y="2635904"/>
                </a:moveTo>
                <a:cubicBezTo>
                  <a:pt x="4112874" y="2635904"/>
                  <a:pt x="4112874" y="2635904"/>
                  <a:pt x="7268230" y="2643815"/>
                </a:cubicBezTo>
                <a:cubicBezTo>
                  <a:pt x="7469258" y="2638162"/>
                  <a:pt x="7659163" y="2749340"/>
                  <a:pt x="7758196" y="2920870"/>
                </a:cubicBezTo>
                <a:cubicBezTo>
                  <a:pt x="7758196" y="2920870"/>
                  <a:pt x="7758196" y="2920870"/>
                  <a:pt x="9339309" y="5659439"/>
                </a:cubicBezTo>
                <a:cubicBezTo>
                  <a:pt x="9441758" y="5836884"/>
                  <a:pt x="9439672" y="6051021"/>
                  <a:pt x="9337678" y="6228205"/>
                </a:cubicBezTo>
                <a:cubicBezTo>
                  <a:pt x="9337678" y="6228205"/>
                  <a:pt x="9337678" y="6228205"/>
                  <a:pt x="9008157" y="6799787"/>
                </a:cubicBezTo>
                <a:lnTo>
                  <a:pt x="8974598" y="6858000"/>
                </a:lnTo>
                <a:lnTo>
                  <a:pt x="2425403" y="6858000"/>
                </a:lnTo>
                <a:lnTo>
                  <a:pt x="2332089" y="6696379"/>
                </a:lnTo>
                <a:cubicBezTo>
                  <a:pt x="2245236" y="6545945"/>
                  <a:pt x="2152593" y="6385482"/>
                  <a:pt x="2053773" y="6214321"/>
                </a:cubicBezTo>
                <a:cubicBezTo>
                  <a:pt x="1954740" y="6042790"/>
                  <a:pt x="1953410" y="5822737"/>
                  <a:pt x="2058819" y="5651469"/>
                </a:cubicBezTo>
                <a:cubicBezTo>
                  <a:pt x="2058819" y="5651469"/>
                  <a:pt x="2058819" y="5651469"/>
                  <a:pt x="3629647" y="2914896"/>
                </a:cubicBezTo>
                <a:cubicBezTo>
                  <a:pt x="3725749" y="2741114"/>
                  <a:pt x="3914325" y="2632240"/>
                  <a:pt x="4112874" y="2635904"/>
                </a:cubicBezTo>
                <a:close/>
                <a:moveTo>
                  <a:pt x="688133" y="2474638"/>
                </a:moveTo>
                <a:cubicBezTo>
                  <a:pt x="688133" y="2474638"/>
                  <a:pt x="688133" y="2474638"/>
                  <a:pt x="1287544" y="2476142"/>
                </a:cubicBezTo>
                <a:cubicBezTo>
                  <a:pt x="1325733" y="2475067"/>
                  <a:pt x="1361809" y="2496187"/>
                  <a:pt x="1380621" y="2528772"/>
                </a:cubicBezTo>
                <a:cubicBezTo>
                  <a:pt x="1380621" y="2528772"/>
                  <a:pt x="1380621" y="2528772"/>
                  <a:pt x="1680979" y="3049008"/>
                </a:cubicBezTo>
                <a:cubicBezTo>
                  <a:pt x="1700441" y="3082716"/>
                  <a:pt x="1700045" y="3123395"/>
                  <a:pt x="1680670" y="3157054"/>
                </a:cubicBezTo>
                <a:cubicBezTo>
                  <a:pt x="1680670" y="3157054"/>
                  <a:pt x="1680670" y="3157054"/>
                  <a:pt x="1381617" y="3675787"/>
                </a:cubicBezTo>
                <a:cubicBezTo>
                  <a:pt x="1363361" y="3708799"/>
                  <a:pt x="1327537" y="3729482"/>
                  <a:pt x="1289821" y="3728785"/>
                </a:cubicBezTo>
                <a:cubicBezTo>
                  <a:pt x="1289821" y="3728785"/>
                  <a:pt x="1289821" y="3728785"/>
                  <a:pt x="691058" y="3728407"/>
                </a:cubicBezTo>
                <a:cubicBezTo>
                  <a:pt x="652221" y="3728357"/>
                  <a:pt x="616793" y="3708360"/>
                  <a:pt x="597332" y="3674651"/>
                </a:cubicBezTo>
                <a:cubicBezTo>
                  <a:pt x="597332" y="3674651"/>
                  <a:pt x="597332" y="3674651"/>
                  <a:pt x="296974" y="3154416"/>
                </a:cubicBezTo>
                <a:cubicBezTo>
                  <a:pt x="278161" y="3121831"/>
                  <a:pt x="277908" y="3080029"/>
                  <a:pt x="297933" y="3047494"/>
                </a:cubicBezTo>
                <a:cubicBezTo>
                  <a:pt x="297933" y="3047494"/>
                  <a:pt x="297933" y="3047494"/>
                  <a:pt x="596337" y="2527637"/>
                </a:cubicBezTo>
                <a:cubicBezTo>
                  <a:pt x="614593" y="2494625"/>
                  <a:pt x="650416" y="2473943"/>
                  <a:pt x="688133" y="2474638"/>
                </a:cubicBezTo>
                <a:close/>
                <a:moveTo>
                  <a:pt x="2732571" y="2020011"/>
                </a:moveTo>
                <a:cubicBezTo>
                  <a:pt x="2732571" y="2020011"/>
                  <a:pt x="2732571" y="2020011"/>
                  <a:pt x="3236024" y="2021272"/>
                </a:cubicBezTo>
                <a:cubicBezTo>
                  <a:pt x="3268098" y="2020370"/>
                  <a:pt x="3298399" y="2038110"/>
                  <a:pt x="3314200" y="2065479"/>
                </a:cubicBezTo>
                <a:cubicBezTo>
                  <a:pt x="3314200" y="2065479"/>
                  <a:pt x="3314200" y="2065479"/>
                  <a:pt x="3566473" y="2502430"/>
                </a:cubicBezTo>
                <a:cubicBezTo>
                  <a:pt x="3582820" y="2530741"/>
                  <a:pt x="3582487" y="2564907"/>
                  <a:pt x="3566214" y="2593179"/>
                </a:cubicBezTo>
                <a:cubicBezTo>
                  <a:pt x="3566214" y="2593179"/>
                  <a:pt x="3566214" y="2593179"/>
                  <a:pt x="3315036" y="3028868"/>
                </a:cubicBezTo>
                <a:cubicBezTo>
                  <a:pt x="3299702" y="3056596"/>
                  <a:pt x="3269615" y="3073966"/>
                  <a:pt x="3237935" y="3073382"/>
                </a:cubicBezTo>
                <a:cubicBezTo>
                  <a:pt x="3237935" y="3073382"/>
                  <a:pt x="3237935" y="3073382"/>
                  <a:pt x="2735028" y="3073064"/>
                </a:cubicBezTo>
                <a:cubicBezTo>
                  <a:pt x="2702409" y="3073021"/>
                  <a:pt x="2672652" y="3056226"/>
                  <a:pt x="2656307" y="3027915"/>
                </a:cubicBezTo>
                <a:cubicBezTo>
                  <a:pt x="2656307" y="3027915"/>
                  <a:pt x="2656307" y="3027915"/>
                  <a:pt x="2404033" y="2590963"/>
                </a:cubicBezTo>
                <a:cubicBezTo>
                  <a:pt x="2388231" y="2563595"/>
                  <a:pt x="2388020" y="2528484"/>
                  <a:pt x="2404839" y="2501157"/>
                </a:cubicBezTo>
                <a:cubicBezTo>
                  <a:pt x="2404839" y="2501157"/>
                  <a:pt x="2404839" y="2501157"/>
                  <a:pt x="2655471" y="2064525"/>
                </a:cubicBezTo>
                <a:cubicBezTo>
                  <a:pt x="2670804" y="2036797"/>
                  <a:pt x="2700892" y="2019426"/>
                  <a:pt x="2732571" y="2020011"/>
                </a:cubicBezTo>
                <a:close/>
                <a:moveTo>
                  <a:pt x="3662925" y="0"/>
                </a:moveTo>
                <a:lnTo>
                  <a:pt x="5336547" y="0"/>
                </a:lnTo>
                <a:lnTo>
                  <a:pt x="5342959" y="11106"/>
                </a:lnTo>
                <a:cubicBezTo>
                  <a:pt x="5372852" y="62881"/>
                  <a:pt x="5492421" y="269982"/>
                  <a:pt x="5970700" y="1098387"/>
                </a:cubicBezTo>
                <a:cubicBezTo>
                  <a:pt x="6012021" y="1169956"/>
                  <a:pt x="6011183" y="1256322"/>
                  <a:pt x="5970044" y="1327785"/>
                </a:cubicBezTo>
                <a:cubicBezTo>
                  <a:pt x="5970044" y="1327785"/>
                  <a:pt x="5970044" y="1327785"/>
                  <a:pt x="5335110" y="2429135"/>
                </a:cubicBezTo>
                <a:cubicBezTo>
                  <a:pt x="5296350" y="2499226"/>
                  <a:pt x="5220291" y="2543137"/>
                  <a:pt x="5140211" y="2541659"/>
                </a:cubicBezTo>
                <a:cubicBezTo>
                  <a:pt x="5140211" y="2541659"/>
                  <a:pt x="5140211" y="2541659"/>
                  <a:pt x="3868947" y="2540855"/>
                </a:cubicBezTo>
                <a:cubicBezTo>
                  <a:pt x="3786490" y="2540750"/>
                  <a:pt x="3711273" y="2498294"/>
                  <a:pt x="3669952" y="2426726"/>
                </a:cubicBezTo>
                <a:cubicBezTo>
                  <a:pt x="3669952" y="2426726"/>
                  <a:pt x="3669952" y="2426726"/>
                  <a:pt x="3032246" y="1322186"/>
                </a:cubicBezTo>
                <a:cubicBezTo>
                  <a:pt x="2992303" y="1253003"/>
                  <a:pt x="2991768" y="1164250"/>
                  <a:pt x="3034282" y="1095172"/>
                </a:cubicBezTo>
                <a:cubicBezTo>
                  <a:pt x="3034282" y="1095172"/>
                  <a:pt x="3034282" y="1095172"/>
                  <a:pt x="3556318" y="185723"/>
                </a:cubicBezTo>
                <a:close/>
              </a:path>
            </a:pathLst>
          </a:custGeom>
          <a:solidFill>
            <a:srgbClr val="7F7F7F">
              <a:alpha val="40000"/>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nvGrpSpPr>
          <p:cNvPr id="98" name="Google Shape;98;p1"/>
          <p:cNvGrpSpPr/>
          <p:nvPr/>
        </p:nvGrpSpPr>
        <p:grpSpPr>
          <a:xfrm>
            <a:off x="6169039" y="1090549"/>
            <a:ext cx="5581001" cy="4278755"/>
            <a:chOff x="6169039" y="142050"/>
            <a:chExt cx="5581001" cy="4278755"/>
          </a:xfrm>
        </p:grpSpPr>
        <p:sp>
          <p:nvSpPr>
            <p:cNvPr id="99" name="Google Shape;99;p1"/>
            <p:cNvSpPr/>
            <p:nvPr/>
          </p:nvSpPr>
          <p:spPr>
            <a:xfrm rot="-5400000">
              <a:off x="6820162" y="-509073"/>
              <a:ext cx="4278755" cy="5581001"/>
            </a:xfrm>
            <a:custGeom>
              <a:rect b="b" l="l" r="r" t="t"/>
              <a:pathLst>
                <a:path extrusionOk="0" h="5581001" w="4278755">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0" name="Google Shape;100;p1"/>
            <p:cNvSpPr/>
            <p:nvPr/>
          </p:nvSpPr>
          <p:spPr>
            <a:xfrm rot="-5400000">
              <a:off x="6902139" y="-425197"/>
              <a:ext cx="4114800" cy="5413248"/>
            </a:xfrm>
            <a:custGeom>
              <a:rect b="b" l="l" r="r" t="t"/>
              <a:pathLst>
                <a:path extrusionOk="0" h="5581001" w="4278755">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noFill/>
            <a:ln cap="flat" cmpd="sng" w="1905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grpSp>
      <p:sp>
        <p:nvSpPr>
          <p:cNvPr id="101" name="Google Shape;101;p1"/>
          <p:cNvSpPr txBox="1"/>
          <p:nvPr>
            <p:ph type="title"/>
          </p:nvPr>
        </p:nvSpPr>
        <p:spPr>
          <a:xfrm>
            <a:off x="6569715" y="1812202"/>
            <a:ext cx="4779647" cy="2821942"/>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4000"/>
              <a:buFont typeface="Calibri"/>
              <a:buNone/>
            </a:pPr>
            <a:r>
              <a:rPr b="1" lang="en-US" sz="4000">
                <a:solidFill>
                  <a:schemeClr val="lt1"/>
                </a:solidFill>
              </a:rPr>
              <a:t>Masterclass Lessons Learned Repository</a:t>
            </a:r>
            <a:br>
              <a:rPr lang="en-US" sz="4000">
                <a:solidFill>
                  <a:schemeClr val="lt1"/>
                </a:solidFill>
              </a:rPr>
            </a:br>
            <a:br>
              <a:rPr lang="en-US" sz="4000">
                <a:solidFill>
                  <a:schemeClr val="lt1"/>
                </a:solidFill>
              </a:rPr>
            </a:br>
            <a:r>
              <a:rPr b="1" lang="en-US" sz="4000">
                <a:solidFill>
                  <a:srgbClr val="FF0000"/>
                </a:solidFill>
              </a:rPr>
              <a:t>Online terms of use</a:t>
            </a:r>
            <a:endParaRPr b="1" sz="4000">
              <a:solidFill>
                <a:srgbClr val="FF0000"/>
              </a:solidFill>
            </a:endParaRPr>
          </a:p>
        </p:txBody>
      </p:sp>
      <p:pic>
        <p:nvPicPr>
          <p:cNvPr descr="Logotipo&#10;&#10;Descripción generada automáticamente" id="102" name="Google Shape;102;p1"/>
          <p:cNvPicPr preferRelativeResize="0"/>
          <p:nvPr>
            <p:ph idx="1" type="body"/>
          </p:nvPr>
        </p:nvPicPr>
        <p:blipFill rotWithShape="1">
          <a:blip r:embed="rId3">
            <a:alphaModFix/>
          </a:blip>
          <a:srcRect b="0" l="0" r="0" t="0"/>
          <a:stretch/>
        </p:blipFill>
        <p:spPr>
          <a:xfrm>
            <a:off x="0" y="772505"/>
            <a:ext cx="2953443" cy="1039697"/>
          </a:xfrm>
          <a:prstGeom prst="rect">
            <a:avLst/>
          </a:prstGeom>
          <a:noFill/>
          <a:ln>
            <a:noFill/>
          </a:ln>
        </p:spPr>
      </p:pic>
      <p:pic>
        <p:nvPicPr>
          <p:cNvPr descr="Interfaz de usuario gráfica, Texto&#10;&#10;Descripción generada automáticamente" id="103" name="Google Shape;103;p1"/>
          <p:cNvPicPr preferRelativeResize="0"/>
          <p:nvPr/>
        </p:nvPicPr>
        <p:blipFill rotWithShape="1">
          <a:blip r:embed="rId4">
            <a:alphaModFix/>
          </a:blip>
          <a:srcRect b="0" l="0" r="0" t="0"/>
          <a:stretch/>
        </p:blipFill>
        <p:spPr>
          <a:xfrm>
            <a:off x="9905122" y="235318"/>
            <a:ext cx="1864311" cy="505694"/>
          </a:xfrm>
          <a:prstGeom prst="rect">
            <a:avLst/>
          </a:prstGeom>
          <a:noFill/>
          <a:ln>
            <a:noFill/>
          </a:ln>
        </p:spPr>
      </p:pic>
      <p:sp>
        <p:nvSpPr>
          <p:cNvPr id="104" name="Google Shape;104;p1"/>
          <p:cNvSpPr txBox="1"/>
          <p:nvPr/>
        </p:nvSpPr>
        <p:spPr>
          <a:xfrm>
            <a:off x="2341413" y="5932268"/>
            <a:ext cx="6525629" cy="710066"/>
          </a:xfrm>
          <a:prstGeom prst="rect">
            <a:avLst/>
          </a:prstGeom>
          <a:noFill/>
          <a:ln>
            <a:noFill/>
          </a:ln>
        </p:spPr>
        <p:txBody>
          <a:bodyPr anchorCtr="0" anchor="t" bIns="45700" lIns="91425" spcFirstLastPara="1" rIns="91425" wrap="square" tIns="45700">
            <a:spAutoFit/>
          </a:bodyPr>
          <a:lstStyle/>
          <a:p>
            <a:pPr indent="0" lvl="0" marL="0" marR="0" rtl="0" algn="just">
              <a:lnSpc>
                <a:spcPct val="97916"/>
              </a:lnSpc>
              <a:spcBef>
                <a:spcPts val="0"/>
              </a:spcBef>
              <a:spcAft>
                <a:spcPts val="0"/>
              </a:spcAft>
              <a:buClr>
                <a:srgbClr val="000000"/>
              </a:buClr>
              <a:buSzPts val="1200"/>
              <a:buFont typeface="Arial"/>
              <a:buNone/>
            </a:pPr>
            <a:r>
              <a:rPr b="0" i="0" lang="en-US" sz="1200" u="none" cap="none" strike="noStrike">
                <a:solidFill>
                  <a:srgbClr val="222222"/>
                </a:solidFill>
                <a:latin typeface="Calibri"/>
                <a:ea typeface="Calibri"/>
                <a:cs typeface="Calibri"/>
                <a:sym typeface="Calibri"/>
              </a:rPr>
              <a:t>This project result has been funded with support from the European Commission. This communication reflects the views only of the author, and the Commission cannot be held responsible for any use which may be made of the information contained therein. Submission Number: 2021-1-ES02-KA220-YOU-000028609</a:t>
            </a:r>
            <a:endParaRPr b="0" i="0" sz="1200" u="none" cap="none" strike="noStrike">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09" name="Shape 209"/>
        <p:cNvGrpSpPr/>
        <p:nvPr/>
      </p:nvGrpSpPr>
      <p:grpSpPr>
        <a:xfrm>
          <a:off x="0" y="0"/>
          <a:ext cx="0" cy="0"/>
          <a:chOff x="0" y="0"/>
          <a:chExt cx="0" cy="0"/>
        </a:xfrm>
      </p:grpSpPr>
      <p:sp>
        <p:nvSpPr>
          <p:cNvPr id="210" name="Google Shape;210;p27"/>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1" name="Google Shape;211;p27"/>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12" name="Google Shape;212;p27"/>
          <p:cNvSpPr/>
          <p:nvPr>
            <p:ph type="title"/>
          </p:nvPr>
        </p:nvSpPr>
        <p:spPr>
          <a:xfrm>
            <a:off x="-122548" y="-33568"/>
            <a:ext cx="12801599" cy="5969126"/>
          </a:xfrm>
          <a:prstGeom prst="ellipse">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1800"/>
              <a:buNone/>
            </a:pPr>
            <a:r>
              <a:rPr b="1" lang="en-US" sz="1863">
                <a:solidFill>
                  <a:schemeClr val="dk1"/>
                </a:solidFill>
                <a:latin typeface="Calibri"/>
                <a:ea typeface="Calibri"/>
                <a:cs typeface="Calibri"/>
                <a:sym typeface="Calibri"/>
              </a:rPr>
              <a:t> </a:t>
            </a:r>
            <a:r>
              <a:rPr b="1" lang="en-US" sz="2520">
                <a:solidFill>
                  <a:srgbClr val="222222"/>
                </a:solidFill>
                <a:latin typeface="Calibri"/>
                <a:ea typeface="Calibri"/>
                <a:cs typeface="Calibri"/>
                <a:sym typeface="Calibri"/>
              </a:rPr>
              <a:t>Tips on how to carry it out the </a:t>
            </a:r>
            <a:r>
              <a:rPr b="1" i="0" lang="en-US" sz="2520" u="none" cap="none" strike="noStrike">
                <a:solidFill>
                  <a:srgbClr val="222222"/>
                </a:solidFill>
                <a:latin typeface="Calibri"/>
                <a:ea typeface="Calibri"/>
                <a:cs typeface="Calibri"/>
                <a:sym typeface="Calibri"/>
              </a:rPr>
              <a:t>Online terms of use</a:t>
            </a:r>
            <a:br>
              <a:rPr lang="en-US" sz="2520">
                <a:latin typeface="Calibri"/>
                <a:ea typeface="Calibri"/>
                <a:cs typeface="Calibri"/>
                <a:sym typeface="Calibri"/>
              </a:rPr>
            </a:br>
            <a:br>
              <a:rPr lang="en-US" sz="2520">
                <a:latin typeface="Calibri"/>
                <a:ea typeface="Calibri"/>
                <a:cs typeface="Calibri"/>
                <a:sym typeface="Calibri"/>
              </a:rPr>
            </a:br>
            <a:r>
              <a:rPr b="0" i="0" lang="en-US" sz="2160">
                <a:solidFill>
                  <a:srgbClr val="252525"/>
                </a:solidFill>
                <a:latin typeface="Calibri"/>
                <a:ea typeface="Calibri"/>
                <a:cs typeface="Calibri"/>
                <a:sym typeface="Calibri"/>
              </a:rPr>
              <a:t>-Users should be informed about the website, its purpose, what it does and does not do;</a:t>
            </a:r>
            <a:br>
              <a:rPr b="0" i="0" lang="en-US" sz="2160">
                <a:solidFill>
                  <a:srgbClr val="252525"/>
                </a:solidFill>
                <a:latin typeface="Calibri"/>
                <a:ea typeface="Calibri"/>
                <a:cs typeface="Calibri"/>
                <a:sym typeface="Calibri"/>
              </a:rPr>
            </a:br>
            <a:r>
              <a:rPr b="0" i="0" lang="en-US" sz="2160">
                <a:solidFill>
                  <a:srgbClr val="252525"/>
                </a:solidFill>
                <a:latin typeface="Calibri"/>
                <a:ea typeface="Calibri"/>
                <a:cs typeface="Calibri"/>
                <a:sym typeface="Calibri"/>
              </a:rPr>
              <a:t>-It is important to provide information about how current the information on the website is and how often it is updated;</a:t>
            </a:r>
            <a:br>
              <a:rPr b="0" i="0" lang="en-US" sz="2160">
                <a:solidFill>
                  <a:srgbClr val="252525"/>
                </a:solidFill>
                <a:latin typeface="Calibri"/>
                <a:ea typeface="Calibri"/>
                <a:cs typeface="Calibri"/>
                <a:sym typeface="Calibri"/>
              </a:rPr>
            </a:br>
            <a:r>
              <a:rPr b="0" i="0" lang="en-US" sz="2160">
                <a:solidFill>
                  <a:srgbClr val="252525"/>
                </a:solidFill>
                <a:latin typeface="Calibri"/>
                <a:ea typeface="Calibri"/>
                <a:cs typeface="Calibri"/>
                <a:sym typeface="Calibri"/>
              </a:rPr>
              <a:t>-Information (and disclaimers) should be provided so that the user cannot claim reliance on the website;</a:t>
            </a:r>
            <a:br>
              <a:rPr b="0" i="0" lang="en-US" sz="2160">
                <a:solidFill>
                  <a:srgbClr val="252525"/>
                </a:solidFill>
                <a:latin typeface="Calibri"/>
                <a:ea typeface="Calibri"/>
                <a:cs typeface="Calibri"/>
                <a:sym typeface="Calibri"/>
              </a:rPr>
            </a:br>
            <a:r>
              <a:rPr b="0" i="0" lang="en-US" sz="2160">
                <a:solidFill>
                  <a:srgbClr val="252525"/>
                </a:solidFill>
                <a:latin typeface="Calibri"/>
                <a:ea typeface="Calibri"/>
                <a:cs typeface="Calibri"/>
                <a:sym typeface="Calibri"/>
              </a:rPr>
              <a:t>- It is essential to inform users about the target audience for the website, including geographic audience, age and other demographics, and the type of audience targeted (consumers, professionals, businesses);</a:t>
            </a:r>
            <a:br>
              <a:rPr b="0" i="0" lang="en-US" sz="2160">
                <a:solidFill>
                  <a:srgbClr val="252525"/>
                </a:solidFill>
                <a:latin typeface="Calibri"/>
                <a:ea typeface="Calibri"/>
                <a:cs typeface="Calibri"/>
                <a:sym typeface="Calibri"/>
              </a:rPr>
            </a:br>
            <a:r>
              <a:rPr b="0" i="0" lang="en-US" sz="2160">
                <a:solidFill>
                  <a:srgbClr val="252525"/>
                </a:solidFill>
                <a:latin typeface="Calibri"/>
                <a:ea typeface="Calibri"/>
                <a:cs typeface="Calibri"/>
                <a:sym typeface="Calibri"/>
              </a:rPr>
              <a:t>- It is important to convey the disclaimer provisions;</a:t>
            </a:r>
            <a:br>
              <a:rPr b="0" i="0" lang="en-US" sz="2160">
                <a:solidFill>
                  <a:srgbClr val="252525"/>
                </a:solidFill>
                <a:latin typeface="Calibri"/>
                <a:ea typeface="Calibri"/>
                <a:cs typeface="Calibri"/>
                <a:sym typeface="Calibri"/>
              </a:rPr>
            </a:br>
            <a:r>
              <a:rPr b="0" i="0" lang="en-US" sz="2160">
                <a:solidFill>
                  <a:srgbClr val="252525"/>
                </a:solidFill>
                <a:latin typeface="Calibri"/>
                <a:ea typeface="Calibri"/>
                <a:cs typeface="Calibri"/>
                <a:sym typeface="Calibri"/>
              </a:rPr>
              <a:t>- Intellectual property issues should be explained, such as how the user may use copyrighted material on the website and, if applicable, address ownership or the right to use material submitted by the user;</a:t>
            </a:r>
            <a:br>
              <a:rPr b="0" i="0" lang="en-US" sz="2160">
                <a:solidFill>
                  <a:srgbClr val="252525"/>
                </a:solidFill>
                <a:latin typeface="Calibri"/>
                <a:ea typeface="Calibri"/>
                <a:cs typeface="Calibri"/>
                <a:sym typeface="Calibri"/>
              </a:rPr>
            </a:br>
            <a:r>
              <a:rPr b="0" i="0" lang="en-US" sz="2160">
                <a:solidFill>
                  <a:srgbClr val="252525"/>
                </a:solidFill>
                <a:latin typeface="Calibri"/>
                <a:ea typeface="Calibri"/>
                <a:cs typeface="Calibri"/>
                <a:sym typeface="Calibri"/>
              </a:rPr>
              <a:t>- It is essential to provide information required by privacy laws, such as a privacy collection and use statement.</a:t>
            </a:r>
            <a:br>
              <a:rPr lang="en-US" sz="2160">
                <a:latin typeface="Calibri"/>
                <a:ea typeface="Calibri"/>
                <a:cs typeface="Calibri"/>
                <a:sym typeface="Calibri"/>
              </a:rPr>
            </a:br>
            <a:br>
              <a:rPr lang="en-US" sz="2160">
                <a:latin typeface="Calibri"/>
                <a:ea typeface="Calibri"/>
                <a:cs typeface="Calibri"/>
                <a:sym typeface="Calibri"/>
              </a:rPr>
            </a:br>
            <a:br>
              <a:rPr b="1" lang="en-US" sz="2160">
                <a:solidFill>
                  <a:schemeClr val="dk1"/>
                </a:solidFill>
                <a:latin typeface="Calibri"/>
                <a:ea typeface="Calibri"/>
                <a:cs typeface="Calibri"/>
                <a:sym typeface="Calibri"/>
              </a:rPr>
            </a:br>
            <a:endParaRPr b="1" sz="2160">
              <a:solidFill>
                <a:schemeClr val="dk1"/>
              </a:solidFill>
              <a:latin typeface="Calibri"/>
              <a:ea typeface="Calibri"/>
              <a:cs typeface="Calibri"/>
              <a:sym typeface="Calibri"/>
            </a:endParaRPr>
          </a:p>
        </p:txBody>
      </p:sp>
      <p:grpSp>
        <p:nvGrpSpPr>
          <p:cNvPr id="213" name="Google Shape;213;p27"/>
          <p:cNvGrpSpPr/>
          <p:nvPr/>
        </p:nvGrpSpPr>
        <p:grpSpPr>
          <a:xfrm>
            <a:off x="441960" y="561256"/>
            <a:ext cx="1128382" cy="847206"/>
            <a:chOff x="7393391" y="1075612"/>
            <a:chExt cx="1128382" cy="847206"/>
          </a:xfrm>
        </p:grpSpPr>
        <p:sp>
          <p:nvSpPr>
            <p:cNvPr id="214" name="Google Shape;214;p27"/>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15" name="Google Shape;215;p27"/>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216" name="Google Shape;216;p27"/>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217" name="Google Shape;217;p27"/>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218" name="Google Shape;218;p27"/>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22" name="Shape 222"/>
        <p:cNvGrpSpPr/>
        <p:nvPr/>
      </p:nvGrpSpPr>
      <p:grpSpPr>
        <a:xfrm>
          <a:off x="0" y="0"/>
          <a:ext cx="0" cy="0"/>
          <a:chOff x="0" y="0"/>
          <a:chExt cx="0" cy="0"/>
        </a:xfrm>
      </p:grpSpPr>
      <p:sp>
        <p:nvSpPr>
          <p:cNvPr id="223" name="Google Shape;223;p28"/>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4" name="Google Shape;224;p28"/>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25" name="Google Shape;225;p28"/>
          <p:cNvSpPr/>
          <p:nvPr>
            <p:ph type="title"/>
          </p:nvPr>
        </p:nvSpPr>
        <p:spPr>
          <a:xfrm>
            <a:off x="279355" y="-33568"/>
            <a:ext cx="11912645" cy="5969126"/>
          </a:xfrm>
          <a:prstGeom prst="ellipse">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070"/>
              <a:buFont typeface="Calibri"/>
              <a:buNone/>
            </a:pPr>
            <a:r>
              <a:rPr b="1" lang="en-US" sz="1863">
                <a:solidFill>
                  <a:schemeClr val="dk1"/>
                </a:solidFill>
                <a:latin typeface="Calibri"/>
                <a:ea typeface="Calibri"/>
                <a:cs typeface="Calibri"/>
                <a:sym typeface="Calibri"/>
              </a:rPr>
              <a:t> </a:t>
            </a:r>
            <a:r>
              <a:rPr b="1" lang="en-US" sz="2520">
                <a:solidFill>
                  <a:srgbClr val="222222"/>
                </a:solidFill>
                <a:latin typeface="Calibri"/>
                <a:ea typeface="Calibri"/>
                <a:cs typeface="Calibri"/>
                <a:sym typeface="Calibri"/>
              </a:rPr>
              <a:t>Conclusions</a:t>
            </a:r>
            <a:br>
              <a:rPr lang="en-US" sz="2520">
                <a:latin typeface="Calibri"/>
                <a:ea typeface="Calibri"/>
                <a:cs typeface="Calibri"/>
                <a:sym typeface="Calibri"/>
              </a:rPr>
            </a:br>
            <a:br>
              <a:rPr lang="en-US" sz="2520">
                <a:latin typeface="Calibri"/>
                <a:ea typeface="Calibri"/>
                <a:cs typeface="Calibri"/>
                <a:sym typeface="Calibri"/>
              </a:rPr>
            </a:br>
            <a:r>
              <a:rPr lang="en-US" sz="2160"/>
              <a:t>The online terms of use set the rules for all visitors using the website. It helps protect the website and includes what users can do, what is prohibited and a disclaimer to limit the owner's liability when accessing the website.</a:t>
            </a:r>
            <a:br>
              <a:rPr lang="en-US" sz="2160"/>
            </a:br>
            <a:br>
              <a:rPr lang="en-US" sz="2160"/>
            </a:br>
            <a:r>
              <a:rPr lang="en-US" sz="2160"/>
              <a:t>It is a way to protect the business by limiting liability if a customer takes it to court. Although there is no legal requirement to define website terms and conditions of use, it is advisable to use them to ensure some legal protection.</a:t>
            </a:r>
            <a:br>
              <a:rPr lang="en-US" sz="2160"/>
            </a:br>
            <a:br>
              <a:rPr lang="en-US" sz="2160"/>
            </a:br>
            <a:r>
              <a:rPr lang="en-US" sz="2160"/>
              <a:t>Not all businesses will use the same format. Terms of use may vary depending on a number of factors, such as the type of business you have or the nature of the website.</a:t>
            </a:r>
            <a:endParaRPr sz="2160">
              <a:solidFill>
                <a:schemeClr val="dk1"/>
              </a:solidFill>
              <a:latin typeface="Calibri"/>
              <a:ea typeface="Calibri"/>
              <a:cs typeface="Calibri"/>
              <a:sym typeface="Calibri"/>
            </a:endParaRPr>
          </a:p>
        </p:txBody>
      </p:sp>
      <p:grpSp>
        <p:nvGrpSpPr>
          <p:cNvPr id="226" name="Google Shape;226;p28"/>
          <p:cNvGrpSpPr/>
          <p:nvPr/>
        </p:nvGrpSpPr>
        <p:grpSpPr>
          <a:xfrm>
            <a:off x="441960" y="561256"/>
            <a:ext cx="1128382" cy="847206"/>
            <a:chOff x="7393391" y="1075612"/>
            <a:chExt cx="1128382" cy="847206"/>
          </a:xfrm>
        </p:grpSpPr>
        <p:sp>
          <p:nvSpPr>
            <p:cNvPr id="227" name="Google Shape;227;p28"/>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28" name="Google Shape;228;p28"/>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229" name="Google Shape;229;p28"/>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230" name="Google Shape;230;p28"/>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231" name="Google Shape;231;p28"/>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235" name="Shape 235"/>
        <p:cNvGrpSpPr/>
        <p:nvPr/>
      </p:nvGrpSpPr>
      <p:grpSpPr>
        <a:xfrm>
          <a:off x="0" y="0"/>
          <a:ext cx="0" cy="0"/>
          <a:chOff x="0" y="0"/>
          <a:chExt cx="0" cy="0"/>
        </a:xfrm>
      </p:grpSpPr>
      <p:sp>
        <p:nvSpPr>
          <p:cNvPr id="236" name="Google Shape;236;p7"/>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37" name="Google Shape;237;p7"/>
          <p:cNvSpPr/>
          <p:nvPr/>
        </p:nvSpPr>
        <p:spPr>
          <a:xfrm flipH="1" rot="10800000">
            <a:off x="1" y="0"/>
            <a:ext cx="7539895" cy="6858000"/>
          </a:xfrm>
          <a:custGeom>
            <a:rect b="b" l="l" r="r" t="t"/>
            <a:pathLst>
              <a:path extrusionOk="0" h="6858000" w="7539895">
                <a:moveTo>
                  <a:pt x="7539895" y="6858000"/>
                </a:moveTo>
                <a:lnTo>
                  <a:pt x="0" y="6858000"/>
                </a:lnTo>
                <a:lnTo>
                  <a:pt x="0" y="0"/>
                </a:lnTo>
                <a:lnTo>
                  <a:pt x="4363741" y="0"/>
                </a:lnTo>
                <a:close/>
              </a:path>
            </a:pathLst>
          </a:custGeom>
          <a:solidFill>
            <a:srgbClr val="262626">
              <a:alpha val="69411"/>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38" name="Google Shape;238;p7"/>
          <p:cNvSpPr/>
          <p:nvPr/>
        </p:nvSpPr>
        <p:spPr>
          <a:xfrm flipH="1" rot="10800000">
            <a:off x="0" y="0"/>
            <a:ext cx="7092985" cy="6858000"/>
          </a:xfrm>
          <a:custGeom>
            <a:rect b="b" l="l" r="r" t="t"/>
            <a:pathLst>
              <a:path extrusionOk="0" h="6858000" w="7092985">
                <a:moveTo>
                  <a:pt x="7092985" y="6858000"/>
                </a:moveTo>
                <a:lnTo>
                  <a:pt x="0" y="6858000"/>
                </a:lnTo>
                <a:lnTo>
                  <a:pt x="0" y="0"/>
                </a:lnTo>
                <a:lnTo>
                  <a:pt x="3916831" y="0"/>
                </a:lnTo>
                <a:close/>
              </a:path>
            </a:pathLst>
          </a:custGeom>
          <a:solidFill>
            <a:srgbClr val="26262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39" name="Google Shape;239;p7"/>
          <p:cNvSpPr/>
          <p:nvPr>
            <p:ph type="title"/>
          </p:nvPr>
        </p:nvSpPr>
        <p:spPr>
          <a:xfrm>
            <a:off x="838199" y="365125"/>
            <a:ext cx="5529943" cy="1325563"/>
          </a:xfrm>
          <a:prstGeom prst="ellipse">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1400"/>
              <a:buFont typeface="Calibri"/>
              <a:buNone/>
            </a:pPr>
            <a:br>
              <a:rPr b="1" lang="en-US" sz="1400"/>
            </a:br>
            <a:r>
              <a:rPr b="1" lang="en-US" sz="1400"/>
              <a:t> </a:t>
            </a:r>
            <a:br>
              <a:rPr b="1" lang="en-US" sz="1400"/>
            </a:br>
            <a:r>
              <a:rPr b="1" lang="en-US" sz="1400"/>
              <a:t> </a:t>
            </a:r>
            <a:br>
              <a:rPr b="1" lang="en-US" sz="1400"/>
            </a:br>
            <a:endParaRPr b="1" sz="1400"/>
          </a:p>
        </p:txBody>
      </p:sp>
      <p:sp>
        <p:nvSpPr>
          <p:cNvPr id="240" name="Google Shape;240;p7"/>
          <p:cNvSpPr txBox="1"/>
          <p:nvPr/>
        </p:nvSpPr>
        <p:spPr>
          <a:xfrm>
            <a:off x="6541478" y="3024256"/>
            <a:ext cx="5395516" cy="527050"/>
          </a:xfrm>
          <a:prstGeom prst="rect">
            <a:avLst/>
          </a:prstGeom>
          <a:noFill/>
          <a:ln>
            <a:noFill/>
          </a:ln>
        </p:spPr>
        <p:txBody>
          <a:bodyPr anchorCtr="0" anchor="t" bIns="45700" lIns="91425" spcFirstLastPara="1" rIns="91425" wrap="square" tIns="45700">
            <a:noAutofit/>
          </a:bodyPr>
          <a:lstStyle/>
          <a:p>
            <a:pPr indent="0" lvl="0" marL="114300" marR="0" rtl="0" algn="l">
              <a:lnSpc>
                <a:spcPct val="90000"/>
              </a:lnSpc>
              <a:spcBef>
                <a:spcPts val="0"/>
              </a:spcBef>
              <a:spcAft>
                <a:spcPts val="0"/>
              </a:spcAft>
              <a:buClr>
                <a:srgbClr val="000000"/>
              </a:buClr>
              <a:buSzPts val="3200"/>
              <a:buFont typeface="Arial"/>
              <a:buNone/>
            </a:pPr>
            <a:r>
              <a:rPr b="1" i="0" lang="en-US" sz="3200" u="none" cap="none" strike="noStrike">
                <a:solidFill>
                  <a:schemeClr val="dk1"/>
                </a:solidFill>
                <a:latin typeface="Calibri"/>
                <a:ea typeface="Calibri"/>
                <a:cs typeface="Calibri"/>
                <a:sym typeface="Calibri"/>
              </a:rPr>
              <a:t>Online terms of use template </a:t>
            </a:r>
            <a:endParaRPr b="1" i="0" sz="3200" u="none" cap="none" strike="noStrike">
              <a:solidFill>
                <a:schemeClr val="dk1"/>
              </a:solidFill>
              <a:latin typeface="Calibri"/>
              <a:ea typeface="Calibri"/>
              <a:cs typeface="Calibri"/>
              <a:sym typeface="Calibri"/>
            </a:endParaRPr>
          </a:p>
        </p:txBody>
      </p:sp>
      <p:pic>
        <p:nvPicPr>
          <p:cNvPr descr="Interfaz de usuario gráfica, Texto&#10;&#10;Descripción generada automáticamente" id="241" name="Google Shape;241;p7"/>
          <p:cNvPicPr preferRelativeResize="0"/>
          <p:nvPr/>
        </p:nvPicPr>
        <p:blipFill rotWithShape="1">
          <a:blip r:embed="rId3">
            <a:alphaModFix/>
          </a:blip>
          <a:srcRect b="0" l="0" r="0" t="0"/>
          <a:stretch/>
        </p:blipFill>
        <p:spPr>
          <a:xfrm>
            <a:off x="8883683" y="5836096"/>
            <a:ext cx="2795945" cy="761895"/>
          </a:xfrm>
          <a:prstGeom prst="rect">
            <a:avLst/>
          </a:prstGeom>
          <a:noFill/>
          <a:ln>
            <a:noFill/>
          </a:ln>
        </p:spPr>
      </p:pic>
      <p:pic>
        <p:nvPicPr>
          <p:cNvPr descr="Logotipo&#10;&#10;Descripción generada automáticamente" id="242" name="Google Shape;242;p7"/>
          <p:cNvPicPr preferRelativeResize="0"/>
          <p:nvPr>
            <p:ph idx="1" type="body"/>
          </p:nvPr>
        </p:nvPicPr>
        <p:blipFill rotWithShape="1">
          <a:blip r:embed="rId4">
            <a:alphaModFix/>
          </a:blip>
          <a:srcRect b="0" l="0" r="0" t="0"/>
          <a:stretch/>
        </p:blipFill>
        <p:spPr>
          <a:xfrm>
            <a:off x="5429840" y="5889279"/>
            <a:ext cx="1663146" cy="655528"/>
          </a:xfrm>
          <a:prstGeom prst="rect">
            <a:avLst/>
          </a:prstGeom>
          <a:noFill/>
          <a:ln>
            <a:noFill/>
          </a:ln>
        </p:spPr>
      </p:pic>
      <p:sp>
        <p:nvSpPr>
          <p:cNvPr id="243" name="Google Shape;243;p7"/>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lt1"/>
              </a:buClr>
              <a:buSzPts val="1700"/>
              <a:buFont typeface="Arial"/>
              <a:buNone/>
            </a:pPr>
            <a:r>
              <a:t/>
            </a:r>
            <a:endParaRPr b="0" i="0" sz="1700" u="none" cap="none" strike="noStrike">
              <a:solidFill>
                <a:schemeClr val="lt1"/>
              </a:solidFill>
              <a:latin typeface="Calibri"/>
              <a:ea typeface="Calibri"/>
              <a:cs typeface="Calibri"/>
              <a:sym typeface="Calibri"/>
            </a:endParaRPr>
          </a:p>
        </p:txBody>
      </p:sp>
      <p:sp>
        <p:nvSpPr>
          <p:cNvPr id="244" name="Google Shape;244;p7"/>
          <p:cNvSpPr/>
          <p:nvPr/>
        </p:nvSpPr>
        <p:spPr>
          <a:xfrm rot="2164748">
            <a:off x="9564001" y="-232367"/>
            <a:ext cx="3728533" cy="2603228"/>
          </a:xfrm>
          <a:prstGeom prst="triangle">
            <a:avLst>
              <a:gd fmla="val 50000" name="adj"/>
            </a:avLst>
          </a:prstGeom>
          <a:solidFill>
            <a:srgbClr val="FF0000"/>
          </a:solidFill>
          <a:ln cap="flat" cmpd="sng" w="127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48" name="Shape 248"/>
        <p:cNvGrpSpPr/>
        <p:nvPr/>
      </p:nvGrpSpPr>
      <p:grpSpPr>
        <a:xfrm>
          <a:off x="0" y="0"/>
          <a:ext cx="0" cy="0"/>
          <a:chOff x="0" y="0"/>
          <a:chExt cx="0" cy="0"/>
        </a:xfrm>
      </p:grpSpPr>
      <p:sp>
        <p:nvSpPr>
          <p:cNvPr id="249" name="Google Shape;249;p8"/>
          <p:cNvSpPr/>
          <p:nvPr/>
        </p:nvSpPr>
        <p:spPr>
          <a:xfrm>
            <a:off x="321564" y="320040"/>
            <a:ext cx="11548872" cy="6217920"/>
          </a:xfrm>
          <a:prstGeom prst="rect">
            <a:avLst/>
          </a:prstGeom>
          <a:solidFill>
            <a:schemeClr val="dk1">
              <a:alpha val="13333"/>
            </a:schemeClr>
          </a:solidFill>
          <a:ln cap="sq" cmpd="thinThick" w="127000">
            <a:solidFill>
              <a:srgbClr val="262626">
                <a:alpha val="14509"/>
              </a:srgb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50" name="Google Shape;250;p8"/>
          <p:cNvSpPr/>
          <p:nvPr>
            <p:ph type="title"/>
          </p:nvPr>
        </p:nvSpPr>
        <p:spPr>
          <a:xfrm>
            <a:off x="838200" y="631825"/>
            <a:ext cx="10515600" cy="1325563"/>
          </a:xfrm>
          <a:prstGeom prst="ellipse">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1100"/>
              <a:buFont typeface="Calibri"/>
              <a:buNone/>
            </a:pPr>
            <a:r>
              <a:rPr b="1" lang="en-US" sz="1100">
                <a:latin typeface="Calibri"/>
                <a:ea typeface="Calibri"/>
                <a:cs typeface="Calibri"/>
                <a:sym typeface="Calibri"/>
              </a:rPr>
              <a:t> </a:t>
            </a:r>
            <a:br>
              <a:rPr lang="en-US" sz="1100">
                <a:latin typeface="Calibri"/>
                <a:ea typeface="Calibri"/>
                <a:cs typeface="Calibri"/>
                <a:sym typeface="Calibri"/>
              </a:rPr>
            </a:br>
            <a:br>
              <a:rPr lang="en-US" sz="1100">
                <a:latin typeface="Calibri"/>
                <a:ea typeface="Calibri"/>
                <a:cs typeface="Calibri"/>
                <a:sym typeface="Calibri"/>
              </a:rPr>
            </a:br>
            <a:br>
              <a:rPr lang="en-US" sz="1100">
                <a:latin typeface="Calibri"/>
                <a:ea typeface="Calibri"/>
                <a:cs typeface="Calibri"/>
                <a:sym typeface="Calibri"/>
              </a:rPr>
            </a:br>
            <a:br>
              <a:rPr b="1" lang="en-US" sz="1100">
                <a:latin typeface="Calibri"/>
                <a:ea typeface="Calibri"/>
                <a:cs typeface="Calibri"/>
                <a:sym typeface="Calibri"/>
              </a:rPr>
            </a:br>
            <a:endParaRPr b="1" sz="1100">
              <a:latin typeface="Calibri"/>
              <a:ea typeface="Calibri"/>
              <a:cs typeface="Calibri"/>
              <a:sym typeface="Calibri"/>
            </a:endParaRPr>
          </a:p>
        </p:txBody>
      </p:sp>
      <p:cxnSp>
        <p:nvCxnSpPr>
          <p:cNvPr id="251" name="Google Shape;251;p8"/>
          <p:cNvCxnSpPr/>
          <p:nvPr/>
        </p:nvCxnSpPr>
        <p:spPr>
          <a:xfrm>
            <a:off x="897636" y="1957388"/>
            <a:ext cx="10396728" cy="0"/>
          </a:xfrm>
          <a:prstGeom prst="straightConnector1">
            <a:avLst/>
          </a:prstGeom>
          <a:noFill/>
          <a:ln cap="flat" cmpd="sng" w="22225">
            <a:solidFill>
              <a:srgbClr val="7F7F7F"/>
            </a:solidFill>
            <a:prstDash val="solid"/>
            <a:miter lim="800000"/>
            <a:headEnd len="sm" w="sm" type="none"/>
            <a:tailEnd len="sm" w="sm" type="none"/>
          </a:ln>
        </p:spPr>
      </p:cxnSp>
      <p:sp>
        <p:nvSpPr>
          <p:cNvPr id="252" name="Google Shape;252;p8"/>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253" name="Google Shape;253;p8"/>
          <p:cNvPicPr preferRelativeResize="0"/>
          <p:nvPr>
            <p:ph idx="1" type="body"/>
          </p:nvPr>
        </p:nvPicPr>
        <p:blipFill rotWithShape="1">
          <a:blip r:embed="rId3">
            <a:alphaModFix/>
          </a:blip>
          <a:srcRect b="0" l="0" r="0" t="0"/>
          <a:stretch/>
        </p:blipFill>
        <p:spPr>
          <a:xfrm>
            <a:off x="10316743" y="5904863"/>
            <a:ext cx="1362791" cy="480384"/>
          </a:xfrm>
          <a:prstGeom prst="rect">
            <a:avLst/>
          </a:prstGeom>
          <a:noFill/>
          <a:ln>
            <a:noFill/>
          </a:ln>
        </p:spPr>
      </p:pic>
      <p:sp>
        <p:nvSpPr>
          <p:cNvPr id="254" name="Google Shape;254;p8"/>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pic>
        <p:nvPicPr>
          <p:cNvPr descr="Interfaz de usuario gráfica, Texto&#10;&#10;Descripción generada automáticamente" id="255" name="Google Shape;255;p8"/>
          <p:cNvPicPr preferRelativeResize="0"/>
          <p:nvPr/>
        </p:nvPicPr>
        <p:blipFill rotWithShape="1">
          <a:blip r:embed="rId4">
            <a:alphaModFix/>
          </a:blip>
          <a:srcRect b="0" l="0" r="0" t="0"/>
          <a:stretch/>
        </p:blipFill>
        <p:spPr>
          <a:xfrm>
            <a:off x="584758" y="5851025"/>
            <a:ext cx="2167968" cy="588061"/>
          </a:xfrm>
          <a:prstGeom prst="rect">
            <a:avLst/>
          </a:prstGeom>
          <a:noFill/>
          <a:ln>
            <a:noFill/>
          </a:ln>
        </p:spPr>
      </p:pic>
      <p:sp>
        <p:nvSpPr>
          <p:cNvPr id="256" name="Google Shape;256;p8"/>
          <p:cNvSpPr txBox="1"/>
          <p:nvPr/>
        </p:nvSpPr>
        <p:spPr>
          <a:xfrm>
            <a:off x="1951348" y="942680"/>
            <a:ext cx="7984504" cy="83099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en-US" sz="4800" u="none" cap="none" strike="noStrike">
                <a:solidFill>
                  <a:srgbClr val="000000"/>
                </a:solidFill>
                <a:latin typeface="Arial"/>
                <a:ea typeface="Arial"/>
                <a:cs typeface="Arial"/>
                <a:sym typeface="Arial"/>
              </a:rPr>
              <a:t>Online terms of use</a:t>
            </a:r>
            <a:endParaRPr/>
          </a:p>
        </p:txBody>
      </p:sp>
      <p:sp>
        <p:nvSpPr>
          <p:cNvPr id="257" name="Google Shape;257;p8"/>
          <p:cNvSpPr txBox="1"/>
          <p:nvPr/>
        </p:nvSpPr>
        <p:spPr>
          <a:xfrm>
            <a:off x="1404594" y="2413262"/>
            <a:ext cx="9737888" cy="2677656"/>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400" u="none" cap="none" strike="noStrike">
                <a:solidFill>
                  <a:srgbClr val="000000"/>
                </a:solidFill>
                <a:latin typeface="Arial"/>
                <a:ea typeface="Arial"/>
                <a:cs typeface="Arial"/>
                <a:sym typeface="Arial"/>
              </a:rPr>
              <a:t>Last updated: (add date) </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en-US" sz="1400" u="none" cap="none" strike="noStrike">
                <a:solidFill>
                  <a:srgbClr val="000000"/>
                </a:solidFill>
                <a:latin typeface="Arial"/>
                <a:ea typeface="Arial"/>
                <a:cs typeface="Arial"/>
                <a:sym typeface="Arial"/>
              </a:rPr>
              <a:t>Please read these Terms and Conditions ("Terms", "Terms and Conditions") carefully before using the </a:t>
            </a:r>
            <a:r>
              <a:rPr b="0" i="0" lang="en-US" sz="1400" u="none" cap="none" strike="noStrike">
                <a:solidFill>
                  <a:srgbClr val="FF0000"/>
                </a:solidFill>
                <a:latin typeface="Arial"/>
                <a:ea typeface="Arial"/>
                <a:cs typeface="Arial"/>
                <a:sym typeface="Arial"/>
              </a:rPr>
              <a:t>http://www.website.com (change this) </a:t>
            </a:r>
            <a:r>
              <a:rPr b="0" i="0" lang="en-US" sz="1400" u="none" cap="none" strike="noStrike">
                <a:solidFill>
                  <a:srgbClr val="000000"/>
                </a:solidFill>
                <a:latin typeface="Arial"/>
                <a:ea typeface="Arial"/>
                <a:cs typeface="Arial"/>
                <a:sym typeface="Arial"/>
              </a:rPr>
              <a:t>website and the </a:t>
            </a:r>
            <a:r>
              <a:rPr b="0" i="0" lang="en-US" sz="1400" u="none" cap="none" strike="noStrike">
                <a:solidFill>
                  <a:srgbClr val="FF0000"/>
                </a:solidFill>
                <a:latin typeface="Arial"/>
                <a:ea typeface="Arial"/>
                <a:cs typeface="Arial"/>
                <a:sym typeface="Arial"/>
              </a:rPr>
              <a:t>Mobile App (change this) </a:t>
            </a:r>
            <a:r>
              <a:rPr b="0" i="0" lang="en-US" sz="1400" u="none" cap="none" strike="noStrike">
                <a:solidFill>
                  <a:srgbClr val="000000"/>
                </a:solidFill>
                <a:latin typeface="Arial"/>
                <a:ea typeface="Arial"/>
                <a:cs typeface="Arial"/>
                <a:sym typeface="Arial"/>
              </a:rPr>
              <a:t>mobile application (the "Service") operated by the </a:t>
            </a:r>
            <a:r>
              <a:rPr b="0" i="0" lang="en-US" sz="1400" u="none" cap="none" strike="noStrike">
                <a:solidFill>
                  <a:srgbClr val="FF0000"/>
                </a:solidFill>
                <a:latin typeface="Arial"/>
                <a:ea typeface="Arial"/>
                <a:cs typeface="Arial"/>
                <a:sym typeface="Arial"/>
              </a:rPr>
              <a:t>Company (change this).</a:t>
            </a:r>
            <a:endParaRPr/>
          </a:p>
          <a:p>
            <a:pPr indent="0" lvl="0" marL="0" marR="0" rtl="0" algn="l">
              <a:lnSpc>
                <a:spcPct val="100000"/>
              </a:lnSpc>
              <a:spcBef>
                <a:spcPts val="0"/>
              </a:spcBef>
              <a:spcAft>
                <a:spcPts val="0"/>
              </a:spcAft>
              <a:buNone/>
            </a:pPr>
            <a:r>
              <a:t/>
            </a:r>
            <a:endParaRPr b="0" i="0" sz="14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None/>
            </a:pPr>
            <a:r>
              <a:rPr b="0" i="0" lang="en-US" sz="1400" u="none" cap="none" strike="noStrike">
                <a:solidFill>
                  <a:srgbClr val="000000"/>
                </a:solidFill>
                <a:latin typeface="Arial"/>
                <a:ea typeface="Arial"/>
                <a:cs typeface="Arial"/>
                <a:sym typeface="Arial"/>
              </a:rPr>
              <a:t>Your access to and use of the Service is conditioned on your acceptance of and compliance with these Terms. </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en-US" sz="1400" u="none" cap="none" strike="noStrike">
                <a:solidFill>
                  <a:srgbClr val="000000"/>
                </a:solidFill>
                <a:latin typeface="Arial"/>
                <a:ea typeface="Arial"/>
                <a:cs typeface="Arial"/>
                <a:sym typeface="Arial"/>
              </a:rPr>
              <a:t>These Terms apply to all visitors, users and others who access or use the Service. </a:t>
            </a:r>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rPr b="0" i="0" lang="en-US" sz="1400" u="none" cap="none" strike="noStrike">
                <a:solidFill>
                  <a:srgbClr val="000000"/>
                </a:solidFill>
                <a:latin typeface="Arial"/>
                <a:ea typeface="Arial"/>
                <a:cs typeface="Arial"/>
                <a:sym typeface="Arial"/>
              </a:rPr>
              <a:t>By accessing or using the Service you agree to be bound by these Terms. If you disagree with any part of the terms then you may not access the Service.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61" name="Shape 261"/>
        <p:cNvGrpSpPr/>
        <p:nvPr/>
      </p:nvGrpSpPr>
      <p:grpSpPr>
        <a:xfrm>
          <a:off x="0" y="0"/>
          <a:ext cx="0" cy="0"/>
          <a:chOff x="0" y="0"/>
          <a:chExt cx="0" cy="0"/>
        </a:xfrm>
      </p:grpSpPr>
      <p:sp>
        <p:nvSpPr>
          <p:cNvPr id="262" name="Google Shape;262;p29"/>
          <p:cNvSpPr/>
          <p:nvPr/>
        </p:nvSpPr>
        <p:spPr>
          <a:xfrm>
            <a:off x="321564" y="320040"/>
            <a:ext cx="11548872" cy="6217920"/>
          </a:xfrm>
          <a:prstGeom prst="rect">
            <a:avLst/>
          </a:prstGeom>
          <a:solidFill>
            <a:schemeClr val="dk1">
              <a:alpha val="13333"/>
            </a:schemeClr>
          </a:solidFill>
          <a:ln cap="sq" cmpd="thinThick" w="127000">
            <a:solidFill>
              <a:srgbClr val="262626">
                <a:alpha val="14509"/>
              </a:srgb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63" name="Google Shape;263;p29"/>
          <p:cNvSpPr/>
          <p:nvPr>
            <p:ph type="title"/>
          </p:nvPr>
        </p:nvSpPr>
        <p:spPr>
          <a:xfrm>
            <a:off x="838200" y="631825"/>
            <a:ext cx="10515600" cy="1325563"/>
          </a:xfrm>
          <a:prstGeom prst="ellipse">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1100"/>
              <a:buFont typeface="Calibri"/>
              <a:buNone/>
            </a:pPr>
            <a:r>
              <a:rPr b="1" lang="en-US" sz="1100">
                <a:latin typeface="Calibri"/>
                <a:ea typeface="Calibri"/>
                <a:cs typeface="Calibri"/>
                <a:sym typeface="Calibri"/>
              </a:rPr>
              <a:t> </a:t>
            </a:r>
            <a:br>
              <a:rPr lang="en-US" sz="1100">
                <a:latin typeface="Calibri"/>
                <a:ea typeface="Calibri"/>
                <a:cs typeface="Calibri"/>
                <a:sym typeface="Calibri"/>
              </a:rPr>
            </a:br>
            <a:br>
              <a:rPr lang="en-US" sz="1100">
                <a:latin typeface="Calibri"/>
                <a:ea typeface="Calibri"/>
                <a:cs typeface="Calibri"/>
                <a:sym typeface="Calibri"/>
              </a:rPr>
            </a:br>
            <a:br>
              <a:rPr lang="en-US" sz="1100">
                <a:latin typeface="Calibri"/>
                <a:ea typeface="Calibri"/>
                <a:cs typeface="Calibri"/>
                <a:sym typeface="Calibri"/>
              </a:rPr>
            </a:br>
            <a:br>
              <a:rPr b="1" lang="en-US" sz="1100">
                <a:latin typeface="Calibri"/>
                <a:ea typeface="Calibri"/>
                <a:cs typeface="Calibri"/>
                <a:sym typeface="Calibri"/>
              </a:rPr>
            </a:br>
            <a:endParaRPr b="1" sz="1100">
              <a:latin typeface="Calibri"/>
              <a:ea typeface="Calibri"/>
              <a:cs typeface="Calibri"/>
              <a:sym typeface="Calibri"/>
            </a:endParaRPr>
          </a:p>
        </p:txBody>
      </p:sp>
      <p:cxnSp>
        <p:nvCxnSpPr>
          <p:cNvPr id="264" name="Google Shape;264;p29"/>
          <p:cNvCxnSpPr/>
          <p:nvPr/>
        </p:nvCxnSpPr>
        <p:spPr>
          <a:xfrm>
            <a:off x="897636" y="1957388"/>
            <a:ext cx="10396728" cy="0"/>
          </a:xfrm>
          <a:prstGeom prst="straightConnector1">
            <a:avLst/>
          </a:prstGeom>
          <a:noFill/>
          <a:ln cap="flat" cmpd="sng" w="22225">
            <a:solidFill>
              <a:srgbClr val="7F7F7F"/>
            </a:solidFill>
            <a:prstDash val="solid"/>
            <a:miter lim="800000"/>
            <a:headEnd len="sm" w="sm" type="none"/>
            <a:tailEnd len="sm" w="sm" type="none"/>
          </a:ln>
        </p:spPr>
      </p:cxnSp>
      <p:sp>
        <p:nvSpPr>
          <p:cNvPr id="265" name="Google Shape;265;p29"/>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266" name="Google Shape;266;p29"/>
          <p:cNvPicPr preferRelativeResize="0"/>
          <p:nvPr>
            <p:ph idx="1" type="body"/>
          </p:nvPr>
        </p:nvPicPr>
        <p:blipFill rotWithShape="1">
          <a:blip r:embed="rId3">
            <a:alphaModFix/>
          </a:blip>
          <a:srcRect b="0" l="0" r="0" t="0"/>
          <a:stretch/>
        </p:blipFill>
        <p:spPr>
          <a:xfrm>
            <a:off x="10316743" y="5904863"/>
            <a:ext cx="1362791" cy="480384"/>
          </a:xfrm>
          <a:prstGeom prst="rect">
            <a:avLst/>
          </a:prstGeom>
          <a:noFill/>
          <a:ln>
            <a:noFill/>
          </a:ln>
        </p:spPr>
      </p:pic>
      <p:sp>
        <p:nvSpPr>
          <p:cNvPr id="267" name="Google Shape;267;p29"/>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pic>
        <p:nvPicPr>
          <p:cNvPr descr="Interfaz de usuario gráfica, Texto&#10;&#10;Descripción generada automáticamente" id="268" name="Google Shape;268;p29"/>
          <p:cNvPicPr preferRelativeResize="0"/>
          <p:nvPr/>
        </p:nvPicPr>
        <p:blipFill rotWithShape="1">
          <a:blip r:embed="rId4">
            <a:alphaModFix/>
          </a:blip>
          <a:srcRect b="0" l="0" r="0" t="0"/>
          <a:stretch/>
        </p:blipFill>
        <p:spPr>
          <a:xfrm>
            <a:off x="584758" y="5851025"/>
            <a:ext cx="2167968" cy="588061"/>
          </a:xfrm>
          <a:prstGeom prst="rect">
            <a:avLst/>
          </a:prstGeom>
          <a:noFill/>
          <a:ln>
            <a:noFill/>
          </a:ln>
        </p:spPr>
      </p:pic>
      <p:sp>
        <p:nvSpPr>
          <p:cNvPr id="269" name="Google Shape;269;p29"/>
          <p:cNvSpPr txBox="1"/>
          <p:nvPr/>
        </p:nvSpPr>
        <p:spPr>
          <a:xfrm>
            <a:off x="1648253" y="891115"/>
            <a:ext cx="9250570" cy="83099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en-US" sz="4800" u="none" cap="none" strike="noStrike">
                <a:solidFill>
                  <a:srgbClr val="000000"/>
                </a:solidFill>
                <a:latin typeface="Arial"/>
                <a:ea typeface="Arial"/>
                <a:cs typeface="Arial"/>
                <a:sym typeface="Arial"/>
              </a:rPr>
              <a:t>Online terms of use (sections)</a:t>
            </a:r>
            <a:endParaRPr/>
          </a:p>
        </p:txBody>
      </p:sp>
      <p:sp>
        <p:nvSpPr>
          <p:cNvPr id="270" name="Google Shape;270;p29"/>
          <p:cNvSpPr/>
          <p:nvPr/>
        </p:nvSpPr>
        <p:spPr>
          <a:xfrm>
            <a:off x="897636" y="2356701"/>
            <a:ext cx="3052195" cy="588056"/>
          </a:xfrm>
          <a:prstGeom prst="round2DiagRect">
            <a:avLst>
              <a:gd fmla="val 16667" name="adj1"/>
              <a:gd fmla="val 0" name="adj2"/>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dk1"/>
              </a:solidFill>
              <a:latin typeface="Arial"/>
              <a:ea typeface="Arial"/>
              <a:cs typeface="Arial"/>
              <a:sym typeface="Arial"/>
            </a:endParaRPr>
          </a:p>
        </p:txBody>
      </p:sp>
      <p:sp>
        <p:nvSpPr>
          <p:cNvPr id="271" name="Google Shape;271;p29"/>
          <p:cNvSpPr txBox="1"/>
          <p:nvPr/>
        </p:nvSpPr>
        <p:spPr>
          <a:xfrm>
            <a:off x="991380" y="2450674"/>
            <a:ext cx="2864705"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Arial"/>
                <a:ea typeface="Arial"/>
                <a:cs typeface="Arial"/>
                <a:sym typeface="Arial"/>
              </a:rPr>
              <a:t>Acceptance of Terms </a:t>
            </a:r>
            <a:endParaRPr/>
          </a:p>
        </p:txBody>
      </p:sp>
      <p:sp>
        <p:nvSpPr>
          <p:cNvPr id="272" name="Google Shape;272;p29"/>
          <p:cNvSpPr txBox="1"/>
          <p:nvPr/>
        </p:nvSpPr>
        <p:spPr>
          <a:xfrm>
            <a:off x="4374037" y="2269686"/>
            <a:ext cx="6826583" cy="73866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400" u="none" cap="none" strike="noStrike">
                <a:solidFill>
                  <a:srgbClr val="000000"/>
                </a:solidFill>
                <a:latin typeface="Arial"/>
                <a:ea typeface="Arial"/>
                <a:cs typeface="Arial"/>
                <a:sym typeface="Arial"/>
              </a:rPr>
              <a:t>This section details to the user that by using the website and the services provided, they agree to adhere to the terms and conditions set out. It also states that the terms are a binding legal agreement and states any age restrictions for visitors.</a:t>
            </a:r>
            <a:endParaRPr b="0" i="0" sz="1400" u="none" cap="none" strike="noStrike">
              <a:solidFill>
                <a:srgbClr val="000000"/>
              </a:solidFill>
              <a:latin typeface="Arial"/>
              <a:ea typeface="Arial"/>
              <a:cs typeface="Arial"/>
              <a:sym typeface="Arial"/>
            </a:endParaRPr>
          </a:p>
        </p:txBody>
      </p:sp>
      <p:sp>
        <p:nvSpPr>
          <p:cNvPr id="273" name="Google Shape;273;p29"/>
          <p:cNvSpPr/>
          <p:nvPr/>
        </p:nvSpPr>
        <p:spPr>
          <a:xfrm>
            <a:off x="897634" y="3224685"/>
            <a:ext cx="3052195" cy="588056"/>
          </a:xfrm>
          <a:prstGeom prst="round2DiagRect">
            <a:avLst>
              <a:gd fmla="val 16667" name="adj1"/>
              <a:gd fmla="val 0" name="adj2"/>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dk1"/>
              </a:solidFill>
              <a:latin typeface="Arial"/>
              <a:ea typeface="Arial"/>
              <a:cs typeface="Arial"/>
              <a:sym typeface="Arial"/>
            </a:endParaRPr>
          </a:p>
        </p:txBody>
      </p:sp>
      <p:sp>
        <p:nvSpPr>
          <p:cNvPr id="274" name="Google Shape;274;p29"/>
          <p:cNvSpPr/>
          <p:nvPr/>
        </p:nvSpPr>
        <p:spPr>
          <a:xfrm>
            <a:off x="897633" y="4118080"/>
            <a:ext cx="3052195" cy="588056"/>
          </a:xfrm>
          <a:prstGeom prst="round2DiagRect">
            <a:avLst>
              <a:gd fmla="val 16667" name="adj1"/>
              <a:gd fmla="val 0" name="adj2"/>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dk1"/>
              </a:solidFill>
              <a:latin typeface="Arial"/>
              <a:ea typeface="Arial"/>
              <a:cs typeface="Arial"/>
              <a:sym typeface="Arial"/>
            </a:endParaRPr>
          </a:p>
        </p:txBody>
      </p:sp>
      <p:sp>
        <p:nvSpPr>
          <p:cNvPr id="275" name="Google Shape;275;p29"/>
          <p:cNvSpPr/>
          <p:nvPr/>
        </p:nvSpPr>
        <p:spPr>
          <a:xfrm>
            <a:off x="897632" y="4983041"/>
            <a:ext cx="3052195" cy="588056"/>
          </a:xfrm>
          <a:prstGeom prst="round2DiagRect">
            <a:avLst>
              <a:gd fmla="val 16667" name="adj1"/>
              <a:gd fmla="val 0" name="adj2"/>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dk1"/>
              </a:solidFill>
              <a:latin typeface="Arial"/>
              <a:ea typeface="Arial"/>
              <a:cs typeface="Arial"/>
              <a:sym typeface="Arial"/>
            </a:endParaRPr>
          </a:p>
        </p:txBody>
      </p:sp>
      <p:sp>
        <p:nvSpPr>
          <p:cNvPr id="276" name="Google Shape;276;p29"/>
          <p:cNvSpPr txBox="1"/>
          <p:nvPr/>
        </p:nvSpPr>
        <p:spPr>
          <a:xfrm>
            <a:off x="991380" y="3311654"/>
            <a:ext cx="2864705"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Arial"/>
                <a:ea typeface="Arial"/>
                <a:cs typeface="Arial"/>
                <a:sym typeface="Arial"/>
              </a:rPr>
              <a:t>License to Use </a:t>
            </a:r>
            <a:endParaRPr/>
          </a:p>
        </p:txBody>
      </p:sp>
      <p:sp>
        <p:nvSpPr>
          <p:cNvPr id="277" name="Google Shape;277;p29"/>
          <p:cNvSpPr txBox="1"/>
          <p:nvPr/>
        </p:nvSpPr>
        <p:spPr>
          <a:xfrm>
            <a:off x="4422320" y="3289521"/>
            <a:ext cx="6778299"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400" u="none" cap="none" strike="noStrike">
                <a:solidFill>
                  <a:srgbClr val="000000"/>
                </a:solidFill>
                <a:latin typeface="Arial"/>
                <a:ea typeface="Arial"/>
                <a:cs typeface="Arial"/>
                <a:sym typeface="Arial"/>
              </a:rPr>
              <a:t>This section will explain that the visitor has a limited right to use the website as long as he/she respects the terms set out in the full terms of use.</a:t>
            </a:r>
            <a:endParaRPr b="0" i="0" sz="1400" u="none" cap="none" strike="noStrike">
              <a:solidFill>
                <a:srgbClr val="000000"/>
              </a:solidFill>
              <a:latin typeface="Arial"/>
              <a:ea typeface="Arial"/>
              <a:cs typeface="Arial"/>
              <a:sym typeface="Arial"/>
            </a:endParaRPr>
          </a:p>
        </p:txBody>
      </p:sp>
      <p:sp>
        <p:nvSpPr>
          <p:cNvPr id="278" name="Google Shape;278;p29"/>
          <p:cNvSpPr txBox="1"/>
          <p:nvPr/>
        </p:nvSpPr>
        <p:spPr>
          <a:xfrm>
            <a:off x="991380" y="4212053"/>
            <a:ext cx="2864705"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Arial"/>
                <a:ea typeface="Arial"/>
                <a:cs typeface="Arial"/>
                <a:sym typeface="Arial"/>
              </a:rPr>
              <a:t>Cookies </a:t>
            </a:r>
            <a:endParaRPr/>
          </a:p>
        </p:txBody>
      </p:sp>
      <p:sp>
        <p:nvSpPr>
          <p:cNvPr id="279" name="Google Shape;279;p29"/>
          <p:cNvSpPr txBox="1"/>
          <p:nvPr/>
        </p:nvSpPr>
        <p:spPr>
          <a:xfrm>
            <a:off x="4432036" y="4044099"/>
            <a:ext cx="6778299" cy="73866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400" u="none" cap="none" strike="noStrike">
                <a:solidFill>
                  <a:srgbClr val="000000"/>
                </a:solidFill>
                <a:latin typeface="Arial"/>
                <a:ea typeface="Arial"/>
                <a:cs typeface="Arial"/>
                <a:sym typeface="Arial"/>
              </a:rPr>
              <a:t>If the website uses cookies, it should have a section detailing how they are used to store information. It should also explain how users can refuse these cookies by disabling them in their browser settings.</a:t>
            </a:r>
            <a:endParaRPr b="0" i="0" sz="1400" u="none" cap="none" strike="noStrike">
              <a:solidFill>
                <a:srgbClr val="000000"/>
              </a:solidFill>
              <a:latin typeface="Arial"/>
              <a:ea typeface="Arial"/>
              <a:cs typeface="Arial"/>
              <a:sym typeface="Arial"/>
            </a:endParaRPr>
          </a:p>
        </p:txBody>
      </p:sp>
      <p:sp>
        <p:nvSpPr>
          <p:cNvPr id="280" name="Google Shape;280;p29"/>
          <p:cNvSpPr txBox="1"/>
          <p:nvPr/>
        </p:nvSpPr>
        <p:spPr>
          <a:xfrm>
            <a:off x="897632" y="5058663"/>
            <a:ext cx="3047220"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Arial"/>
                <a:ea typeface="Arial"/>
                <a:cs typeface="Arial"/>
                <a:sym typeface="Arial"/>
              </a:rPr>
              <a:t>Acceptable Use Policy </a:t>
            </a:r>
            <a:endParaRPr/>
          </a:p>
        </p:txBody>
      </p:sp>
      <p:sp>
        <p:nvSpPr>
          <p:cNvPr id="281" name="Google Shape;281;p29"/>
          <p:cNvSpPr txBox="1"/>
          <p:nvPr/>
        </p:nvSpPr>
        <p:spPr>
          <a:xfrm>
            <a:off x="4432036" y="4900612"/>
            <a:ext cx="6597325" cy="73866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400" u="none" cap="none" strike="noStrike">
                <a:solidFill>
                  <a:srgbClr val="000000"/>
                </a:solidFill>
                <a:latin typeface="Arial"/>
                <a:ea typeface="Arial"/>
                <a:cs typeface="Arial"/>
                <a:sym typeface="Arial"/>
              </a:rPr>
              <a:t>This is the section that provides a list of prohibited uses of the website. Some examples included are illegal purposes, data collection, harassment of others, use of the website for the personal benefit of users, etc.</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85" name="Shape 285"/>
        <p:cNvGrpSpPr/>
        <p:nvPr/>
      </p:nvGrpSpPr>
      <p:grpSpPr>
        <a:xfrm>
          <a:off x="0" y="0"/>
          <a:ext cx="0" cy="0"/>
          <a:chOff x="0" y="0"/>
          <a:chExt cx="0" cy="0"/>
        </a:xfrm>
      </p:grpSpPr>
      <p:sp>
        <p:nvSpPr>
          <p:cNvPr id="286" name="Google Shape;286;p30"/>
          <p:cNvSpPr/>
          <p:nvPr/>
        </p:nvSpPr>
        <p:spPr>
          <a:xfrm>
            <a:off x="321564" y="320040"/>
            <a:ext cx="11548872" cy="6217920"/>
          </a:xfrm>
          <a:prstGeom prst="rect">
            <a:avLst/>
          </a:prstGeom>
          <a:solidFill>
            <a:schemeClr val="dk1">
              <a:alpha val="13333"/>
            </a:schemeClr>
          </a:solidFill>
          <a:ln cap="sq" cmpd="thinThick" w="127000">
            <a:solidFill>
              <a:srgbClr val="262626">
                <a:alpha val="14509"/>
              </a:srgb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287" name="Google Shape;287;p30"/>
          <p:cNvSpPr/>
          <p:nvPr>
            <p:ph type="title"/>
          </p:nvPr>
        </p:nvSpPr>
        <p:spPr>
          <a:xfrm>
            <a:off x="838200" y="631825"/>
            <a:ext cx="10515600" cy="1325563"/>
          </a:xfrm>
          <a:prstGeom prst="ellipse">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1100"/>
              <a:buFont typeface="Calibri"/>
              <a:buNone/>
            </a:pPr>
            <a:r>
              <a:rPr b="1" lang="en-US" sz="1100">
                <a:latin typeface="Calibri"/>
                <a:ea typeface="Calibri"/>
                <a:cs typeface="Calibri"/>
                <a:sym typeface="Calibri"/>
              </a:rPr>
              <a:t> </a:t>
            </a:r>
            <a:br>
              <a:rPr lang="en-US" sz="1100">
                <a:latin typeface="Calibri"/>
                <a:ea typeface="Calibri"/>
                <a:cs typeface="Calibri"/>
                <a:sym typeface="Calibri"/>
              </a:rPr>
            </a:br>
            <a:br>
              <a:rPr lang="en-US" sz="1100">
                <a:latin typeface="Calibri"/>
                <a:ea typeface="Calibri"/>
                <a:cs typeface="Calibri"/>
                <a:sym typeface="Calibri"/>
              </a:rPr>
            </a:br>
            <a:br>
              <a:rPr lang="en-US" sz="1100">
                <a:latin typeface="Calibri"/>
                <a:ea typeface="Calibri"/>
                <a:cs typeface="Calibri"/>
                <a:sym typeface="Calibri"/>
              </a:rPr>
            </a:br>
            <a:br>
              <a:rPr b="1" lang="en-US" sz="1100">
                <a:latin typeface="Calibri"/>
                <a:ea typeface="Calibri"/>
                <a:cs typeface="Calibri"/>
                <a:sym typeface="Calibri"/>
              </a:rPr>
            </a:br>
            <a:endParaRPr b="1" sz="1100">
              <a:latin typeface="Calibri"/>
              <a:ea typeface="Calibri"/>
              <a:cs typeface="Calibri"/>
              <a:sym typeface="Calibri"/>
            </a:endParaRPr>
          </a:p>
        </p:txBody>
      </p:sp>
      <p:cxnSp>
        <p:nvCxnSpPr>
          <p:cNvPr id="288" name="Google Shape;288;p30"/>
          <p:cNvCxnSpPr/>
          <p:nvPr/>
        </p:nvCxnSpPr>
        <p:spPr>
          <a:xfrm>
            <a:off x="897636" y="1957388"/>
            <a:ext cx="10396728" cy="0"/>
          </a:xfrm>
          <a:prstGeom prst="straightConnector1">
            <a:avLst/>
          </a:prstGeom>
          <a:noFill/>
          <a:ln cap="flat" cmpd="sng" w="22225">
            <a:solidFill>
              <a:srgbClr val="7F7F7F"/>
            </a:solidFill>
            <a:prstDash val="solid"/>
            <a:miter lim="800000"/>
            <a:headEnd len="sm" w="sm" type="none"/>
            <a:tailEnd len="sm" w="sm" type="none"/>
          </a:ln>
        </p:spPr>
      </p:cxnSp>
      <p:sp>
        <p:nvSpPr>
          <p:cNvPr id="289" name="Google Shape;289;p30"/>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290" name="Google Shape;290;p30"/>
          <p:cNvPicPr preferRelativeResize="0"/>
          <p:nvPr>
            <p:ph idx="1" type="body"/>
          </p:nvPr>
        </p:nvPicPr>
        <p:blipFill rotWithShape="1">
          <a:blip r:embed="rId3">
            <a:alphaModFix/>
          </a:blip>
          <a:srcRect b="0" l="0" r="0" t="0"/>
          <a:stretch/>
        </p:blipFill>
        <p:spPr>
          <a:xfrm>
            <a:off x="10316743" y="5904863"/>
            <a:ext cx="1362791" cy="480384"/>
          </a:xfrm>
          <a:prstGeom prst="rect">
            <a:avLst/>
          </a:prstGeom>
          <a:noFill/>
          <a:ln>
            <a:noFill/>
          </a:ln>
        </p:spPr>
      </p:pic>
      <p:sp>
        <p:nvSpPr>
          <p:cNvPr id="291" name="Google Shape;291;p30"/>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pic>
        <p:nvPicPr>
          <p:cNvPr descr="Interfaz de usuario gráfica, Texto&#10;&#10;Descripción generada automáticamente" id="292" name="Google Shape;292;p30"/>
          <p:cNvPicPr preferRelativeResize="0"/>
          <p:nvPr/>
        </p:nvPicPr>
        <p:blipFill rotWithShape="1">
          <a:blip r:embed="rId4">
            <a:alphaModFix/>
          </a:blip>
          <a:srcRect b="0" l="0" r="0" t="0"/>
          <a:stretch/>
        </p:blipFill>
        <p:spPr>
          <a:xfrm>
            <a:off x="584758" y="5851025"/>
            <a:ext cx="2167968" cy="588061"/>
          </a:xfrm>
          <a:prstGeom prst="rect">
            <a:avLst/>
          </a:prstGeom>
          <a:noFill/>
          <a:ln>
            <a:noFill/>
          </a:ln>
        </p:spPr>
      </p:pic>
      <p:sp>
        <p:nvSpPr>
          <p:cNvPr id="293" name="Google Shape;293;p30"/>
          <p:cNvSpPr txBox="1"/>
          <p:nvPr/>
        </p:nvSpPr>
        <p:spPr>
          <a:xfrm>
            <a:off x="1648253" y="891115"/>
            <a:ext cx="9250570" cy="83099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en-US" sz="4800" u="none" cap="none" strike="noStrike">
                <a:solidFill>
                  <a:srgbClr val="000000"/>
                </a:solidFill>
                <a:latin typeface="Arial"/>
                <a:ea typeface="Arial"/>
                <a:cs typeface="Arial"/>
                <a:sym typeface="Arial"/>
              </a:rPr>
              <a:t>Online terms of use (sections)</a:t>
            </a:r>
            <a:endParaRPr/>
          </a:p>
        </p:txBody>
      </p:sp>
      <p:sp>
        <p:nvSpPr>
          <p:cNvPr id="294" name="Google Shape;294;p30"/>
          <p:cNvSpPr/>
          <p:nvPr/>
        </p:nvSpPr>
        <p:spPr>
          <a:xfrm>
            <a:off x="897632" y="2254084"/>
            <a:ext cx="3052195" cy="793592"/>
          </a:xfrm>
          <a:prstGeom prst="round2DiagRect">
            <a:avLst>
              <a:gd fmla="val 16667" name="adj1"/>
              <a:gd fmla="val 0" name="adj2"/>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dk1"/>
              </a:solidFill>
              <a:latin typeface="Arial"/>
              <a:ea typeface="Arial"/>
              <a:cs typeface="Arial"/>
              <a:sym typeface="Arial"/>
            </a:endParaRPr>
          </a:p>
        </p:txBody>
      </p:sp>
      <p:sp>
        <p:nvSpPr>
          <p:cNvPr id="295" name="Google Shape;295;p30"/>
          <p:cNvSpPr txBox="1"/>
          <p:nvPr/>
        </p:nvSpPr>
        <p:spPr>
          <a:xfrm>
            <a:off x="988888" y="2284081"/>
            <a:ext cx="2864705" cy="707886"/>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Arial"/>
                <a:ea typeface="Arial"/>
                <a:cs typeface="Arial"/>
                <a:sym typeface="Arial"/>
              </a:rPr>
              <a:t>International Use and Compliance </a:t>
            </a:r>
            <a:endParaRPr/>
          </a:p>
        </p:txBody>
      </p:sp>
      <p:sp>
        <p:nvSpPr>
          <p:cNvPr id="296" name="Google Shape;296;p30"/>
          <p:cNvSpPr txBox="1"/>
          <p:nvPr/>
        </p:nvSpPr>
        <p:spPr>
          <a:xfrm>
            <a:off x="4467781" y="2348554"/>
            <a:ext cx="6826583"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400" u="none" cap="none" strike="noStrike">
                <a:solidFill>
                  <a:srgbClr val="000000"/>
                </a:solidFill>
                <a:latin typeface="Arial"/>
                <a:ea typeface="Arial"/>
                <a:cs typeface="Arial"/>
                <a:sym typeface="Arial"/>
              </a:rPr>
              <a:t>This section will explain that visitors should ensure that the site adheres to the laws in their area.</a:t>
            </a:r>
            <a:endParaRPr b="0" i="0" sz="1400" u="none" cap="none" strike="noStrike">
              <a:solidFill>
                <a:srgbClr val="000000"/>
              </a:solidFill>
              <a:latin typeface="Arial"/>
              <a:ea typeface="Arial"/>
              <a:cs typeface="Arial"/>
              <a:sym typeface="Arial"/>
            </a:endParaRPr>
          </a:p>
        </p:txBody>
      </p:sp>
      <p:sp>
        <p:nvSpPr>
          <p:cNvPr id="297" name="Google Shape;297;p30"/>
          <p:cNvSpPr/>
          <p:nvPr/>
        </p:nvSpPr>
        <p:spPr>
          <a:xfrm>
            <a:off x="897632" y="3229288"/>
            <a:ext cx="3052195" cy="588056"/>
          </a:xfrm>
          <a:prstGeom prst="round2DiagRect">
            <a:avLst>
              <a:gd fmla="val 16667" name="adj1"/>
              <a:gd fmla="val 0" name="adj2"/>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dk1"/>
              </a:solidFill>
              <a:latin typeface="Arial"/>
              <a:ea typeface="Arial"/>
              <a:cs typeface="Arial"/>
              <a:sym typeface="Arial"/>
            </a:endParaRPr>
          </a:p>
        </p:txBody>
      </p:sp>
      <p:sp>
        <p:nvSpPr>
          <p:cNvPr id="298" name="Google Shape;298;p30"/>
          <p:cNvSpPr/>
          <p:nvPr/>
        </p:nvSpPr>
        <p:spPr>
          <a:xfrm>
            <a:off x="897633" y="4118080"/>
            <a:ext cx="3052195" cy="588056"/>
          </a:xfrm>
          <a:prstGeom prst="round2DiagRect">
            <a:avLst>
              <a:gd fmla="val 16667" name="adj1"/>
              <a:gd fmla="val 0" name="adj2"/>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dk1"/>
              </a:solidFill>
              <a:latin typeface="Arial"/>
              <a:ea typeface="Arial"/>
              <a:cs typeface="Arial"/>
              <a:sym typeface="Arial"/>
            </a:endParaRPr>
          </a:p>
        </p:txBody>
      </p:sp>
      <p:sp>
        <p:nvSpPr>
          <p:cNvPr id="299" name="Google Shape;299;p30"/>
          <p:cNvSpPr/>
          <p:nvPr/>
        </p:nvSpPr>
        <p:spPr>
          <a:xfrm>
            <a:off x="897632" y="4983041"/>
            <a:ext cx="3052195" cy="588056"/>
          </a:xfrm>
          <a:prstGeom prst="round2DiagRect">
            <a:avLst>
              <a:gd fmla="val 16667" name="adj1"/>
              <a:gd fmla="val 0" name="adj2"/>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dk1"/>
              </a:solidFill>
              <a:latin typeface="Arial"/>
              <a:ea typeface="Arial"/>
              <a:cs typeface="Arial"/>
              <a:sym typeface="Arial"/>
            </a:endParaRPr>
          </a:p>
        </p:txBody>
      </p:sp>
      <p:sp>
        <p:nvSpPr>
          <p:cNvPr id="300" name="Google Shape;300;p30"/>
          <p:cNvSpPr txBox="1"/>
          <p:nvPr/>
        </p:nvSpPr>
        <p:spPr>
          <a:xfrm>
            <a:off x="988887" y="3319432"/>
            <a:ext cx="2864705"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Arial"/>
                <a:ea typeface="Arial"/>
                <a:cs typeface="Arial"/>
                <a:sym typeface="Arial"/>
              </a:rPr>
              <a:t>User Accounts </a:t>
            </a:r>
            <a:endParaRPr/>
          </a:p>
        </p:txBody>
      </p:sp>
      <p:sp>
        <p:nvSpPr>
          <p:cNvPr id="301" name="Google Shape;301;p30"/>
          <p:cNvSpPr txBox="1"/>
          <p:nvPr/>
        </p:nvSpPr>
        <p:spPr>
          <a:xfrm>
            <a:off x="4424811" y="3107051"/>
            <a:ext cx="6778299" cy="95410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400" u="none" cap="none" strike="noStrike">
                <a:solidFill>
                  <a:srgbClr val="000000"/>
                </a:solidFill>
                <a:latin typeface="Arial"/>
                <a:ea typeface="Arial"/>
                <a:cs typeface="Arial"/>
                <a:sym typeface="Arial"/>
              </a:rPr>
              <a:t>If you allow users to make an account on the website, this section must be included. It will explain that the user creates an account, ensures that all data provided is accurate and true, and is responsible for their account information, including their password.</a:t>
            </a:r>
            <a:endParaRPr b="0" i="0" sz="1400" u="none" cap="none" strike="noStrike">
              <a:solidFill>
                <a:srgbClr val="000000"/>
              </a:solidFill>
              <a:latin typeface="Arial"/>
              <a:ea typeface="Arial"/>
              <a:cs typeface="Arial"/>
              <a:sym typeface="Arial"/>
            </a:endParaRPr>
          </a:p>
        </p:txBody>
      </p:sp>
      <p:sp>
        <p:nvSpPr>
          <p:cNvPr id="302" name="Google Shape;302;p30"/>
          <p:cNvSpPr txBox="1"/>
          <p:nvPr/>
        </p:nvSpPr>
        <p:spPr>
          <a:xfrm>
            <a:off x="991380" y="4212053"/>
            <a:ext cx="2864705"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Arial"/>
                <a:ea typeface="Arial"/>
                <a:cs typeface="Arial"/>
                <a:sym typeface="Arial"/>
              </a:rPr>
              <a:t>Modification of Site  </a:t>
            </a:r>
            <a:endParaRPr/>
          </a:p>
        </p:txBody>
      </p:sp>
      <p:sp>
        <p:nvSpPr>
          <p:cNvPr id="303" name="Google Shape;303;p30"/>
          <p:cNvSpPr txBox="1"/>
          <p:nvPr/>
        </p:nvSpPr>
        <p:spPr>
          <a:xfrm>
            <a:off x="4422321" y="4168388"/>
            <a:ext cx="6778299"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400" u="none" cap="none" strike="noStrike">
                <a:solidFill>
                  <a:srgbClr val="000000"/>
                </a:solidFill>
                <a:latin typeface="Arial"/>
                <a:ea typeface="Arial"/>
                <a:cs typeface="Arial"/>
                <a:sym typeface="Arial"/>
              </a:rPr>
              <a:t>This section will detail that you are authorized to modify, change, add to, terminate or suspend any part or all of the site at any time, even without notice.</a:t>
            </a:r>
            <a:endParaRPr b="0" i="0" sz="1400" u="none" cap="none" strike="noStrike">
              <a:solidFill>
                <a:srgbClr val="000000"/>
              </a:solidFill>
              <a:latin typeface="Arial"/>
              <a:ea typeface="Arial"/>
              <a:cs typeface="Arial"/>
              <a:sym typeface="Arial"/>
            </a:endParaRPr>
          </a:p>
        </p:txBody>
      </p:sp>
      <p:sp>
        <p:nvSpPr>
          <p:cNvPr id="304" name="Google Shape;304;p30"/>
          <p:cNvSpPr txBox="1"/>
          <p:nvPr/>
        </p:nvSpPr>
        <p:spPr>
          <a:xfrm>
            <a:off x="869351" y="5039058"/>
            <a:ext cx="3140968"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Arial"/>
                <a:ea typeface="Arial"/>
                <a:cs typeface="Arial"/>
                <a:sym typeface="Arial"/>
              </a:rPr>
              <a:t>Support or Maintenance </a:t>
            </a:r>
            <a:endParaRPr/>
          </a:p>
        </p:txBody>
      </p:sp>
      <p:sp>
        <p:nvSpPr>
          <p:cNvPr id="305" name="Google Shape;305;p30"/>
          <p:cNvSpPr txBox="1"/>
          <p:nvPr/>
        </p:nvSpPr>
        <p:spPr>
          <a:xfrm>
            <a:off x="4400813" y="5007698"/>
            <a:ext cx="6854267"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400" u="none" cap="none" strike="noStrike">
                <a:solidFill>
                  <a:srgbClr val="000000"/>
                </a:solidFill>
                <a:latin typeface="Arial"/>
                <a:ea typeface="Arial"/>
                <a:cs typeface="Arial"/>
                <a:sym typeface="Arial"/>
              </a:rPr>
              <a:t>Unless you plan to do so and provide it, you should state that there is no obligation to provide any website maintenance or customer support.</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09" name="Shape 309"/>
        <p:cNvGrpSpPr/>
        <p:nvPr/>
      </p:nvGrpSpPr>
      <p:grpSpPr>
        <a:xfrm>
          <a:off x="0" y="0"/>
          <a:ext cx="0" cy="0"/>
          <a:chOff x="0" y="0"/>
          <a:chExt cx="0" cy="0"/>
        </a:xfrm>
      </p:grpSpPr>
      <p:sp>
        <p:nvSpPr>
          <p:cNvPr id="310" name="Google Shape;310;p31"/>
          <p:cNvSpPr/>
          <p:nvPr/>
        </p:nvSpPr>
        <p:spPr>
          <a:xfrm>
            <a:off x="321564" y="320040"/>
            <a:ext cx="11548872" cy="6217920"/>
          </a:xfrm>
          <a:prstGeom prst="rect">
            <a:avLst/>
          </a:prstGeom>
          <a:solidFill>
            <a:schemeClr val="dk1">
              <a:alpha val="13333"/>
            </a:schemeClr>
          </a:solidFill>
          <a:ln cap="sq" cmpd="thinThick" w="127000">
            <a:solidFill>
              <a:srgbClr val="262626">
                <a:alpha val="14509"/>
              </a:srgb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11" name="Google Shape;311;p31"/>
          <p:cNvSpPr/>
          <p:nvPr>
            <p:ph type="title"/>
          </p:nvPr>
        </p:nvSpPr>
        <p:spPr>
          <a:xfrm>
            <a:off x="838200" y="631825"/>
            <a:ext cx="10515600" cy="1325563"/>
          </a:xfrm>
          <a:prstGeom prst="ellipse">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1100"/>
              <a:buFont typeface="Calibri"/>
              <a:buNone/>
            </a:pPr>
            <a:r>
              <a:rPr b="1" lang="en-US" sz="1100">
                <a:latin typeface="Calibri"/>
                <a:ea typeface="Calibri"/>
                <a:cs typeface="Calibri"/>
                <a:sym typeface="Calibri"/>
              </a:rPr>
              <a:t> </a:t>
            </a:r>
            <a:br>
              <a:rPr lang="en-US" sz="1100">
                <a:latin typeface="Calibri"/>
                <a:ea typeface="Calibri"/>
                <a:cs typeface="Calibri"/>
                <a:sym typeface="Calibri"/>
              </a:rPr>
            </a:br>
            <a:br>
              <a:rPr lang="en-US" sz="1100">
                <a:latin typeface="Calibri"/>
                <a:ea typeface="Calibri"/>
                <a:cs typeface="Calibri"/>
                <a:sym typeface="Calibri"/>
              </a:rPr>
            </a:br>
            <a:br>
              <a:rPr lang="en-US" sz="1100">
                <a:latin typeface="Calibri"/>
                <a:ea typeface="Calibri"/>
                <a:cs typeface="Calibri"/>
                <a:sym typeface="Calibri"/>
              </a:rPr>
            </a:br>
            <a:br>
              <a:rPr b="1" lang="en-US" sz="1100">
                <a:latin typeface="Calibri"/>
                <a:ea typeface="Calibri"/>
                <a:cs typeface="Calibri"/>
                <a:sym typeface="Calibri"/>
              </a:rPr>
            </a:br>
            <a:endParaRPr b="1" sz="1100">
              <a:latin typeface="Calibri"/>
              <a:ea typeface="Calibri"/>
              <a:cs typeface="Calibri"/>
              <a:sym typeface="Calibri"/>
            </a:endParaRPr>
          </a:p>
        </p:txBody>
      </p:sp>
      <p:cxnSp>
        <p:nvCxnSpPr>
          <p:cNvPr id="312" name="Google Shape;312;p31"/>
          <p:cNvCxnSpPr/>
          <p:nvPr/>
        </p:nvCxnSpPr>
        <p:spPr>
          <a:xfrm>
            <a:off x="897636" y="1957388"/>
            <a:ext cx="10396728" cy="0"/>
          </a:xfrm>
          <a:prstGeom prst="straightConnector1">
            <a:avLst/>
          </a:prstGeom>
          <a:noFill/>
          <a:ln cap="flat" cmpd="sng" w="22225">
            <a:solidFill>
              <a:srgbClr val="7F7F7F"/>
            </a:solidFill>
            <a:prstDash val="solid"/>
            <a:miter lim="800000"/>
            <a:headEnd len="sm" w="sm" type="none"/>
            <a:tailEnd len="sm" w="sm" type="none"/>
          </a:ln>
        </p:spPr>
      </p:cxnSp>
      <p:sp>
        <p:nvSpPr>
          <p:cNvPr id="313" name="Google Shape;313;p31"/>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314" name="Google Shape;314;p31"/>
          <p:cNvPicPr preferRelativeResize="0"/>
          <p:nvPr>
            <p:ph idx="1" type="body"/>
          </p:nvPr>
        </p:nvPicPr>
        <p:blipFill rotWithShape="1">
          <a:blip r:embed="rId3">
            <a:alphaModFix/>
          </a:blip>
          <a:srcRect b="0" l="0" r="0" t="0"/>
          <a:stretch/>
        </p:blipFill>
        <p:spPr>
          <a:xfrm>
            <a:off x="10316743" y="5904863"/>
            <a:ext cx="1362791" cy="480384"/>
          </a:xfrm>
          <a:prstGeom prst="rect">
            <a:avLst/>
          </a:prstGeom>
          <a:noFill/>
          <a:ln>
            <a:noFill/>
          </a:ln>
        </p:spPr>
      </p:pic>
      <p:sp>
        <p:nvSpPr>
          <p:cNvPr id="315" name="Google Shape;315;p31"/>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pic>
        <p:nvPicPr>
          <p:cNvPr descr="Interfaz de usuario gráfica, Texto&#10;&#10;Descripción generada automáticamente" id="316" name="Google Shape;316;p31"/>
          <p:cNvPicPr preferRelativeResize="0"/>
          <p:nvPr/>
        </p:nvPicPr>
        <p:blipFill rotWithShape="1">
          <a:blip r:embed="rId4">
            <a:alphaModFix/>
          </a:blip>
          <a:srcRect b="0" l="0" r="0" t="0"/>
          <a:stretch/>
        </p:blipFill>
        <p:spPr>
          <a:xfrm>
            <a:off x="584758" y="5851025"/>
            <a:ext cx="2167968" cy="588061"/>
          </a:xfrm>
          <a:prstGeom prst="rect">
            <a:avLst/>
          </a:prstGeom>
          <a:noFill/>
          <a:ln>
            <a:noFill/>
          </a:ln>
        </p:spPr>
      </p:pic>
      <p:sp>
        <p:nvSpPr>
          <p:cNvPr id="317" name="Google Shape;317;p31"/>
          <p:cNvSpPr txBox="1"/>
          <p:nvPr/>
        </p:nvSpPr>
        <p:spPr>
          <a:xfrm>
            <a:off x="1648253" y="891115"/>
            <a:ext cx="9250570" cy="83099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en-US" sz="4800" u="none" cap="none" strike="noStrike">
                <a:solidFill>
                  <a:srgbClr val="000000"/>
                </a:solidFill>
                <a:latin typeface="Arial"/>
                <a:ea typeface="Arial"/>
                <a:cs typeface="Arial"/>
                <a:sym typeface="Arial"/>
              </a:rPr>
              <a:t>Online terms of use (sections)</a:t>
            </a:r>
            <a:endParaRPr/>
          </a:p>
        </p:txBody>
      </p:sp>
      <p:sp>
        <p:nvSpPr>
          <p:cNvPr id="318" name="Google Shape;318;p31"/>
          <p:cNvSpPr/>
          <p:nvPr/>
        </p:nvSpPr>
        <p:spPr>
          <a:xfrm>
            <a:off x="897636" y="2356701"/>
            <a:ext cx="3052195" cy="588056"/>
          </a:xfrm>
          <a:prstGeom prst="round2DiagRect">
            <a:avLst>
              <a:gd fmla="val 16667" name="adj1"/>
              <a:gd fmla="val 0" name="adj2"/>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dk1"/>
              </a:solidFill>
              <a:latin typeface="Arial"/>
              <a:ea typeface="Arial"/>
              <a:cs typeface="Arial"/>
              <a:sym typeface="Arial"/>
            </a:endParaRPr>
          </a:p>
        </p:txBody>
      </p:sp>
      <p:sp>
        <p:nvSpPr>
          <p:cNvPr id="319" name="Google Shape;319;p31"/>
          <p:cNvSpPr txBox="1"/>
          <p:nvPr/>
        </p:nvSpPr>
        <p:spPr>
          <a:xfrm>
            <a:off x="991380" y="2450674"/>
            <a:ext cx="2864705"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Arial"/>
                <a:ea typeface="Arial"/>
                <a:cs typeface="Arial"/>
                <a:sym typeface="Arial"/>
              </a:rPr>
              <a:t>Privacy </a:t>
            </a:r>
            <a:endParaRPr/>
          </a:p>
        </p:txBody>
      </p:sp>
      <p:sp>
        <p:nvSpPr>
          <p:cNvPr id="320" name="Google Shape;320;p31"/>
          <p:cNvSpPr txBox="1"/>
          <p:nvPr/>
        </p:nvSpPr>
        <p:spPr>
          <a:xfrm>
            <a:off x="4422320" y="2173675"/>
            <a:ext cx="6826583" cy="95410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400" u="none" cap="none" strike="noStrike">
                <a:solidFill>
                  <a:srgbClr val="000000"/>
                </a:solidFill>
                <a:latin typeface="Arial"/>
                <a:ea typeface="Arial"/>
                <a:cs typeface="Arial"/>
                <a:sym typeface="Arial"/>
              </a:rPr>
              <a:t>This section will detail the privacy policy if any. It will indicate how the privacy of users is maintained and note any circumstances in which it is not possible to maintain the privacy of information. A separate privacy policy referring to the website may also be noted.</a:t>
            </a:r>
            <a:endParaRPr b="0" i="0" sz="1400" u="none" cap="none" strike="noStrike">
              <a:solidFill>
                <a:srgbClr val="000000"/>
              </a:solidFill>
              <a:latin typeface="Arial"/>
              <a:ea typeface="Arial"/>
              <a:cs typeface="Arial"/>
              <a:sym typeface="Arial"/>
            </a:endParaRPr>
          </a:p>
        </p:txBody>
      </p:sp>
      <p:sp>
        <p:nvSpPr>
          <p:cNvPr id="321" name="Google Shape;321;p31"/>
          <p:cNvSpPr/>
          <p:nvPr/>
        </p:nvSpPr>
        <p:spPr>
          <a:xfrm>
            <a:off x="897634" y="3127689"/>
            <a:ext cx="3052195" cy="685052"/>
          </a:xfrm>
          <a:prstGeom prst="round2DiagRect">
            <a:avLst>
              <a:gd fmla="val 16667" name="adj1"/>
              <a:gd fmla="val 0" name="adj2"/>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dk1"/>
              </a:solidFill>
              <a:latin typeface="Arial"/>
              <a:ea typeface="Arial"/>
              <a:cs typeface="Arial"/>
              <a:sym typeface="Arial"/>
            </a:endParaRPr>
          </a:p>
        </p:txBody>
      </p:sp>
      <p:sp>
        <p:nvSpPr>
          <p:cNvPr id="322" name="Google Shape;322;p31"/>
          <p:cNvSpPr/>
          <p:nvPr/>
        </p:nvSpPr>
        <p:spPr>
          <a:xfrm>
            <a:off x="897632" y="4040324"/>
            <a:ext cx="3052195" cy="588056"/>
          </a:xfrm>
          <a:prstGeom prst="round2DiagRect">
            <a:avLst>
              <a:gd fmla="val 16667" name="adj1"/>
              <a:gd fmla="val 0" name="adj2"/>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dk1"/>
              </a:solidFill>
              <a:latin typeface="Arial"/>
              <a:ea typeface="Arial"/>
              <a:cs typeface="Arial"/>
              <a:sym typeface="Arial"/>
            </a:endParaRPr>
          </a:p>
        </p:txBody>
      </p:sp>
      <p:sp>
        <p:nvSpPr>
          <p:cNvPr id="323" name="Google Shape;323;p31"/>
          <p:cNvSpPr/>
          <p:nvPr/>
        </p:nvSpPr>
        <p:spPr>
          <a:xfrm>
            <a:off x="897632" y="4884873"/>
            <a:ext cx="3052195" cy="686224"/>
          </a:xfrm>
          <a:prstGeom prst="round2DiagRect">
            <a:avLst>
              <a:gd fmla="val 16667" name="adj1"/>
              <a:gd fmla="val 0" name="adj2"/>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dk1"/>
              </a:solidFill>
              <a:latin typeface="Arial"/>
              <a:ea typeface="Arial"/>
              <a:cs typeface="Arial"/>
              <a:sym typeface="Arial"/>
            </a:endParaRPr>
          </a:p>
        </p:txBody>
      </p:sp>
      <p:sp>
        <p:nvSpPr>
          <p:cNvPr id="324" name="Google Shape;324;p31"/>
          <p:cNvSpPr txBox="1"/>
          <p:nvPr/>
        </p:nvSpPr>
        <p:spPr>
          <a:xfrm>
            <a:off x="1110171" y="3130266"/>
            <a:ext cx="2694500" cy="707886"/>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Arial"/>
                <a:ea typeface="Arial"/>
                <a:cs typeface="Arial"/>
                <a:sym typeface="Arial"/>
              </a:rPr>
              <a:t>Your Rights and Ownership </a:t>
            </a:r>
            <a:endParaRPr/>
          </a:p>
        </p:txBody>
      </p:sp>
      <p:sp>
        <p:nvSpPr>
          <p:cNvPr id="325" name="Google Shape;325;p31"/>
          <p:cNvSpPr txBox="1"/>
          <p:nvPr/>
        </p:nvSpPr>
        <p:spPr>
          <a:xfrm>
            <a:off x="4422318" y="3100883"/>
            <a:ext cx="6931482" cy="73866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400" u="none" cap="none" strike="noStrike">
                <a:solidFill>
                  <a:srgbClr val="000000"/>
                </a:solidFill>
                <a:latin typeface="Arial"/>
                <a:ea typeface="Arial"/>
                <a:cs typeface="Arial"/>
                <a:sym typeface="Arial"/>
              </a:rPr>
              <a:t>This section shall provide that the person is the owner of all intellectual property rights to the contents of the website, with the exception of user content, and that visitors to the site may not use them in any way without prior authorization.</a:t>
            </a:r>
            <a:endParaRPr b="0" i="0" sz="1400" u="none" cap="none" strike="noStrike">
              <a:solidFill>
                <a:srgbClr val="000000"/>
              </a:solidFill>
              <a:latin typeface="Arial"/>
              <a:ea typeface="Arial"/>
              <a:cs typeface="Arial"/>
              <a:sym typeface="Arial"/>
            </a:endParaRPr>
          </a:p>
        </p:txBody>
      </p:sp>
      <p:sp>
        <p:nvSpPr>
          <p:cNvPr id="326" name="Google Shape;326;p31"/>
          <p:cNvSpPr txBox="1"/>
          <p:nvPr/>
        </p:nvSpPr>
        <p:spPr>
          <a:xfrm>
            <a:off x="1025068" y="4134297"/>
            <a:ext cx="2864705"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Arial"/>
                <a:ea typeface="Arial"/>
                <a:cs typeface="Arial"/>
                <a:sym typeface="Arial"/>
              </a:rPr>
              <a:t>Disclaimers</a:t>
            </a:r>
            <a:endParaRPr b="1" i="0" sz="2000" u="none" cap="none" strike="noStrike">
              <a:solidFill>
                <a:srgbClr val="000000"/>
              </a:solidFill>
              <a:latin typeface="Arial"/>
              <a:ea typeface="Arial"/>
              <a:cs typeface="Arial"/>
              <a:sym typeface="Arial"/>
            </a:endParaRPr>
          </a:p>
        </p:txBody>
      </p:sp>
      <p:sp>
        <p:nvSpPr>
          <p:cNvPr id="327" name="Google Shape;327;p31"/>
          <p:cNvSpPr txBox="1"/>
          <p:nvPr/>
        </p:nvSpPr>
        <p:spPr>
          <a:xfrm>
            <a:off x="4436387" y="3870132"/>
            <a:ext cx="7002677" cy="95410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400" u="none" cap="none" strike="noStrike">
                <a:solidFill>
                  <a:srgbClr val="000000"/>
                </a:solidFill>
                <a:latin typeface="Arial"/>
                <a:ea typeface="Arial"/>
                <a:cs typeface="Arial"/>
                <a:sym typeface="Arial"/>
              </a:rPr>
              <a:t>There are a variety of disclaimers that may be used on the website and it is important that all of them are detailed in this section. For example, it is possible to include that the information provided is for information only, that the site is accepted as is, and that you are not responsible for any promises you have not offered or intend to offer.</a:t>
            </a:r>
            <a:endParaRPr b="0" i="0" sz="1400" u="none" cap="none" strike="noStrike">
              <a:solidFill>
                <a:srgbClr val="000000"/>
              </a:solidFill>
              <a:latin typeface="Arial"/>
              <a:ea typeface="Arial"/>
              <a:cs typeface="Arial"/>
              <a:sym typeface="Arial"/>
            </a:endParaRPr>
          </a:p>
        </p:txBody>
      </p:sp>
      <p:sp>
        <p:nvSpPr>
          <p:cNvPr id="328" name="Google Shape;328;p31"/>
          <p:cNvSpPr txBox="1"/>
          <p:nvPr/>
        </p:nvSpPr>
        <p:spPr>
          <a:xfrm>
            <a:off x="946994" y="4889008"/>
            <a:ext cx="3047220" cy="707886"/>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Arial"/>
                <a:ea typeface="Arial"/>
                <a:cs typeface="Arial"/>
                <a:sym typeface="Arial"/>
              </a:rPr>
              <a:t>Termination and Modification </a:t>
            </a:r>
            <a:endParaRPr/>
          </a:p>
        </p:txBody>
      </p:sp>
      <p:sp>
        <p:nvSpPr>
          <p:cNvPr id="329" name="Google Shape;329;p31"/>
          <p:cNvSpPr txBox="1"/>
          <p:nvPr/>
        </p:nvSpPr>
        <p:spPr>
          <a:xfrm>
            <a:off x="4436387" y="4956549"/>
            <a:ext cx="6597325"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400" u="none" cap="none" strike="noStrike">
                <a:solidFill>
                  <a:srgbClr val="000000"/>
                </a:solidFill>
                <a:latin typeface="Arial"/>
                <a:ea typeface="Arial"/>
                <a:cs typeface="Arial"/>
                <a:sym typeface="Arial"/>
              </a:rPr>
              <a:t>In this section it is detailed that it is possible to cancel the access of any visitor at any time without prior notice and at the owner's discretion.</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33" name="Shape 333"/>
        <p:cNvGrpSpPr/>
        <p:nvPr/>
      </p:nvGrpSpPr>
      <p:grpSpPr>
        <a:xfrm>
          <a:off x="0" y="0"/>
          <a:ext cx="0" cy="0"/>
          <a:chOff x="0" y="0"/>
          <a:chExt cx="0" cy="0"/>
        </a:xfrm>
      </p:grpSpPr>
      <p:sp>
        <p:nvSpPr>
          <p:cNvPr id="334" name="Google Shape;334;p32"/>
          <p:cNvSpPr/>
          <p:nvPr/>
        </p:nvSpPr>
        <p:spPr>
          <a:xfrm>
            <a:off x="321564" y="320040"/>
            <a:ext cx="11548872" cy="6217920"/>
          </a:xfrm>
          <a:prstGeom prst="rect">
            <a:avLst/>
          </a:prstGeom>
          <a:solidFill>
            <a:schemeClr val="dk1">
              <a:alpha val="13333"/>
            </a:schemeClr>
          </a:solidFill>
          <a:ln cap="sq" cmpd="thinThick" w="127000">
            <a:solidFill>
              <a:srgbClr val="262626">
                <a:alpha val="14509"/>
              </a:srgbClr>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35" name="Google Shape;335;p32"/>
          <p:cNvSpPr/>
          <p:nvPr>
            <p:ph type="title"/>
          </p:nvPr>
        </p:nvSpPr>
        <p:spPr>
          <a:xfrm>
            <a:off x="838200" y="631825"/>
            <a:ext cx="10515600" cy="1325563"/>
          </a:xfrm>
          <a:prstGeom prst="ellipse">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1100"/>
              <a:buFont typeface="Calibri"/>
              <a:buNone/>
            </a:pPr>
            <a:r>
              <a:rPr b="1" lang="en-US" sz="1100">
                <a:latin typeface="Calibri"/>
                <a:ea typeface="Calibri"/>
                <a:cs typeface="Calibri"/>
                <a:sym typeface="Calibri"/>
              </a:rPr>
              <a:t> </a:t>
            </a:r>
            <a:br>
              <a:rPr lang="en-US" sz="1100">
                <a:latin typeface="Calibri"/>
                <a:ea typeface="Calibri"/>
                <a:cs typeface="Calibri"/>
                <a:sym typeface="Calibri"/>
              </a:rPr>
            </a:br>
            <a:br>
              <a:rPr lang="en-US" sz="1100">
                <a:latin typeface="Calibri"/>
                <a:ea typeface="Calibri"/>
                <a:cs typeface="Calibri"/>
                <a:sym typeface="Calibri"/>
              </a:rPr>
            </a:br>
            <a:br>
              <a:rPr lang="en-US" sz="1100">
                <a:latin typeface="Calibri"/>
                <a:ea typeface="Calibri"/>
                <a:cs typeface="Calibri"/>
                <a:sym typeface="Calibri"/>
              </a:rPr>
            </a:br>
            <a:br>
              <a:rPr b="1" lang="en-US" sz="1100">
                <a:latin typeface="Calibri"/>
                <a:ea typeface="Calibri"/>
                <a:cs typeface="Calibri"/>
                <a:sym typeface="Calibri"/>
              </a:rPr>
            </a:br>
            <a:endParaRPr b="1" sz="1100">
              <a:latin typeface="Calibri"/>
              <a:ea typeface="Calibri"/>
              <a:cs typeface="Calibri"/>
              <a:sym typeface="Calibri"/>
            </a:endParaRPr>
          </a:p>
        </p:txBody>
      </p:sp>
      <p:cxnSp>
        <p:nvCxnSpPr>
          <p:cNvPr id="336" name="Google Shape;336;p32"/>
          <p:cNvCxnSpPr/>
          <p:nvPr/>
        </p:nvCxnSpPr>
        <p:spPr>
          <a:xfrm>
            <a:off x="897636" y="1957388"/>
            <a:ext cx="10396728" cy="0"/>
          </a:xfrm>
          <a:prstGeom prst="straightConnector1">
            <a:avLst/>
          </a:prstGeom>
          <a:noFill/>
          <a:ln cap="flat" cmpd="sng" w="22225">
            <a:solidFill>
              <a:srgbClr val="7F7F7F"/>
            </a:solidFill>
            <a:prstDash val="solid"/>
            <a:miter lim="800000"/>
            <a:headEnd len="sm" w="sm" type="none"/>
            <a:tailEnd len="sm" w="sm" type="none"/>
          </a:ln>
        </p:spPr>
      </p:cxnSp>
      <p:sp>
        <p:nvSpPr>
          <p:cNvPr id="337" name="Google Shape;337;p32"/>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338" name="Google Shape;338;p32"/>
          <p:cNvPicPr preferRelativeResize="0"/>
          <p:nvPr>
            <p:ph idx="1" type="body"/>
          </p:nvPr>
        </p:nvPicPr>
        <p:blipFill rotWithShape="1">
          <a:blip r:embed="rId3">
            <a:alphaModFix/>
          </a:blip>
          <a:srcRect b="0" l="0" r="0" t="0"/>
          <a:stretch/>
        </p:blipFill>
        <p:spPr>
          <a:xfrm>
            <a:off x="10316743" y="5904863"/>
            <a:ext cx="1362791" cy="480384"/>
          </a:xfrm>
          <a:prstGeom prst="rect">
            <a:avLst/>
          </a:prstGeom>
          <a:noFill/>
          <a:ln>
            <a:noFill/>
          </a:ln>
        </p:spPr>
      </p:pic>
      <p:sp>
        <p:nvSpPr>
          <p:cNvPr id="339" name="Google Shape;339;p32"/>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pic>
        <p:nvPicPr>
          <p:cNvPr descr="Interfaz de usuario gráfica, Texto&#10;&#10;Descripción generada automáticamente" id="340" name="Google Shape;340;p32"/>
          <p:cNvPicPr preferRelativeResize="0"/>
          <p:nvPr/>
        </p:nvPicPr>
        <p:blipFill rotWithShape="1">
          <a:blip r:embed="rId4">
            <a:alphaModFix/>
          </a:blip>
          <a:srcRect b="0" l="0" r="0" t="0"/>
          <a:stretch/>
        </p:blipFill>
        <p:spPr>
          <a:xfrm>
            <a:off x="584758" y="5851025"/>
            <a:ext cx="2167968" cy="588061"/>
          </a:xfrm>
          <a:prstGeom prst="rect">
            <a:avLst/>
          </a:prstGeom>
          <a:noFill/>
          <a:ln>
            <a:noFill/>
          </a:ln>
        </p:spPr>
      </p:pic>
      <p:sp>
        <p:nvSpPr>
          <p:cNvPr id="341" name="Google Shape;341;p32"/>
          <p:cNvSpPr txBox="1"/>
          <p:nvPr/>
        </p:nvSpPr>
        <p:spPr>
          <a:xfrm>
            <a:off x="1648253" y="891115"/>
            <a:ext cx="9250570" cy="83099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en-US" sz="4800" u="none" cap="none" strike="noStrike">
                <a:solidFill>
                  <a:srgbClr val="000000"/>
                </a:solidFill>
                <a:latin typeface="Arial"/>
                <a:ea typeface="Arial"/>
                <a:cs typeface="Arial"/>
                <a:sym typeface="Arial"/>
              </a:rPr>
              <a:t>Online terms of use (sections)</a:t>
            </a:r>
            <a:endParaRPr/>
          </a:p>
        </p:txBody>
      </p:sp>
      <p:sp>
        <p:nvSpPr>
          <p:cNvPr id="342" name="Google Shape;342;p32"/>
          <p:cNvSpPr/>
          <p:nvPr/>
        </p:nvSpPr>
        <p:spPr>
          <a:xfrm>
            <a:off x="897632" y="2292144"/>
            <a:ext cx="3052195" cy="588056"/>
          </a:xfrm>
          <a:prstGeom prst="round2DiagRect">
            <a:avLst>
              <a:gd fmla="val 16667" name="adj1"/>
              <a:gd fmla="val 0" name="adj2"/>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dk1"/>
              </a:solidFill>
              <a:latin typeface="Arial"/>
              <a:ea typeface="Arial"/>
              <a:cs typeface="Arial"/>
              <a:sym typeface="Arial"/>
            </a:endParaRPr>
          </a:p>
        </p:txBody>
      </p:sp>
      <p:sp>
        <p:nvSpPr>
          <p:cNvPr id="343" name="Google Shape;343;p32"/>
          <p:cNvSpPr txBox="1"/>
          <p:nvPr/>
        </p:nvSpPr>
        <p:spPr>
          <a:xfrm>
            <a:off x="991380" y="2367801"/>
            <a:ext cx="2864705"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Arial"/>
                <a:ea typeface="Arial"/>
                <a:cs typeface="Arial"/>
                <a:sym typeface="Arial"/>
              </a:rPr>
              <a:t>Limitation of Liability</a:t>
            </a:r>
            <a:endParaRPr b="1" i="0" sz="2000" u="none" cap="none" strike="noStrike">
              <a:solidFill>
                <a:srgbClr val="000000"/>
              </a:solidFill>
              <a:latin typeface="Arial"/>
              <a:ea typeface="Arial"/>
              <a:cs typeface="Arial"/>
              <a:sym typeface="Arial"/>
            </a:endParaRPr>
          </a:p>
        </p:txBody>
      </p:sp>
      <p:sp>
        <p:nvSpPr>
          <p:cNvPr id="344" name="Google Shape;344;p32"/>
          <p:cNvSpPr txBox="1"/>
          <p:nvPr/>
        </p:nvSpPr>
        <p:spPr>
          <a:xfrm>
            <a:off x="4403036" y="2015831"/>
            <a:ext cx="7132937" cy="116955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400" u="none" cap="none" strike="noStrike">
                <a:solidFill>
                  <a:srgbClr val="000000"/>
                </a:solidFill>
                <a:latin typeface="Arial"/>
                <a:ea typeface="Arial"/>
                <a:cs typeface="Arial"/>
                <a:sym typeface="Arial"/>
              </a:rPr>
              <a:t>This is a disclaimer stating that the owner is not responsible for any errors in the content of the website. If the website allows visitors to post content, a disclaimer should be included that limits liability for posts that are derogatory or offensive to others. The disclaimer indicates that the owner does not endorse the thoughts, opinions and positions of users, and is not responsible for statements made by third parties.</a:t>
            </a:r>
            <a:endParaRPr b="0" i="0" sz="1400" u="none" cap="none" strike="noStrike">
              <a:solidFill>
                <a:srgbClr val="000000"/>
              </a:solidFill>
              <a:latin typeface="Arial"/>
              <a:ea typeface="Arial"/>
              <a:cs typeface="Arial"/>
              <a:sym typeface="Arial"/>
            </a:endParaRPr>
          </a:p>
        </p:txBody>
      </p:sp>
      <p:sp>
        <p:nvSpPr>
          <p:cNvPr id="345" name="Google Shape;345;p32"/>
          <p:cNvSpPr/>
          <p:nvPr/>
        </p:nvSpPr>
        <p:spPr>
          <a:xfrm>
            <a:off x="897632" y="3231105"/>
            <a:ext cx="3052195" cy="588056"/>
          </a:xfrm>
          <a:prstGeom prst="round2DiagRect">
            <a:avLst>
              <a:gd fmla="val 16667" name="adj1"/>
              <a:gd fmla="val 0" name="adj2"/>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dk1"/>
              </a:solidFill>
              <a:latin typeface="Arial"/>
              <a:ea typeface="Arial"/>
              <a:cs typeface="Arial"/>
              <a:sym typeface="Arial"/>
            </a:endParaRPr>
          </a:p>
        </p:txBody>
      </p:sp>
      <p:sp>
        <p:nvSpPr>
          <p:cNvPr id="346" name="Google Shape;346;p32"/>
          <p:cNvSpPr/>
          <p:nvPr/>
        </p:nvSpPr>
        <p:spPr>
          <a:xfrm>
            <a:off x="897633" y="4118080"/>
            <a:ext cx="3052195" cy="588056"/>
          </a:xfrm>
          <a:prstGeom prst="round2DiagRect">
            <a:avLst>
              <a:gd fmla="val 16667" name="adj1"/>
              <a:gd fmla="val 0" name="adj2"/>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dk1"/>
              </a:solidFill>
              <a:latin typeface="Arial"/>
              <a:ea typeface="Arial"/>
              <a:cs typeface="Arial"/>
              <a:sym typeface="Arial"/>
            </a:endParaRPr>
          </a:p>
        </p:txBody>
      </p:sp>
      <p:sp>
        <p:nvSpPr>
          <p:cNvPr id="347" name="Google Shape;347;p32"/>
          <p:cNvSpPr/>
          <p:nvPr/>
        </p:nvSpPr>
        <p:spPr>
          <a:xfrm>
            <a:off x="897632" y="4983041"/>
            <a:ext cx="3052195" cy="588056"/>
          </a:xfrm>
          <a:prstGeom prst="round2DiagRect">
            <a:avLst>
              <a:gd fmla="val 16667" name="adj1"/>
              <a:gd fmla="val 0" name="adj2"/>
            </a:avLst>
          </a:prstGeom>
          <a:solidFill>
            <a:schemeClr val="lt1"/>
          </a:solidFill>
          <a:ln cap="flat" cmpd="sng" w="25400">
            <a:solidFill>
              <a:schemeClr val="accent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dk1"/>
              </a:solidFill>
              <a:latin typeface="Arial"/>
              <a:ea typeface="Arial"/>
              <a:cs typeface="Arial"/>
              <a:sym typeface="Arial"/>
            </a:endParaRPr>
          </a:p>
        </p:txBody>
      </p:sp>
      <p:sp>
        <p:nvSpPr>
          <p:cNvPr id="348" name="Google Shape;348;p32"/>
          <p:cNvSpPr txBox="1"/>
          <p:nvPr/>
        </p:nvSpPr>
        <p:spPr>
          <a:xfrm>
            <a:off x="991380" y="3283713"/>
            <a:ext cx="2864705"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Arial"/>
                <a:ea typeface="Arial"/>
                <a:cs typeface="Arial"/>
                <a:sym typeface="Arial"/>
              </a:rPr>
              <a:t>Copyrigth policy</a:t>
            </a:r>
            <a:endParaRPr b="1" i="0" sz="2000" u="none" cap="none" strike="noStrike">
              <a:solidFill>
                <a:srgbClr val="000000"/>
              </a:solidFill>
              <a:latin typeface="Arial"/>
              <a:ea typeface="Arial"/>
              <a:cs typeface="Arial"/>
              <a:sym typeface="Arial"/>
            </a:endParaRPr>
          </a:p>
        </p:txBody>
      </p:sp>
      <p:sp>
        <p:nvSpPr>
          <p:cNvPr id="349" name="Google Shape;349;p32"/>
          <p:cNvSpPr txBox="1"/>
          <p:nvPr/>
        </p:nvSpPr>
        <p:spPr>
          <a:xfrm>
            <a:off x="991380" y="4212053"/>
            <a:ext cx="2864705"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Arial"/>
                <a:ea typeface="Arial"/>
                <a:cs typeface="Arial"/>
                <a:sym typeface="Arial"/>
              </a:rPr>
              <a:t>Disputes resolution </a:t>
            </a:r>
            <a:endParaRPr/>
          </a:p>
        </p:txBody>
      </p:sp>
      <p:sp>
        <p:nvSpPr>
          <p:cNvPr id="350" name="Google Shape;350;p32"/>
          <p:cNvSpPr txBox="1"/>
          <p:nvPr/>
        </p:nvSpPr>
        <p:spPr>
          <a:xfrm>
            <a:off x="4432036" y="3184446"/>
            <a:ext cx="7074938" cy="73866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400" u="none" cap="none" strike="noStrike">
                <a:solidFill>
                  <a:srgbClr val="000000"/>
                </a:solidFill>
                <a:latin typeface="Arial"/>
                <a:ea typeface="Arial"/>
                <a:cs typeface="Arial"/>
                <a:sym typeface="Arial"/>
              </a:rPr>
              <a:t>Regardless of the purpose and nature of your website, always include a copyright and trademark notice to protect your content and business identity. For example, "Copyright © Year" followed by the website URL.</a:t>
            </a:r>
            <a:endParaRPr b="0" i="0" sz="1400" u="none" cap="none" strike="noStrike">
              <a:solidFill>
                <a:srgbClr val="000000"/>
              </a:solidFill>
              <a:latin typeface="Arial"/>
              <a:ea typeface="Arial"/>
              <a:cs typeface="Arial"/>
              <a:sym typeface="Arial"/>
            </a:endParaRPr>
          </a:p>
        </p:txBody>
      </p:sp>
      <p:sp>
        <p:nvSpPr>
          <p:cNvPr id="351" name="Google Shape;351;p32"/>
          <p:cNvSpPr txBox="1"/>
          <p:nvPr/>
        </p:nvSpPr>
        <p:spPr>
          <a:xfrm>
            <a:off x="897632" y="5058663"/>
            <a:ext cx="3047220" cy="40011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Arial"/>
                <a:ea typeface="Arial"/>
                <a:cs typeface="Arial"/>
                <a:sym typeface="Arial"/>
              </a:rPr>
              <a:t>Contact us</a:t>
            </a:r>
            <a:endParaRPr b="1" i="0" sz="2000" u="none" cap="none" strike="noStrike">
              <a:solidFill>
                <a:srgbClr val="000000"/>
              </a:solidFill>
              <a:latin typeface="Arial"/>
              <a:ea typeface="Arial"/>
              <a:cs typeface="Arial"/>
              <a:sym typeface="Arial"/>
            </a:endParaRPr>
          </a:p>
        </p:txBody>
      </p:sp>
      <p:sp>
        <p:nvSpPr>
          <p:cNvPr id="352" name="Google Shape;352;p32"/>
          <p:cNvSpPr txBox="1"/>
          <p:nvPr/>
        </p:nvSpPr>
        <p:spPr>
          <a:xfrm>
            <a:off x="4432036" y="4900612"/>
            <a:ext cx="6597325" cy="73866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400" u="none" cap="none" strike="noStrike">
                <a:solidFill>
                  <a:srgbClr val="000000"/>
                </a:solidFill>
                <a:latin typeface="Arial"/>
                <a:ea typeface="Arial"/>
                <a:cs typeface="Arial"/>
                <a:sym typeface="Arial"/>
              </a:rPr>
              <a:t>If you have any questions about these Terms of Service, You can contact us:</a:t>
            </a:r>
            <a:endParaRPr/>
          </a:p>
          <a:p>
            <a:pPr indent="-285750" lvl="0" marL="285750" marR="0" rtl="0" algn="l">
              <a:lnSpc>
                <a:spcPct val="100000"/>
              </a:lnSpc>
              <a:spcBef>
                <a:spcPts val="0"/>
              </a:spcBef>
              <a:spcAft>
                <a:spcPts val="0"/>
              </a:spcAft>
              <a:buClr>
                <a:srgbClr val="000000"/>
              </a:buClr>
              <a:buSzPts val="1400"/>
              <a:buFont typeface="Arial"/>
              <a:buChar char="-"/>
            </a:pPr>
            <a:r>
              <a:rPr b="0" i="0" lang="en-US" sz="1400" u="none" cap="none" strike="noStrike">
                <a:solidFill>
                  <a:srgbClr val="000000"/>
                </a:solidFill>
                <a:latin typeface="Arial"/>
                <a:ea typeface="Arial"/>
                <a:cs typeface="Arial"/>
                <a:sym typeface="Arial"/>
              </a:rPr>
              <a:t>By visiting this page on our website: [WEBSITE_CONTACT_PAGE_URL].</a:t>
            </a:r>
            <a:endParaRPr/>
          </a:p>
          <a:p>
            <a:pPr indent="-285750" lvl="0" marL="285750" marR="0" rtl="0" algn="l">
              <a:lnSpc>
                <a:spcPct val="100000"/>
              </a:lnSpc>
              <a:spcBef>
                <a:spcPts val="0"/>
              </a:spcBef>
              <a:spcAft>
                <a:spcPts val="0"/>
              </a:spcAft>
              <a:buClr>
                <a:srgbClr val="000000"/>
              </a:buClr>
              <a:buSzPts val="1400"/>
              <a:buFont typeface="Arial"/>
              <a:buChar char="-"/>
            </a:pPr>
            <a:r>
              <a:rPr b="0" i="0" lang="en-US" sz="1400" u="none" cap="none" strike="noStrike">
                <a:solidFill>
                  <a:srgbClr val="000000"/>
                </a:solidFill>
                <a:latin typeface="Arial"/>
                <a:ea typeface="Arial"/>
                <a:cs typeface="Arial"/>
                <a:sym typeface="Arial"/>
              </a:rPr>
              <a:t>By sending us an email: [WEBSITE_CONTACT_EMAIL].</a:t>
            </a:r>
            <a:endParaRPr b="0" i="0" sz="1400" u="none" cap="none" strike="noStrike">
              <a:solidFill>
                <a:srgbClr val="000000"/>
              </a:solidFill>
              <a:latin typeface="Arial"/>
              <a:ea typeface="Arial"/>
              <a:cs typeface="Arial"/>
              <a:sym typeface="Arial"/>
            </a:endParaRPr>
          </a:p>
        </p:txBody>
      </p:sp>
      <p:sp>
        <p:nvSpPr>
          <p:cNvPr id="353" name="Google Shape;353;p32"/>
          <p:cNvSpPr txBox="1"/>
          <p:nvPr/>
        </p:nvSpPr>
        <p:spPr>
          <a:xfrm>
            <a:off x="4435555" y="4139227"/>
            <a:ext cx="6918245"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US" sz="1400" u="none" cap="none" strike="noStrike">
                <a:solidFill>
                  <a:srgbClr val="000000"/>
                </a:solidFill>
                <a:latin typeface="Arial"/>
                <a:ea typeface="Arial"/>
                <a:cs typeface="Arial"/>
                <a:sym typeface="Arial"/>
              </a:rPr>
              <a:t>The channels for the resolution of conflicts and disputes between customers and the owner and between customers and each other are established.</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57" name="Shape 357"/>
        <p:cNvGrpSpPr/>
        <p:nvPr/>
      </p:nvGrpSpPr>
      <p:grpSpPr>
        <a:xfrm>
          <a:off x="0" y="0"/>
          <a:ext cx="0" cy="0"/>
          <a:chOff x="0" y="0"/>
          <a:chExt cx="0" cy="0"/>
        </a:xfrm>
      </p:grpSpPr>
      <p:sp>
        <p:nvSpPr>
          <p:cNvPr id="358" name="Google Shape;358;p6"/>
          <p:cNvSpPr/>
          <p:nvPr/>
        </p:nvSpPr>
        <p:spPr>
          <a:xfrm>
            <a:off x="-169682" y="-50721"/>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59" name="Google Shape;359;p6"/>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360" name="Google Shape;360;p6"/>
          <p:cNvSpPr/>
          <p:nvPr>
            <p:ph type="title"/>
          </p:nvPr>
        </p:nvSpPr>
        <p:spPr>
          <a:xfrm>
            <a:off x="169682" y="-31867"/>
            <a:ext cx="11852636" cy="6296744"/>
          </a:xfrm>
          <a:prstGeom prst="ellipse">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070"/>
              <a:buFont typeface="Calibri"/>
              <a:buNone/>
            </a:pPr>
            <a:r>
              <a:rPr b="1" lang="en-US" sz="2790">
                <a:solidFill>
                  <a:schemeClr val="dk1"/>
                </a:solidFill>
                <a:latin typeface="Calibri"/>
                <a:ea typeface="Calibri"/>
                <a:cs typeface="Calibri"/>
                <a:sym typeface="Calibri"/>
              </a:rPr>
              <a:t>Bibliography:</a:t>
            </a:r>
            <a:br>
              <a:rPr b="1" lang="en-US" sz="1863">
                <a:solidFill>
                  <a:schemeClr val="dk1"/>
                </a:solidFill>
                <a:latin typeface="Calibri"/>
                <a:ea typeface="Calibri"/>
                <a:cs typeface="Calibri"/>
                <a:sym typeface="Calibri"/>
              </a:rPr>
            </a:br>
            <a:br>
              <a:rPr b="1" lang="en-US" sz="1863">
                <a:solidFill>
                  <a:schemeClr val="dk1"/>
                </a:solidFill>
                <a:latin typeface="Calibri"/>
                <a:ea typeface="Calibri"/>
                <a:cs typeface="Calibri"/>
                <a:sym typeface="Calibri"/>
              </a:rPr>
            </a:br>
            <a:br>
              <a:rPr lang="en-US" sz="1944">
                <a:latin typeface="Calibri"/>
                <a:ea typeface="Calibri"/>
                <a:cs typeface="Calibri"/>
                <a:sym typeface="Calibri"/>
              </a:rPr>
            </a:br>
            <a:r>
              <a:rPr lang="en-US" sz="1944">
                <a:latin typeface="Calibri"/>
                <a:ea typeface="Calibri"/>
                <a:cs typeface="Calibri"/>
                <a:sym typeface="Calibri"/>
              </a:rPr>
              <a:t>-</a:t>
            </a:r>
            <a:r>
              <a:rPr lang="en-US" sz="2160">
                <a:solidFill>
                  <a:schemeClr val="dk1"/>
                </a:solidFill>
                <a:latin typeface="Calibri"/>
                <a:ea typeface="Calibri"/>
                <a:cs typeface="Calibri"/>
                <a:sym typeface="Calibri"/>
              </a:rPr>
              <a:t>Legagneur, J. G. (s.f.). How to Write Effective Terms of Use for Your Website. Available at NOLO: </a:t>
            </a:r>
            <a:r>
              <a:rPr lang="en-US" sz="2160" u="sng">
                <a:solidFill>
                  <a:schemeClr val="dk1"/>
                </a:solidFill>
                <a:latin typeface="Calibri"/>
                <a:ea typeface="Calibri"/>
                <a:cs typeface="Calibri"/>
                <a:sym typeface="Calibri"/>
                <a:hlinkClick r:id="rId3">
                  <a:extLst>
                    <a:ext uri="{A12FA001-AC4F-418D-AE19-62706E023703}">
                      <ahyp:hlinkClr val="tx"/>
                    </a:ext>
                  </a:extLst>
                </a:hlinkClick>
              </a:rPr>
              <a:t>https://www.nolo.com/legal-encyclopedia/how-to-write-an-effective-terms-of-use-for-your-website.html</a:t>
            </a:r>
            <a:r>
              <a:rPr lang="en-US" sz="2160">
                <a:solidFill>
                  <a:schemeClr val="dk1"/>
                </a:solidFill>
                <a:latin typeface="Calibri"/>
                <a:ea typeface="Calibri"/>
                <a:cs typeface="Calibri"/>
                <a:sym typeface="Calibri"/>
              </a:rPr>
              <a:t> </a:t>
            </a:r>
            <a:br>
              <a:rPr lang="en-US" sz="2160">
                <a:solidFill>
                  <a:schemeClr val="dk1"/>
                </a:solidFill>
                <a:latin typeface="Calibri"/>
                <a:ea typeface="Calibri"/>
                <a:cs typeface="Calibri"/>
                <a:sym typeface="Calibri"/>
              </a:rPr>
            </a:br>
            <a:br>
              <a:rPr lang="en-US" sz="2160">
                <a:solidFill>
                  <a:schemeClr val="dk1"/>
                </a:solidFill>
                <a:latin typeface="Calibri"/>
                <a:ea typeface="Calibri"/>
                <a:cs typeface="Calibri"/>
                <a:sym typeface="Calibri"/>
              </a:rPr>
            </a:br>
            <a:r>
              <a:rPr lang="en-US" sz="2160">
                <a:solidFill>
                  <a:schemeClr val="dk1"/>
                </a:solidFill>
                <a:latin typeface="Calibri"/>
                <a:ea typeface="Calibri"/>
                <a:cs typeface="Calibri"/>
                <a:sym typeface="Calibri"/>
              </a:rPr>
              <a:t>-LegalNature. (s.f.). Why You Need a Website Terms of Use Agreement. Available at LegalNature: </a:t>
            </a:r>
            <a:r>
              <a:rPr lang="en-US" sz="2160" u="sng">
                <a:solidFill>
                  <a:schemeClr val="dk1"/>
                </a:solidFill>
                <a:latin typeface="Calibri"/>
                <a:ea typeface="Calibri"/>
                <a:cs typeface="Calibri"/>
                <a:sym typeface="Calibri"/>
                <a:hlinkClick r:id="rId4">
                  <a:extLst>
                    <a:ext uri="{A12FA001-AC4F-418D-AE19-62706E023703}">
                      <ahyp:hlinkClr val="tx"/>
                    </a:ext>
                  </a:extLst>
                </a:hlinkClick>
              </a:rPr>
              <a:t>https://www.legalnature.com/guides/why-your-website-needs-a-strong-terms-of-use-agreement-and-what-to-include</a:t>
            </a:r>
            <a:r>
              <a:rPr lang="en-US" sz="2160">
                <a:solidFill>
                  <a:schemeClr val="dk1"/>
                </a:solidFill>
                <a:latin typeface="Calibri"/>
                <a:ea typeface="Calibri"/>
                <a:cs typeface="Calibri"/>
                <a:sym typeface="Calibri"/>
              </a:rPr>
              <a:t> </a:t>
            </a:r>
            <a:br>
              <a:rPr lang="en-US" sz="2160">
                <a:solidFill>
                  <a:schemeClr val="dk1"/>
                </a:solidFill>
                <a:latin typeface="Calibri"/>
                <a:ea typeface="Calibri"/>
                <a:cs typeface="Calibri"/>
                <a:sym typeface="Calibri"/>
              </a:rPr>
            </a:br>
            <a:br>
              <a:rPr lang="en-US" sz="2160">
                <a:solidFill>
                  <a:schemeClr val="dk1"/>
                </a:solidFill>
                <a:latin typeface="Calibri"/>
                <a:ea typeface="Calibri"/>
                <a:cs typeface="Calibri"/>
                <a:sym typeface="Calibri"/>
              </a:rPr>
            </a:br>
            <a:r>
              <a:rPr lang="en-US" sz="2160">
                <a:solidFill>
                  <a:schemeClr val="dk1"/>
                </a:solidFill>
                <a:latin typeface="Calibri"/>
                <a:ea typeface="Calibri"/>
                <a:cs typeface="Calibri"/>
                <a:sym typeface="Calibri"/>
              </a:rPr>
              <a:t>-LegalVision. (2022). Website Terms of Use, Terms and Conditions and Privacy Policy. Available at LegalVision: </a:t>
            </a:r>
            <a:r>
              <a:rPr lang="en-US" sz="2160" u="sng">
                <a:solidFill>
                  <a:schemeClr val="dk1"/>
                </a:solidFill>
                <a:latin typeface="Calibri"/>
                <a:ea typeface="Calibri"/>
                <a:cs typeface="Calibri"/>
                <a:sym typeface="Calibri"/>
                <a:hlinkClick r:id="rId5">
                  <a:extLst>
                    <a:ext uri="{A12FA001-AC4F-418D-AE19-62706E023703}">
                      <ahyp:hlinkClr val="tx"/>
                    </a:ext>
                  </a:extLst>
                </a:hlinkClick>
              </a:rPr>
              <a:t>https://legalvision.com.au/website-terms-of-use-and-privacy-policy/</a:t>
            </a:r>
            <a:r>
              <a:rPr lang="en-US" sz="2160">
                <a:solidFill>
                  <a:schemeClr val="dk1"/>
                </a:solidFill>
                <a:latin typeface="Calibri"/>
                <a:ea typeface="Calibri"/>
                <a:cs typeface="Calibri"/>
                <a:sym typeface="Calibri"/>
              </a:rPr>
              <a:t> </a:t>
            </a:r>
            <a:br>
              <a:rPr lang="en-US" sz="2160">
                <a:solidFill>
                  <a:schemeClr val="dk1"/>
                </a:solidFill>
                <a:latin typeface="Calibri"/>
                <a:ea typeface="Calibri"/>
                <a:cs typeface="Calibri"/>
                <a:sym typeface="Calibri"/>
              </a:rPr>
            </a:br>
            <a:br>
              <a:rPr lang="en-US" sz="2160">
                <a:solidFill>
                  <a:schemeClr val="dk1"/>
                </a:solidFill>
                <a:latin typeface="Calibri"/>
                <a:ea typeface="Calibri"/>
                <a:cs typeface="Calibri"/>
                <a:sym typeface="Calibri"/>
              </a:rPr>
            </a:br>
            <a:endParaRPr sz="2160">
              <a:solidFill>
                <a:schemeClr val="dk1"/>
              </a:solidFill>
              <a:latin typeface="Calibri"/>
              <a:ea typeface="Calibri"/>
              <a:cs typeface="Calibri"/>
              <a:sym typeface="Calibri"/>
            </a:endParaRPr>
          </a:p>
        </p:txBody>
      </p:sp>
      <p:grpSp>
        <p:nvGrpSpPr>
          <p:cNvPr id="361" name="Google Shape;361;p6"/>
          <p:cNvGrpSpPr/>
          <p:nvPr/>
        </p:nvGrpSpPr>
        <p:grpSpPr>
          <a:xfrm>
            <a:off x="441960" y="561256"/>
            <a:ext cx="1128382" cy="847206"/>
            <a:chOff x="7393391" y="1075612"/>
            <a:chExt cx="1128382" cy="847206"/>
          </a:xfrm>
        </p:grpSpPr>
        <p:sp>
          <p:nvSpPr>
            <p:cNvPr id="362" name="Google Shape;362;p6"/>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63" name="Google Shape;363;p6"/>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364" name="Google Shape;364;p6"/>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365" name="Google Shape;365;p6"/>
          <p:cNvPicPr preferRelativeResize="0"/>
          <p:nvPr>
            <p:ph idx="1" type="body"/>
          </p:nvPr>
        </p:nvPicPr>
        <p:blipFill rotWithShape="1">
          <a:blip r:embed="rId6">
            <a:alphaModFix/>
          </a:blip>
          <a:srcRect b="0" l="0" r="0" t="0"/>
          <a:stretch/>
        </p:blipFill>
        <p:spPr>
          <a:xfrm>
            <a:off x="10469310" y="6024685"/>
            <a:ext cx="1362791" cy="480384"/>
          </a:xfrm>
          <a:prstGeom prst="rect">
            <a:avLst/>
          </a:prstGeom>
          <a:noFill/>
          <a:ln>
            <a:noFill/>
          </a:ln>
        </p:spPr>
      </p:pic>
      <p:sp>
        <p:nvSpPr>
          <p:cNvPr id="366" name="Google Shape;366;p6"/>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8" name="Shape 108"/>
        <p:cNvGrpSpPr/>
        <p:nvPr/>
      </p:nvGrpSpPr>
      <p:grpSpPr>
        <a:xfrm>
          <a:off x="0" y="0"/>
          <a:ext cx="0" cy="0"/>
          <a:chOff x="0" y="0"/>
          <a:chExt cx="0" cy="0"/>
        </a:xfrm>
      </p:grpSpPr>
      <p:sp>
        <p:nvSpPr>
          <p:cNvPr id="109" name="Google Shape;109;p2"/>
          <p:cNvSpPr/>
          <p:nvPr/>
        </p:nvSpPr>
        <p:spPr>
          <a:xfrm>
            <a:off x="0" y="0"/>
            <a:ext cx="2013557" cy="6858000"/>
          </a:xfrm>
          <a:prstGeom prst="rect">
            <a:avLst/>
          </a:prstGeom>
          <a:solidFill>
            <a:srgbClr val="7F7F7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Calibri"/>
              <a:ea typeface="Calibri"/>
              <a:cs typeface="Calibri"/>
              <a:sym typeface="Calibri"/>
            </a:endParaRPr>
          </a:p>
        </p:txBody>
      </p:sp>
      <p:sp>
        <p:nvSpPr>
          <p:cNvPr id="110" name="Google Shape;110;p2"/>
          <p:cNvSpPr/>
          <p:nvPr>
            <p:ph type="title"/>
          </p:nvPr>
        </p:nvSpPr>
        <p:spPr>
          <a:xfrm>
            <a:off x="874454" y="599504"/>
            <a:ext cx="2743200" cy="2743200"/>
          </a:xfrm>
          <a:prstGeom prst="ellipse">
            <a:avLst/>
          </a:prstGeom>
          <a:solidFill>
            <a:srgbClr val="262626"/>
          </a:solidFill>
          <a:ln cap="flat" cmpd="thinThick" w="174625">
            <a:solidFill>
              <a:srgbClr val="262626"/>
            </a:solidFill>
            <a:prstDash val="solid"/>
            <a:round/>
            <a:headEnd len="sm" w="sm" type="none"/>
            <a:tailEnd len="sm" w="sm" type="none"/>
          </a:ln>
        </p:spPr>
        <p:txBody>
          <a:bodyPr anchorCtr="0" anchor="ctr" bIns="45700" lIns="91425" spcFirstLastPara="1" rIns="91425" wrap="square" tIns="45700">
            <a:normAutofit/>
          </a:bodyPr>
          <a:lstStyle/>
          <a:p>
            <a:pPr indent="0" lvl="0" marL="0" rtl="0" algn="l">
              <a:lnSpc>
                <a:spcPct val="36718"/>
              </a:lnSpc>
              <a:spcBef>
                <a:spcPts val="0"/>
              </a:spcBef>
              <a:spcAft>
                <a:spcPts val="0"/>
              </a:spcAft>
              <a:buClr>
                <a:schemeClr val="lt1"/>
              </a:buClr>
              <a:buSzPts val="3200"/>
              <a:buFont typeface="Calibri"/>
              <a:buNone/>
            </a:pPr>
            <a:br>
              <a:rPr b="1" lang="en-US" sz="3200">
                <a:solidFill>
                  <a:schemeClr val="lt1"/>
                </a:solidFill>
                <a:latin typeface="Calibri"/>
                <a:ea typeface="Calibri"/>
                <a:cs typeface="Calibri"/>
                <a:sym typeface="Calibri"/>
              </a:rPr>
            </a:br>
            <a:r>
              <a:rPr b="1" lang="en-US" sz="3200">
                <a:solidFill>
                  <a:schemeClr val="lt1"/>
                </a:solidFill>
                <a:latin typeface="Calibri"/>
                <a:ea typeface="Calibri"/>
                <a:cs typeface="Calibri"/>
                <a:sym typeface="Calibri"/>
              </a:rPr>
              <a:t> </a:t>
            </a:r>
            <a:br>
              <a:rPr b="1" lang="en-US" sz="3200">
                <a:solidFill>
                  <a:schemeClr val="lt1"/>
                </a:solidFill>
                <a:latin typeface="Calibri"/>
                <a:ea typeface="Calibri"/>
                <a:cs typeface="Calibri"/>
                <a:sym typeface="Calibri"/>
              </a:rPr>
            </a:br>
            <a:r>
              <a:rPr b="1" lang="en-US" sz="3200">
                <a:solidFill>
                  <a:schemeClr val="lt1"/>
                </a:solidFill>
                <a:latin typeface="Calibri"/>
                <a:ea typeface="Calibri"/>
                <a:cs typeface="Calibri"/>
                <a:sym typeface="Calibri"/>
              </a:rPr>
              <a:t> Summary</a:t>
            </a:r>
            <a:br>
              <a:rPr b="1" lang="en-US" sz="3200">
                <a:solidFill>
                  <a:schemeClr val="lt1"/>
                </a:solidFill>
                <a:latin typeface="Calibri"/>
                <a:ea typeface="Calibri"/>
                <a:cs typeface="Calibri"/>
                <a:sym typeface="Calibri"/>
              </a:rPr>
            </a:br>
            <a:endParaRPr b="1" sz="3200">
              <a:solidFill>
                <a:schemeClr val="lt1"/>
              </a:solidFill>
              <a:latin typeface="Calibri"/>
              <a:ea typeface="Calibri"/>
              <a:cs typeface="Calibri"/>
              <a:sym typeface="Calibri"/>
            </a:endParaRPr>
          </a:p>
        </p:txBody>
      </p:sp>
      <p:pic>
        <p:nvPicPr>
          <p:cNvPr descr="Logotipo&#10;&#10;Descripción generada automáticamente" id="111" name="Google Shape;111;p2"/>
          <p:cNvPicPr preferRelativeResize="0"/>
          <p:nvPr>
            <p:ph idx="1" type="body"/>
          </p:nvPr>
        </p:nvPicPr>
        <p:blipFill rotWithShape="1">
          <a:blip r:embed="rId3">
            <a:alphaModFix/>
          </a:blip>
          <a:srcRect b="0" l="0" r="0" t="0"/>
          <a:stretch/>
        </p:blipFill>
        <p:spPr>
          <a:xfrm>
            <a:off x="2450920" y="5992047"/>
            <a:ext cx="1587680" cy="532897"/>
          </a:xfrm>
          <a:prstGeom prst="rect">
            <a:avLst/>
          </a:prstGeom>
          <a:noFill/>
          <a:ln>
            <a:noFill/>
          </a:ln>
        </p:spPr>
      </p:pic>
      <p:sp>
        <p:nvSpPr>
          <p:cNvPr id="112" name="Google Shape;112;p2"/>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pic>
        <p:nvPicPr>
          <p:cNvPr descr="Interfaz de usuario gráfica, Texto&#10;&#10;Descripción generada automáticamente" id="113" name="Google Shape;113;p2"/>
          <p:cNvPicPr preferRelativeResize="0"/>
          <p:nvPr/>
        </p:nvPicPr>
        <p:blipFill rotWithShape="1">
          <a:blip r:embed="rId4">
            <a:alphaModFix/>
          </a:blip>
          <a:srcRect b="0" l="0" r="0" t="0"/>
          <a:stretch/>
        </p:blipFill>
        <p:spPr>
          <a:xfrm>
            <a:off x="9319183" y="5919434"/>
            <a:ext cx="2532506" cy="686942"/>
          </a:xfrm>
          <a:prstGeom prst="rect">
            <a:avLst/>
          </a:prstGeom>
          <a:noFill/>
          <a:ln>
            <a:noFill/>
          </a:ln>
        </p:spPr>
      </p:pic>
      <p:sp>
        <p:nvSpPr>
          <p:cNvPr id="114" name="Google Shape;114;p2"/>
          <p:cNvSpPr txBox="1"/>
          <p:nvPr/>
        </p:nvSpPr>
        <p:spPr>
          <a:xfrm>
            <a:off x="4509856" y="736847"/>
            <a:ext cx="7188199" cy="3652241"/>
          </a:xfrm>
          <a:prstGeom prst="rect">
            <a:avLst/>
          </a:prstGeom>
          <a:noFill/>
          <a:ln>
            <a:noFill/>
          </a:ln>
        </p:spPr>
        <p:txBody>
          <a:bodyPr anchorCtr="0" anchor="t" bIns="45700" lIns="91425" spcFirstLastPara="1" rIns="91425" wrap="square" tIns="45700">
            <a:spAutoFit/>
          </a:bodyPr>
          <a:lstStyle/>
          <a:p>
            <a:pPr indent="-342900" lvl="0" marL="342900" marR="0" rtl="0" algn="l">
              <a:lnSpc>
                <a:spcPct val="150000"/>
              </a:lnSpc>
              <a:spcBef>
                <a:spcPts val="0"/>
              </a:spcBef>
              <a:spcAft>
                <a:spcPts val="0"/>
              </a:spcAft>
              <a:buClr>
                <a:srgbClr val="222222"/>
              </a:buClr>
              <a:buSzPts val="1800"/>
              <a:buFont typeface="Calibri"/>
              <a:buAutoNum type="arabicPeriod"/>
            </a:pPr>
            <a:r>
              <a:rPr b="1" i="0" lang="en-US" sz="2200" u="none" cap="none" strike="noStrike">
                <a:solidFill>
                  <a:srgbClr val="222222"/>
                </a:solidFill>
                <a:latin typeface="Calibri"/>
                <a:ea typeface="Calibri"/>
                <a:cs typeface="Calibri"/>
                <a:sym typeface="Calibri"/>
              </a:rPr>
              <a:t>Introduction</a:t>
            </a:r>
            <a:endParaRPr b="1" i="0" sz="2200" u="none" cap="none" strike="noStrike">
              <a:solidFill>
                <a:schemeClr val="dk1"/>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i="0" lang="en-US" sz="2200" u="none" cap="none" strike="noStrike">
                <a:solidFill>
                  <a:srgbClr val="222222"/>
                </a:solidFill>
                <a:latin typeface="Calibri"/>
                <a:ea typeface="Calibri"/>
                <a:cs typeface="Calibri"/>
                <a:sym typeface="Calibri"/>
              </a:rPr>
              <a:t>Characteristics of the Online terms of use</a:t>
            </a:r>
            <a:endParaRPr b="1" i="0" sz="2200" u="none" cap="none" strike="noStrike">
              <a:solidFill>
                <a:schemeClr val="dk1"/>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i="0" lang="en-US" sz="2200" u="none" cap="none" strike="noStrike">
                <a:solidFill>
                  <a:srgbClr val="222222"/>
                </a:solidFill>
                <a:latin typeface="Calibri"/>
                <a:ea typeface="Calibri"/>
                <a:cs typeface="Calibri"/>
                <a:sym typeface="Calibri"/>
              </a:rPr>
              <a:t>Relevance and uses of the Online terms of use</a:t>
            </a:r>
            <a:endParaRPr b="1" i="0" sz="2200" u="none" cap="none" strike="noStrike">
              <a:solidFill>
                <a:schemeClr val="dk1"/>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i="0" lang="en-US" sz="2200" u="none" cap="none" strike="noStrike">
                <a:solidFill>
                  <a:srgbClr val="222222"/>
                </a:solidFill>
                <a:latin typeface="Calibri"/>
                <a:ea typeface="Calibri"/>
                <a:cs typeface="Calibri"/>
                <a:sym typeface="Calibri"/>
              </a:rPr>
              <a:t>Tips on how to carry it out of the Online terms of use</a:t>
            </a:r>
            <a:endParaRPr b="1" i="0" sz="2200" u="none" cap="none" strike="noStrike">
              <a:solidFill>
                <a:schemeClr val="dk1"/>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i="0" lang="en-US" sz="2200" u="none" cap="none" strike="noStrike">
                <a:solidFill>
                  <a:srgbClr val="222222"/>
                </a:solidFill>
                <a:latin typeface="Calibri"/>
                <a:ea typeface="Calibri"/>
                <a:cs typeface="Calibri"/>
                <a:sym typeface="Calibri"/>
              </a:rPr>
              <a:t>Conclusions</a:t>
            </a:r>
            <a:endParaRPr b="1" i="0" sz="2200" u="none" cap="none" strike="noStrike">
              <a:solidFill>
                <a:schemeClr val="dk1"/>
              </a:solidFill>
              <a:latin typeface="Calibri"/>
              <a:ea typeface="Calibri"/>
              <a:cs typeface="Calibri"/>
              <a:sym typeface="Calibri"/>
            </a:endParaRPr>
          </a:p>
          <a:p>
            <a:pPr indent="-342900" lvl="0" marL="342900" marR="0" rtl="0" algn="l">
              <a:lnSpc>
                <a:spcPct val="150000"/>
              </a:lnSpc>
              <a:spcBef>
                <a:spcPts val="800"/>
              </a:spcBef>
              <a:spcAft>
                <a:spcPts val="0"/>
              </a:spcAft>
              <a:buClr>
                <a:srgbClr val="222222"/>
              </a:buClr>
              <a:buSzPts val="1800"/>
              <a:buFont typeface="Calibri"/>
              <a:buAutoNum type="arabicPeriod"/>
            </a:pPr>
            <a:r>
              <a:rPr b="1" i="0" lang="en-US" sz="2200" u="none" cap="none" strike="noStrike">
                <a:solidFill>
                  <a:srgbClr val="222222"/>
                </a:solidFill>
                <a:latin typeface="Calibri"/>
                <a:ea typeface="Calibri"/>
                <a:cs typeface="Calibri"/>
                <a:sym typeface="Calibri"/>
              </a:rPr>
              <a:t>Online terms of use template</a:t>
            </a:r>
            <a:endParaRPr b="1" i="0" sz="2200" u="none" cap="none" strike="noStrik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8" name="Shape 118"/>
        <p:cNvGrpSpPr/>
        <p:nvPr/>
      </p:nvGrpSpPr>
      <p:grpSpPr>
        <a:xfrm>
          <a:off x="0" y="0"/>
          <a:ext cx="0" cy="0"/>
          <a:chOff x="0" y="0"/>
          <a:chExt cx="0" cy="0"/>
        </a:xfrm>
      </p:grpSpPr>
      <p:sp>
        <p:nvSpPr>
          <p:cNvPr id="119" name="Google Shape;119;p3"/>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0" name="Google Shape;120;p3"/>
          <p:cNvSpPr/>
          <p:nvPr/>
        </p:nvSpPr>
        <p:spPr>
          <a:xfrm>
            <a:off x="479718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21" name="Google Shape;121;p3"/>
          <p:cNvSpPr/>
          <p:nvPr>
            <p:ph type="title"/>
          </p:nvPr>
        </p:nvSpPr>
        <p:spPr>
          <a:xfrm>
            <a:off x="0" y="-101896"/>
            <a:ext cx="12424528" cy="5773650"/>
          </a:xfrm>
          <a:prstGeom prst="ellipse">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300"/>
              <a:buFont typeface="Calibri"/>
              <a:buNone/>
            </a:pPr>
            <a:r>
              <a:rPr b="1" lang="en-US" sz="2070">
                <a:solidFill>
                  <a:schemeClr val="dk1"/>
                </a:solidFill>
                <a:latin typeface="Calibri"/>
                <a:ea typeface="Calibri"/>
                <a:cs typeface="Calibri"/>
                <a:sym typeface="Calibri"/>
              </a:rPr>
              <a:t> </a:t>
            </a:r>
            <a:r>
              <a:rPr b="1" lang="en-US" sz="2790">
                <a:solidFill>
                  <a:srgbClr val="222222"/>
                </a:solidFill>
                <a:latin typeface="Calibri"/>
                <a:ea typeface="Calibri"/>
                <a:cs typeface="Calibri"/>
                <a:sym typeface="Calibri"/>
              </a:rPr>
              <a:t>Introduction</a:t>
            </a:r>
            <a:br>
              <a:rPr lang="en-US" sz="2160">
                <a:latin typeface="Calibri"/>
                <a:ea typeface="Calibri"/>
                <a:cs typeface="Calibri"/>
                <a:sym typeface="Calibri"/>
              </a:rPr>
            </a:br>
            <a:br>
              <a:rPr lang="en-US" sz="2160">
                <a:latin typeface="Calibri"/>
                <a:ea typeface="Calibri"/>
                <a:cs typeface="Calibri"/>
                <a:sym typeface="Calibri"/>
              </a:rPr>
            </a:br>
            <a:r>
              <a:rPr lang="en-US" sz="2160">
                <a:solidFill>
                  <a:schemeClr val="dk1"/>
                </a:solidFill>
                <a:latin typeface="Calibri"/>
                <a:ea typeface="Calibri"/>
                <a:cs typeface="Calibri"/>
                <a:sym typeface="Calibri"/>
              </a:rPr>
              <a:t>Online Terms of use is an agreement that a user must agree to and comply with in order to use a website or service. Terms of use (TOU) can go by many other names, such as terms of service (TOS) and terms and conditions. Terms of use often appear on e-commerce websites and social networking websites but should not be limited to these websites and should be used with any website that stores personal information of any kind. Legitimate terms of use are a legally binding agreement and are also subject to change, which should be stated in the disclaimer. Websites should always have terms of use relating to user activity, accounts, products and technology.</a:t>
            </a:r>
            <a:br>
              <a:rPr lang="en-US" sz="2160">
                <a:solidFill>
                  <a:schemeClr val="dk1"/>
                </a:solidFill>
                <a:latin typeface="Calibri"/>
                <a:ea typeface="Calibri"/>
                <a:cs typeface="Calibri"/>
                <a:sym typeface="Calibri"/>
              </a:rPr>
            </a:br>
            <a:br>
              <a:rPr lang="en-US" sz="2160">
                <a:solidFill>
                  <a:schemeClr val="dk1"/>
                </a:solidFill>
                <a:latin typeface="Calibri"/>
                <a:ea typeface="Calibri"/>
                <a:cs typeface="Calibri"/>
                <a:sym typeface="Calibri"/>
              </a:rPr>
            </a:br>
            <a:r>
              <a:rPr lang="en-US" sz="2160">
                <a:solidFill>
                  <a:schemeClr val="dk1"/>
                </a:solidFill>
                <a:latin typeface="Calibri"/>
                <a:ea typeface="Calibri"/>
                <a:cs typeface="Calibri"/>
                <a:sym typeface="Calibri"/>
              </a:rPr>
              <a:t>This type of agreement protects intellectual property rights, content liability and provides guidelines on how website information, such as cookies, will be used. Business owners have the responsibility to establish their terms of use; otherwise, the business could be liable in legal disputes related to inappropriate use of your website, products or services.</a:t>
            </a:r>
            <a:endParaRPr sz="2160">
              <a:solidFill>
                <a:schemeClr val="dk1"/>
              </a:solidFill>
              <a:latin typeface="Calibri"/>
              <a:ea typeface="Calibri"/>
              <a:cs typeface="Calibri"/>
              <a:sym typeface="Calibri"/>
            </a:endParaRPr>
          </a:p>
        </p:txBody>
      </p:sp>
      <p:grpSp>
        <p:nvGrpSpPr>
          <p:cNvPr id="122" name="Google Shape;122;p3"/>
          <p:cNvGrpSpPr/>
          <p:nvPr/>
        </p:nvGrpSpPr>
        <p:grpSpPr>
          <a:xfrm>
            <a:off x="441960" y="561256"/>
            <a:ext cx="1128382" cy="847206"/>
            <a:chOff x="7393391" y="1075612"/>
            <a:chExt cx="1128382" cy="847206"/>
          </a:xfrm>
        </p:grpSpPr>
        <p:sp>
          <p:nvSpPr>
            <p:cNvPr id="123" name="Google Shape;123;p3"/>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4" name="Google Shape;124;p3"/>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25" name="Google Shape;125;p3"/>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126" name="Google Shape;126;p3"/>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127" name="Google Shape;127;p3"/>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1" name="Shape 131"/>
        <p:cNvGrpSpPr/>
        <p:nvPr/>
      </p:nvGrpSpPr>
      <p:grpSpPr>
        <a:xfrm>
          <a:off x="0" y="0"/>
          <a:ext cx="0" cy="0"/>
          <a:chOff x="0" y="0"/>
          <a:chExt cx="0" cy="0"/>
        </a:xfrm>
      </p:grpSpPr>
      <p:sp>
        <p:nvSpPr>
          <p:cNvPr id="132" name="Google Shape;132;p4"/>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Calibri"/>
                <a:ea typeface="Calibri"/>
                <a:cs typeface="Calibri"/>
                <a:sym typeface="Calibri"/>
              </a:rPr>
              <a:t>The terms and conditions agreement is a page or document on a Web site that clarifies the rights, responsibilities, terms, conditions, and uses of anyone visiting a site. Essentially, it is a simple way of creating a contract between the site owner and users. Terms and conditions generally include an explanation of any key phrases used in the terms and conditions agreement and a summary of restrictions on the website owner's legal liability for damages incurred during use. It will also include the website's policy for any legal action that may be taken against any user who breaches the terms and provides users with legal advice on their rights to do so.</a:t>
            </a:r>
            <a:endParaRPr b="0" i="0" sz="1800" u="none" cap="none" strike="noStrike">
              <a:solidFill>
                <a:schemeClr val="lt1"/>
              </a:solidFill>
              <a:latin typeface="Calibri"/>
              <a:ea typeface="Calibri"/>
              <a:cs typeface="Calibri"/>
              <a:sym typeface="Calibri"/>
            </a:endParaRPr>
          </a:p>
        </p:txBody>
      </p:sp>
      <p:sp>
        <p:nvSpPr>
          <p:cNvPr id="133" name="Google Shape;133;p4"/>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34" name="Google Shape;134;p4"/>
          <p:cNvSpPr/>
          <p:nvPr>
            <p:ph type="title"/>
          </p:nvPr>
        </p:nvSpPr>
        <p:spPr>
          <a:xfrm>
            <a:off x="-160256" y="-76001"/>
            <a:ext cx="12575357" cy="6372745"/>
          </a:xfrm>
          <a:prstGeom prst="ellipse">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300"/>
              <a:buFont typeface="Calibri"/>
              <a:buNone/>
            </a:pPr>
            <a:r>
              <a:rPr b="1" lang="en-US" sz="2790">
                <a:solidFill>
                  <a:schemeClr val="dk1"/>
                </a:solidFill>
                <a:latin typeface="Calibri"/>
                <a:ea typeface="Calibri"/>
                <a:cs typeface="Calibri"/>
                <a:sym typeface="Calibri"/>
              </a:rPr>
              <a:t> </a:t>
            </a:r>
            <a:r>
              <a:rPr b="1" lang="en-US" sz="2790">
                <a:solidFill>
                  <a:srgbClr val="222222"/>
                </a:solidFill>
                <a:latin typeface="Calibri"/>
                <a:ea typeface="Calibri"/>
                <a:cs typeface="Calibri"/>
                <a:sym typeface="Calibri"/>
              </a:rPr>
              <a:t>Characteristics of the Online terms of use</a:t>
            </a:r>
            <a:br>
              <a:rPr lang="en-US" sz="2160">
                <a:latin typeface="Calibri"/>
                <a:ea typeface="Calibri"/>
                <a:cs typeface="Calibri"/>
                <a:sym typeface="Calibri"/>
              </a:rPr>
            </a:br>
            <a:br>
              <a:rPr b="1" lang="en-US" sz="2070">
                <a:solidFill>
                  <a:schemeClr val="dk1"/>
                </a:solidFill>
                <a:latin typeface="Calibri"/>
                <a:ea typeface="Calibri"/>
                <a:cs typeface="Calibri"/>
                <a:sym typeface="Calibri"/>
              </a:rPr>
            </a:br>
            <a:r>
              <a:rPr lang="en-US" sz="2160">
                <a:solidFill>
                  <a:schemeClr val="dk1"/>
                </a:solidFill>
                <a:latin typeface="Calibri"/>
                <a:ea typeface="Calibri"/>
                <a:cs typeface="Calibri"/>
                <a:sym typeface="Calibri"/>
              </a:rPr>
              <a:t>The online terms of use and conditions agreement is a page or document on a Web site that clarifies the rights, responsibilities, terms, conditions, and uses of anyone visiting a site. Essentially, it is a simple way of creating a contract between the site owner and users. Terms and conditions generally include an explanation of any key phrases used in the terms and conditions agreement and a summary of restrictions on the website owner's legal liability for damages incurred during use. It will also include the website's policy for any legal action that may be taken against any user who breaches the terms and provides users with legal advice on their rights to do so.</a:t>
            </a:r>
            <a:br>
              <a:rPr lang="en-US" sz="2160">
                <a:solidFill>
                  <a:schemeClr val="dk1"/>
                </a:solidFill>
                <a:latin typeface="Calibri"/>
                <a:ea typeface="Calibri"/>
                <a:cs typeface="Calibri"/>
                <a:sym typeface="Calibri"/>
              </a:rPr>
            </a:br>
            <a:br>
              <a:rPr lang="en-US" sz="2160">
                <a:solidFill>
                  <a:schemeClr val="dk1"/>
                </a:solidFill>
                <a:latin typeface="Calibri"/>
                <a:ea typeface="Calibri"/>
                <a:cs typeface="Calibri"/>
                <a:sym typeface="Calibri"/>
              </a:rPr>
            </a:br>
            <a:r>
              <a:rPr lang="en-US" sz="2160">
                <a:solidFill>
                  <a:schemeClr val="dk1"/>
                </a:solidFill>
                <a:latin typeface="Calibri"/>
                <a:ea typeface="Calibri"/>
                <a:cs typeface="Calibri"/>
                <a:sym typeface="Calibri"/>
              </a:rPr>
              <a:t>It should always include a legal disclaimer. A disclaimer limits your legal liability with respect to any erroneous information in the website content. You should also add copyright information, billing policies, warranties, and the rules users must follow to use your websites or applications. It is very important to protect your intellectual property, such as your logo, your unique web or mobile app design and your content, which is another reason to have a terms and conditions agreement.</a:t>
            </a:r>
            <a:endParaRPr sz="2160">
              <a:solidFill>
                <a:schemeClr val="dk1"/>
              </a:solidFill>
              <a:latin typeface="Calibri"/>
              <a:ea typeface="Calibri"/>
              <a:cs typeface="Calibri"/>
              <a:sym typeface="Calibri"/>
            </a:endParaRPr>
          </a:p>
        </p:txBody>
      </p:sp>
      <p:grpSp>
        <p:nvGrpSpPr>
          <p:cNvPr id="135" name="Google Shape;135;p4"/>
          <p:cNvGrpSpPr/>
          <p:nvPr/>
        </p:nvGrpSpPr>
        <p:grpSpPr>
          <a:xfrm>
            <a:off x="441960" y="561256"/>
            <a:ext cx="1128382" cy="847206"/>
            <a:chOff x="7393391" y="1075612"/>
            <a:chExt cx="1128382" cy="847206"/>
          </a:xfrm>
        </p:grpSpPr>
        <p:sp>
          <p:nvSpPr>
            <p:cNvPr id="136" name="Google Shape;136;p4"/>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37" name="Google Shape;137;p4"/>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38" name="Google Shape;138;p4"/>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139" name="Google Shape;139;p4"/>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140" name="Google Shape;140;p4"/>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44" name="Shape 144"/>
        <p:cNvGrpSpPr/>
        <p:nvPr/>
      </p:nvGrpSpPr>
      <p:grpSpPr>
        <a:xfrm>
          <a:off x="0" y="0"/>
          <a:ext cx="0" cy="0"/>
          <a:chOff x="0" y="0"/>
          <a:chExt cx="0" cy="0"/>
        </a:xfrm>
      </p:grpSpPr>
      <p:sp>
        <p:nvSpPr>
          <p:cNvPr id="145" name="Google Shape;145;p23"/>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Calibri"/>
                <a:ea typeface="Calibri"/>
                <a:cs typeface="Calibri"/>
                <a:sym typeface="Calibri"/>
              </a:rPr>
              <a:t>The terms and conditions agreement is a page or document on a Web site that clarifies the rights, responsibilities, terms, conditions, and uses of anyone visiting a site. Essentially, it is a simple way of creating a contract between the site owner and users. Terms and conditions generally include an explanation of any key phrases used in the terms and conditions agreement and a summary of restrictions on the website owner's legal liability for damages incurred during use. It will also include the website's policy for any legal action that may be taken against any user who breaches the terms and provides users with legal advice on their rights to do so.</a:t>
            </a:r>
            <a:endParaRPr b="0" i="0" sz="1800" u="none" cap="none" strike="noStrike">
              <a:solidFill>
                <a:schemeClr val="lt1"/>
              </a:solidFill>
              <a:latin typeface="Calibri"/>
              <a:ea typeface="Calibri"/>
              <a:cs typeface="Calibri"/>
              <a:sym typeface="Calibri"/>
            </a:endParaRPr>
          </a:p>
        </p:txBody>
      </p:sp>
      <p:sp>
        <p:nvSpPr>
          <p:cNvPr id="146" name="Google Shape;146;p23"/>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47" name="Google Shape;147;p23"/>
          <p:cNvSpPr/>
          <p:nvPr>
            <p:ph type="title"/>
          </p:nvPr>
        </p:nvSpPr>
        <p:spPr>
          <a:xfrm>
            <a:off x="-75414" y="-76001"/>
            <a:ext cx="12490515" cy="6372745"/>
          </a:xfrm>
          <a:prstGeom prst="ellipse">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300"/>
              <a:buFont typeface="Calibri"/>
              <a:buNone/>
            </a:pPr>
            <a:br>
              <a:rPr lang="en-US" sz="2200">
                <a:solidFill>
                  <a:schemeClr val="dk1"/>
                </a:solidFill>
                <a:latin typeface="Calibri"/>
                <a:ea typeface="Calibri"/>
                <a:cs typeface="Calibri"/>
                <a:sym typeface="Calibri"/>
              </a:rPr>
            </a:br>
            <a:r>
              <a:rPr lang="en-US" sz="2200">
                <a:solidFill>
                  <a:schemeClr val="dk1"/>
                </a:solidFill>
                <a:latin typeface="Calibri"/>
                <a:ea typeface="Calibri"/>
                <a:cs typeface="Calibri"/>
                <a:sym typeface="Calibri"/>
              </a:rPr>
              <a:t>There are two different types of online terms of use: </a:t>
            </a:r>
            <a:r>
              <a:rPr b="1" lang="en-US" sz="2200">
                <a:solidFill>
                  <a:schemeClr val="dk1"/>
                </a:solidFill>
                <a:latin typeface="Calibri"/>
                <a:ea typeface="Calibri"/>
                <a:cs typeface="Calibri"/>
                <a:sym typeface="Calibri"/>
              </a:rPr>
              <a:t>browsewrap</a:t>
            </a:r>
            <a:r>
              <a:rPr lang="en-US" sz="2200">
                <a:solidFill>
                  <a:schemeClr val="dk1"/>
                </a:solidFill>
                <a:latin typeface="Calibri"/>
                <a:ea typeface="Calibri"/>
                <a:cs typeface="Calibri"/>
                <a:sym typeface="Calibri"/>
              </a:rPr>
              <a:t> and </a:t>
            </a:r>
            <a:r>
              <a:rPr b="1" lang="en-US" sz="2200">
                <a:solidFill>
                  <a:schemeClr val="dk1"/>
                </a:solidFill>
                <a:latin typeface="Calibri"/>
                <a:ea typeface="Calibri"/>
                <a:cs typeface="Calibri"/>
                <a:sym typeface="Calibri"/>
              </a:rPr>
              <a:t>clickwrap</a:t>
            </a:r>
            <a:r>
              <a:rPr lang="en-US" sz="2200">
                <a:solidFill>
                  <a:schemeClr val="dk1"/>
                </a:solidFill>
                <a:latin typeface="Calibri"/>
                <a:ea typeface="Calibri"/>
                <a:cs typeface="Calibri"/>
                <a:sym typeface="Calibri"/>
              </a:rPr>
              <a:t>. They have differences between them that directly impact the enforcement of a website's terms of use.</a:t>
            </a:r>
            <a:br>
              <a:rPr lang="en-US" sz="2200">
                <a:latin typeface="Calibri"/>
                <a:ea typeface="Calibri"/>
                <a:cs typeface="Calibri"/>
                <a:sym typeface="Calibri"/>
              </a:rPr>
            </a:br>
            <a:br>
              <a:rPr b="1" lang="en-US" sz="2200">
                <a:solidFill>
                  <a:schemeClr val="dk1"/>
                </a:solidFill>
                <a:latin typeface="Calibri"/>
                <a:ea typeface="Calibri"/>
                <a:cs typeface="Calibri"/>
                <a:sym typeface="Calibri"/>
              </a:rPr>
            </a:br>
            <a:r>
              <a:rPr b="1" lang="en-US" sz="2200">
                <a:solidFill>
                  <a:schemeClr val="dk1"/>
                </a:solidFill>
                <a:latin typeface="Calibri"/>
                <a:ea typeface="Calibri"/>
                <a:cs typeface="Calibri"/>
                <a:sym typeface="Calibri"/>
              </a:rPr>
              <a:t>Browsewrap Agreements:</a:t>
            </a:r>
            <a:br>
              <a:rPr b="1" lang="en-US" sz="2200">
                <a:solidFill>
                  <a:schemeClr val="dk1"/>
                </a:solidFill>
                <a:latin typeface="Calibri"/>
                <a:ea typeface="Calibri"/>
                <a:cs typeface="Calibri"/>
                <a:sym typeface="Calibri"/>
              </a:rPr>
            </a:br>
            <a:br>
              <a:rPr b="1" lang="en-US" sz="2200">
                <a:solidFill>
                  <a:schemeClr val="dk1"/>
                </a:solidFill>
                <a:latin typeface="Calibri"/>
                <a:ea typeface="Calibri"/>
                <a:cs typeface="Calibri"/>
                <a:sym typeface="Calibri"/>
              </a:rPr>
            </a:br>
            <a:r>
              <a:rPr lang="en-US" sz="2200">
                <a:solidFill>
                  <a:schemeClr val="dk1"/>
                </a:solidFill>
                <a:latin typeface="Calibri"/>
                <a:ea typeface="Calibri"/>
                <a:cs typeface="Calibri"/>
                <a:sym typeface="Calibri"/>
              </a:rPr>
              <a:t>A browsewrap agreement is one that has the terms of use on the website itself and is connected to the main product page by a hyperlink. With this type of configuration, the terms do not appear and do not require an action by the user to continue. This implies that the user is not actively accepting the terms linked to the page and causes a problem because the user must actively click on the hyperlink to even access and be aware of the terms of use. This is a different form of the user agreeing to the terms and conditions and can lead to potential problems as the website does not require the user to take any action.</a:t>
            </a:r>
            <a:endParaRPr/>
          </a:p>
        </p:txBody>
      </p:sp>
      <p:grpSp>
        <p:nvGrpSpPr>
          <p:cNvPr id="148" name="Google Shape;148;p23"/>
          <p:cNvGrpSpPr/>
          <p:nvPr/>
        </p:nvGrpSpPr>
        <p:grpSpPr>
          <a:xfrm>
            <a:off x="441960" y="561256"/>
            <a:ext cx="1128382" cy="847206"/>
            <a:chOff x="7393391" y="1075612"/>
            <a:chExt cx="1128382" cy="847206"/>
          </a:xfrm>
        </p:grpSpPr>
        <p:sp>
          <p:nvSpPr>
            <p:cNvPr id="149" name="Google Shape;149;p23"/>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50" name="Google Shape;150;p23"/>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51" name="Google Shape;151;p23"/>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152" name="Google Shape;152;p23"/>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153" name="Google Shape;153;p23"/>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7" name="Shape 157"/>
        <p:cNvGrpSpPr/>
        <p:nvPr/>
      </p:nvGrpSpPr>
      <p:grpSpPr>
        <a:xfrm>
          <a:off x="0" y="0"/>
          <a:ext cx="0" cy="0"/>
          <a:chOff x="0" y="0"/>
          <a:chExt cx="0" cy="0"/>
        </a:xfrm>
      </p:grpSpPr>
      <p:sp>
        <p:nvSpPr>
          <p:cNvPr id="158" name="Google Shape;158;p24"/>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Calibri"/>
                <a:ea typeface="Calibri"/>
                <a:cs typeface="Calibri"/>
                <a:sym typeface="Calibri"/>
              </a:rPr>
              <a:t>The terms and conditions agreement is a page or document on a Web site that clarifies the rights, responsibilities, terms, conditions, and uses of anyone visiting a site. Essentially, it is a simple way of creating a contract between the site owner and users. Terms and conditions generally include an explanation of any key phrases used in the terms and conditions agreement and a summary of restrictions on the website owner's legal liability for damages incurred during use. It will also include the website's policy for any legal action that may be taken against any user who breaches the terms and provides users with legal advice on their rights to do so.</a:t>
            </a:r>
            <a:endParaRPr b="0" i="0" sz="1800" u="none" cap="none" strike="noStrike">
              <a:solidFill>
                <a:schemeClr val="lt1"/>
              </a:solidFill>
              <a:latin typeface="Calibri"/>
              <a:ea typeface="Calibri"/>
              <a:cs typeface="Calibri"/>
              <a:sym typeface="Calibri"/>
            </a:endParaRPr>
          </a:p>
        </p:txBody>
      </p:sp>
      <p:sp>
        <p:nvSpPr>
          <p:cNvPr id="159" name="Google Shape;159;p24"/>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60" name="Google Shape;160;p24"/>
          <p:cNvSpPr/>
          <p:nvPr>
            <p:ph type="title"/>
          </p:nvPr>
        </p:nvSpPr>
        <p:spPr>
          <a:xfrm>
            <a:off x="-75414" y="-76001"/>
            <a:ext cx="12490515" cy="6372745"/>
          </a:xfrm>
          <a:prstGeom prst="ellipse">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300"/>
              <a:buFont typeface="Calibri"/>
              <a:buNone/>
            </a:pPr>
            <a:br>
              <a:rPr b="1" lang="en-US" sz="2200">
                <a:solidFill>
                  <a:schemeClr val="dk1"/>
                </a:solidFill>
                <a:latin typeface="Calibri"/>
                <a:ea typeface="Calibri"/>
                <a:cs typeface="Calibri"/>
                <a:sym typeface="Calibri"/>
              </a:rPr>
            </a:br>
            <a:r>
              <a:rPr b="1" lang="en-US" sz="2200">
                <a:solidFill>
                  <a:schemeClr val="dk1"/>
                </a:solidFill>
                <a:latin typeface="Calibri"/>
                <a:ea typeface="Calibri"/>
                <a:cs typeface="Calibri"/>
                <a:sym typeface="Calibri"/>
              </a:rPr>
              <a:t>Clickwrap Agreements</a:t>
            </a:r>
            <a:br>
              <a:rPr b="1" lang="en-US" sz="2200">
                <a:solidFill>
                  <a:schemeClr val="dk1"/>
                </a:solidFill>
                <a:latin typeface="Calibri"/>
                <a:ea typeface="Calibri"/>
                <a:cs typeface="Calibri"/>
                <a:sym typeface="Calibri"/>
              </a:rPr>
            </a:br>
            <a:br>
              <a:rPr b="1" lang="en-US" sz="2200">
                <a:solidFill>
                  <a:schemeClr val="dk1"/>
                </a:solidFill>
                <a:latin typeface="Calibri"/>
                <a:ea typeface="Calibri"/>
                <a:cs typeface="Calibri"/>
                <a:sym typeface="Calibri"/>
              </a:rPr>
            </a:br>
            <a:r>
              <a:rPr lang="en-US" sz="2200">
                <a:solidFill>
                  <a:schemeClr val="dk1"/>
                </a:solidFill>
                <a:latin typeface="Calibri"/>
                <a:ea typeface="Calibri"/>
                <a:cs typeface="Calibri"/>
                <a:sym typeface="Calibri"/>
              </a:rPr>
              <a:t>A clickwrap agreement is designed to ensure that the user has the opportunity to view the terms of use and must also actively agree to the terms. It is usually set up through a series of pop-up windows on the website. With this type of agreement, the terms are actively placed in front of the user so that they have to review and accept them, which means that the website is more protected. This also means that since the terms must be accepted before the user takes any action, they can be better upheld legally if they are ever needed. Of the two types of agreements, clickwrap agreements tend to be more secure and more enforceable.</a:t>
            </a:r>
            <a:br>
              <a:rPr lang="en-US" sz="2200">
                <a:solidFill>
                  <a:schemeClr val="dk1"/>
                </a:solidFill>
                <a:latin typeface="Calibri"/>
                <a:ea typeface="Calibri"/>
                <a:cs typeface="Calibri"/>
                <a:sym typeface="Calibri"/>
              </a:rPr>
            </a:br>
            <a:br>
              <a:rPr lang="en-US" sz="2200">
                <a:solidFill>
                  <a:schemeClr val="dk1"/>
                </a:solidFill>
                <a:latin typeface="Calibri"/>
                <a:ea typeface="Calibri"/>
                <a:cs typeface="Calibri"/>
                <a:sym typeface="Calibri"/>
              </a:rPr>
            </a:br>
            <a:r>
              <a:rPr lang="en-US" sz="2200">
                <a:solidFill>
                  <a:schemeClr val="dk1"/>
                </a:solidFill>
                <a:latin typeface="Calibri"/>
                <a:ea typeface="Calibri"/>
                <a:cs typeface="Calibri"/>
                <a:sym typeface="Calibri"/>
              </a:rPr>
              <a:t>In the same way that the content of the website must be updated regularly, the terms of use must also be updated. There is no set time frame for doing so, but it is recommended to do so every few months.</a:t>
            </a:r>
            <a:endParaRPr/>
          </a:p>
        </p:txBody>
      </p:sp>
      <p:grpSp>
        <p:nvGrpSpPr>
          <p:cNvPr id="161" name="Google Shape;161;p24"/>
          <p:cNvGrpSpPr/>
          <p:nvPr/>
        </p:nvGrpSpPr>
        <p:grpSpPr>
          <a:xfrm>
            <a:off x="441960" y="561256"/>
            <a:ext cx="1128382" cy="847206"/>
            <a:chOff x="7393391" y="1075612"/>
            <a:chExt cx="1128382" cy="847206"/>
          </a:xfrm>
        </p:grpSpPr>
        <p:sp>
          <p:nvSpPr>
            <p:cNvPr id="162" name="Google Shape;162;p24"/>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63" name="Google Shape;163;p24"/>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64" name="Google Shape;164;p24"/>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165" name="Google Shape;165;p24"/>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166" name="Google Shape;166;p24"/>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70" name="Shape 170"/>
        <p:cNvGrpSpPr/>
        <p:nvPr/>
      </p:nvGrpSpPr>
      <p:grpSpPr>
        <a:xfrm>
          <a:off x="0" y="0"/>
          <a:ext cx="0" cy="0"/>
          <a:chOff x="0" y="0"/>
          <a:chExt cx="0" cy="0"/>
        </a:xfrm>
      </p:grpSpPr>
      <p:sp>
        <p:nvSpPr>
          <p:cNvPr id="171" name="Google Shape;171;p5"/>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2" name="Google Shape;172;p5"/>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73" name="Google Shape;173;p5"/>
          <p:cNvSpPr/>
          <p:nvPr>
            <p:ph type="title"/>
          </p:nvPr>
        </p:nvSpPr>
        <p:spPr>
          <a:xfrm>
            <a:off x="1" y="-79384"/>
            <a:ext cx="11906054" cy="5775963"/>
          </a:xfrm>
          <a:prstGeom prst="ellipse">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300"/>
              <a:buFont typeface="Calibri"/>
              <a:buNone/>
            </a:pPr>
            <a:r>
              <a:rPr b="1" lang="en-US" sz="2070">
                <a:solidFill>
                  <a:schemeClr val="dk1"/>
                </a:solidFill>
                <a:latin typeface="Calibri"/>
                <a:ea typeface="Calibri"/>
                <a:cs typeface="Calibri"/>
                <a:sym typeface="Calibri"/>
              </a:rPr>
              <a:t> </a:t>
            </a:r>
            <a:r>
              <a:rPr b="1" lang="en-US" sz="2790">
                <a:solidFill>
                  <a:srgbClr val="222222"/>
                </a:solidFill>
                <a:latin typeface="Calibri"/>
                <a:ea typeface="Calibri"/>
                <a:cs typeface="Calibri"/>
                <a:sym typeface="Calibri"/>
              </a:rPr>
              <a:t>Relevance and uses of the Online terms of use</a:t>
            </a:r>
            <a:br>
              <a:rPr lang="en-US" sz="2790">
                <a:latin typeface="Calibri"/>
                <a:ea typeface="Calibri"/>
                <a:cs typeface="Calibri"/>
                <a:sym typeface="Calibri"/>
              </a:rPr>
            </a:br>
            <a:br>
              <a:rPr lang="en-US" sz="2790">
                <a:latin typeface="Calibri"/>
                <a:ea typeface="Calibri"/>
                <a:cs typeface="Calibri"/>
                <a:sym typeface="Calibri"/>
              </a:rPr>
            </a:br>
            <a:r>
              <a:rPr lang="en-US" sz="2160">
                <a:latin typeface="Calibri"/>
                <a:ea typeface="Calibri"/>
                <a:cs typeface="Calibri"/>
                <a:sym typeface="Calibri"/>
              </a:rPr>
              <a:t>Unlike the privacy policy, terms of use agreements are not a legal requirement. Still, website owners should consider it as an essential tool, especially for eCommerce. Terms and conditions are legally binding, govern the website, platform or online store and are considered a contract in a court of law. </a:t>
            </a:r>
            <a:br>
              <a:rPr lang="en-US" sz="2160">
                <a:latin typeface="Calibri"/>
                <a:ea typeface="Calibri"/>
                <a:cs typeface="Calibri"/>
                <a:sym typeface="Calibri"/>
              </a:rPr>
            </a:br>
            <a:br>
              <a:rPr lang="en-US" sz="2160">
                <a:latin typeface="Calibri"/>
                <a:ea typeface="Calibri"/>
                <a:cs typeface="Calibri"/>
                <a:sym typeface="Calibri"/>
              </a:rPr>
            </a:br>
            <a:r>
              <a:rPr lang="en-US" sz="2160">
                <a:latin typeface="Calibri"/>
                <a:ea typeface="Calibri"/>
                <a:cs typeface="Calibri"/>
                <a:sym typeface="Calibri"/>
              </a:rPr>
              <a:t>It constitutes the legal basis of the website's relationship with its users. In the event of a legal dispute involving the website, the terms of this agreement will form the basis of defense against any claim. It is therefore essential that website owners produce terms and conditions that cover their own individual requirements.</a:t>
            </a:r>
            <a:br>
              <a:rPr b="1" lang="en-US" sz="2070">
                <a:solidFill>
                  <a:schemeClr val="dk1"/>
                </a:solidFill>
                <a:latin typeface="Calibri"/>
                <a:ea typeface="Calibri"/>
                <a:cs typeface="Calibri"/>
                <a:sym typeface="Calibri"/>
              </a:rPr>
            </a:br>
            <a:endParaRPr b="1" sz="2070">
              <a:solidFill>
                <a:schemeClr val="dk1"/>
              </a:solidFill>
              <a:latin typeface="Calibri"/>
              <a:ea typeface="Calibri"/>
              <a:cs typeface="Calibri"/>
              <a:sym typeface="Calibri"/>
            </a:endParaRPr>
          </a:p>
        </p:txBody>
      </p:sp>
      <p:grpSp>
        <p:nvGrpSpPr>
          <p:cNvPr id="174" name="Google Shape;174;p5"/>
          <p:cNvGrpSpPr/>
          <p:nvPr/>
        </p:nvGrpSpPr>
        <p:grpSpPr>
          <a:xfrm>
            <a:off x="441960" y="561256"/>
            <a:ext cx="1128382" cy="847206"/>
            <a:chOff x="7393391" y="1075612"/>
            <a:chExt cx="1128382" cy="847206"/>
          </a:xfrm>
        </p:grpSpPr>
        <p:sp>
          <p:nvSpPr>
            <p:cNvPr id="175" name="Google Shape;175;p5"/>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76" name="Google Shape;176;p5"/>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77" name="Google Shape;177;p5"/>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178" name="Google Shape;178;p5"/>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179" name="Google Shape;179;p5"/>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3" name="Shape 183"/>
        <p:cNvGrpSpPr/>
        <p:nvPr/>
      </p:nvGrpSpPr>
      <p:grpSpPr>
        <a:xfrm>
          <a:off x="0" y="0"/>
          <a:ext cx="0" cy="0"/>
          <a:chOff x="0" y="0"/>
          <a:chExt cx="0" cy="0"/>
        </a:xfrm>
      </p:grpSpPr>
      <p:sp>
        <p:nvSpPr>
          <p:cNvPr id="184" name="Google Shape;184;p25"/>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85" name="Google Shape;185;p25"/>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86" name="Google Shape;186;p25"/>
          <p:cNvSpPr/>
          <p:nvPr>
            <p:ph type="title"/>
          </p:nvPr>
        </p:nvSpPr>
        <p:spPr>
          <a:xfrm>
            <a:off x="0" y="-79384"/>
            <a:ext cx="12584783" cy="5775963"/>
          </a:xfrm>
          <a:prstGeom prst="ellipse">
            <a:avLst/>
          </a:prstGeom>
          <a:noFill/>
          <a:ln>
            <a:noFill/>
          </a:ln>
        </p:spPr>
        <p:txBody>
          <a:bodyPr anchorCtr="0" anchor="t" bIns="45700" lIns="91425" spcFirstLastPara="1" rIns="91425" wrap="square" tIns="45700">
            <a:normAutofit/>
          </a:bodyPr>
          <a:lstStyle/>
          <a:p>
            <a:pPr indent="0" lvl="0" marL="0" rtl="0" algn="l">
              <a:lnSpc>
                <a:spcPct val="107000"/>
              </a:lnSpc>
              <a:spcBef>
                <a:spcPts val="0"/>
              </a:spcBef>
              <a:spcAft>
                <a:spcPts val="800"/>
              </a:spcAft>
              <a:buSzPts val="1800"/>
              <a:buNone/>
            </a:pPr>
            <a:br>
              <a:rPr b="1" lang="en-US" sz="1979"/>
            </a:br>
            <a:r>
              <a:rPr lang="en-US" sz="2160">
                <a:latin typeface="Calibri"/>
                <a:ea typeface="Calibri"/>
                <a:cs typeface="Calibri"/>
                <a:sym typeface="Calibri"/>
              </a:rPr>
              <a:t>It is possible to mitigate the liability of the website. If no disclaimer warranties are used on the website, then the blame could easily fall on the owner. If the website has a disclaimer warranty, then you cannot be blamed if something goes wrong.</a:t>
            </a:r>
            <a:br>
              <a:rPr lang="en-US" sz="2160">
                <a:latin typeface="Calibri"/>
                <a:ea typeface="Calibri"/>
                <a:cs typeface="Calibri"/>
                <a:sym typeface="Calibri"/>
              </a:rPr>
            </a:br>
            <a:br>
              <a:rPr lang="en-US" sz="2160">
                <a:latin typeface="Calibri"/>
                <a:ea typeface="Calibri"/>
                <a:cs typeface="Calibri"/>
                <a:sym typeface="Calibri"/>
              </a:rPr>
            </a:br>
            <a:r>
              <a:rPr lang="en-US" sz="2160">
                <a:latin typeface="Calibri"/>
                <a:ea typeface="Calibri"/>
                <a:cs typeface="Calibri"/>
                <a:sym typeface="Calibri"/>
              </a:rPr>
              <a:t>Permissible conduct can be defined for on the website. In the terms of use, it is possible to detail what users can and cannot do on the website, how they can use the website and the scope of the license that each user has in terms of its content. Depending on the nature of the website, they may include terms about what users can upload or submit to the website.</a:t>
            </a:r>
            <a:br>
              <a:rPr lang="en-US" sz="2160">
                <a:latin typeface="Calibri"/>
                <a:ea typeface="Calibri"/>
                <a:cs typeface="Calibri"/>
                <a:sym typeface="Calibri"/>
              </a:rPr>
            </a:br>
            <a:br>
              <a:rPr lang="en-US" sz="2160">
                <a:latin typeface="Calibri"/>
                <a:ea typeface="Calibri"/>
                <a:cs typeface="Calibri"/>
                <a:sym typeface="Calibri"/>
              </a:rPr>
            </a:br>
            <a:endParaRPr b="1" sz="2070">
              <a:solidFill>
                <a:schemeClr val="dk1"/>
              </a:solidFill>
              <a:latin typeface="Calibri"/>
              <a:ea typeface="Calibri"/>
              <a:cs typeface="Calibri"/>
              <a:sym typeface="Calibri"/>
            </a:endParaRPr>
          </a:p>
        </p:txBody>
      </p:sp>
      <p:grpSp>
        <p:nvGrpSpPr>
          <p:cNvPr id="187" name="Google Shape;187;p25"/>
          <p:cNvGrpSpPr/>
          <p:nvPr/>
        </p:nvGrpSpPr>
        <p:grpSpPr>
          <a:xfrm>
            <a:off x="441960" y="561256"/>
            <a:ext cx="1128382" cy="847206"/>
            <a:chOff x="7393391" y="1075612"/>
            <a:chExt cx="1128382" cy="847206"/>
          </a:xfrm>
        </p:grpSpPr>
        <p:sp>
          <p:nvSpPr>
            <p:cNvPr id="188" name="Google Shape;188;p25"/>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89" name="Google Shape;189;p25"/>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90" name="Google Shape;190;p25"/>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191" name="Google Shape;191;p25"/>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192" name="Google Shape;192;p25"/>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96" name="Shape 196"/>
        <p:cNvGrpSpPr/>
        <p:nvPr/>
      </p:nvGrpSpPr>
      <p:grpSpPr>
        <a:xfrm>
          <a:off x="0" y="0"/>
          <a:ext cx="0" cy="0"/>
          <a:chOff x="0" y="0"/>
          <a:chExt cx="0" cy="0"/>
        </a:xfrm>
      </p:grpSpPr>
      <p:sp>
        <p:nvSpPr>
          <p:cNvPr id="197" name="Google Shape;197;p26"/>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98" name="Google Shape;198;p26"/>
          <p:cNvSpPr/>
          <p:nvPr/>
        </p:nvSpPr>
        <p:spPr>
          <a:xfrm>
            <a:off x="4715124" y="0"/>
            <a:ext cx="7476877" cy="68580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09"/>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99" name="Google Shape;199;p26"/>
          <p:cNvSpPr/>
          <p:nvPr>
            <p:ph type="title"/>
          </p:nvPr>
        </p:nvSpPr>
        <p:spPr>
          <a:xfrm>
            <a:off x="1" y="-79384"/>
            <a:ext cx="11906054" cy="5775963"/>
          </a:xfrm>
          <a:prstGeom prst="ellipse">
            <a:avLst/>
          </a:prstGeom>
          <a:noFill/>
          <a:ln>
            <a:noFill/>
          </a:ln>
        </p:spPr>
        <p:txBody>
          <a:bodyPr anchorCtr="0" anchor="t" bIns="45700" lIns="91425" spcFirstLastPara="1" rIns="91425" wrap="square" tIns="45700">
            <a:normAutofit/>
          </a:bodyPr>
          <a:lstStyle/>
          <a:p>
            <a:pPr indent="0" lvl="0" marL="0" rtl="0" algn="l">
              <a:lnSpc>
                <a:spcPct val="107000"/>
              </a:lnSpc>
              <a:spcBef>
                <a:spcPts val="0"/>
              </a:spcBef>
              <a:spcAft>
                <a:spcPts val="800"/>
              </a:spcAft>
              <a:buSzPts val="1800"/>
              <a:buNone/>
            </a:pPr>
            <a:br>
              <a:rPr lang="en-US" sz="2160">
                <a:latin typeface="Calibri"/>
                <a:ea typeface="Calibri"/>
                <a:cs typeface="Calibri"/>
                <a:sym typeface="Calibri"/>
              </a:rPr>
            </a:br>
            <a:r>
              <a:rPr lang="en-US" sz="2160">
                <a:latin typeface="Calibri"/>
                <a:ea typeface="Calibri"/>
                <a:cs typeface="Calibri"/>
                <a:sym typeface="Calibri"/>
              </a:rPr>
              <a:t>It allow you to implement limitation or exclusion of liability. A terms and conditions agreement are a great line of defense, but there are some cases that circumvent the provisions that are in place. For this reason, it is important to use your terms of use as a way to also limit any damages to the website in the process.</a:t>
            </a:r>
            <a:br>
              <a:rPr lang="en-US" sz="2160">
                <a:latin typeface="Calibri"/>
                <a:ea typeface="Calibri"/>
                <a:cs typeface="Calibri"/>
                <a:sym typeface="Calibri"/>
              </a:rPr>
            </a:br>
            <a:br>
              <a:rPr lang="en-US" sz="2160">
                <a:latin typeface="Calibri"/>
                <a:ea typeface="Calibri"/>
                <a:cs typeface="Calibri"/>
                <a:sym typeface="Calibri"/>
              </a:rPr>
            </a:br>
            <a:r>
              <a:rPr lang="en-US" sz="2160">
                <a:latin typeface="Calibri"/>
                <a:ea typeface="Calibri"/>
                <a:cs typeface="Calibri"/>
                <a:sym typeface="Calibri"/>
              </a:rPr>
              <a:t>It admit the incorporation of an arbitration clause, whether the dispute is between the owner and a user or between two of its users. The terms of use can indicate how to resolve such disputes so that the situation does not end up in court. Even in the terms of use, it is possible to require users to manage their disputes in a specific way.</a:t>
            </a:r>
            <a:br>
              <a:rPr lang="en-US" sz="1800">
                <a:latin typeface="Calibri"/>
                <a:ea typeface="Calibri"/>
                <a:cs typeface="Calibri"/>
                <a:sym typeface="Calibri"/>
              </a:rPr>
            </a:br>
            <a:br>
              <a:rPr lang="en-US" sz="1440">
                <a:latin typeface="Calibri"/>
                <a:ea typeface="Calibri"/>
                <a:cs typeface="Calibri"/>
                <a:sym typeface="Calibri"/>
              </a:rPr>
            </a:br>
            <a:br>
              <a:rPr b="1" lang="en-US" sz="1800">
                <a:solidFill>
                  <a:schemeClr val="dk1"/>
                </a:solidFill>
                <a:latin typeface="Calibri"/>
                <a:ea typeface="Calibri"/>
                <a:cs typeface="Calibri"/>
                <a:sym typeface="Calibri"/>
              </a:rPr>
            </a:br>
            <a:br>
              <a:rPr lang="en-US" sz="1620">
                <a:latin typeface="Calibri"/>
                <a:ea typeface="Calibri"/>
                <a:cs typeface="Calibri"/>
                <a:sym typeface="Calibri"/>
              </a:rPr>
            </a:br>
            <a:br>
              <a:rPr b="1" lang="en-US" sz="2070">
                <a:solidFill>
                  <a:schemeClr val="dk1"/>
                </a:solidFill>
                <a:latin typeface="Calibri"/>
                <a:ea typeface="Calibri"/>
                <a:cs typeface="Calibri"/>
                <a:sym typeface="Calibri"/>
              </a:rPr>
            </a:br>
            <a:endParaRPr b="1" sz="2070">
              <a:solidFill>
                <a:schemeClr val="dk1"/>
              </a:solidFill>
              <a:latin typeface="Calibri"/>
              <a:ea typeface="Calibri"/>
              <a:cs typeface="Calibri"/>
              <a:sym typeface="Calibri"/>
            </a:endParaRPr>
          </a:p>
        </p:txBody>
      </p:sp>
      <p:grpSp>
        <p:nvGrpSpPr>
          <p:cNvPr id="200" name="Google Shape;200;p26"/>
          <p:cNvGrpSpPr/>
          <p:nvPr/>
        </p:nvGrpSpPr>
        <p:grpSpPr>
          <a:xfrm>
            <a:off x="441960" y="561256"/>
            <a:ext cx="1128382" cy="847206"/>
            <a:chOff x="7393391" y="1075612"/>
            <a:chExt cx="1128382" cy="847206"/>
          </a:xfrm>
        </p:grpSpPr>
        <p:sp>
          <p:nvSpPr>
            <p:cNvPr id="201" name="Google Shape;201;p26"/>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02" name="Google Shape;202;p26"/>
            <p:cNvSpPr/>
            <p:nvPr/>
          </p:nvSpPr>
          <p:spPr>
            <a:xfrm>
              <a:off x="7971281" y="1075612"/>
              <a:ext cx="550492" cy="485306"/>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203" name="Google Shape;203;p26"/>
          <p:cNvSpPr txBox="1"/>
          <p:nvPr/>
        </p:nvSpPr>
        <p:spPr>
          <a:xfrm>
            <a:off x="4945336" y="506727"/>
            <a:ext cx="6609921" cy="1526741"/>
          </a:xfrm>
          <a:prstGeom prst="rect">
            <a:avLst/>
          </a:prstGeom>
          <a:noFill/>
          <a:ln>
            <a:noFill/>
          </a:ln>
        </p:spPr>
        <p:txBody>
          <a:bodyPr anchorCtr="0" anchor="ctr" bIns="45700" lIns="91425" spcFirstLastPara="1" rIns="91425" wrap="square" tIns="45700">
            <a:normAutofit/>
          </a:bodyPr>
          <a:lstStyle/>
          <a:p>
            <a:pPr indent="-165100" lvl="0" marL="342900" marR="0" rtl="0" algn="l">
              <a:lnSpc>
                <a:spcPct val="90000"/>
              </a:lnSpc>
              <a:spcBef>
                <a:spcPts val="0"/>
              </a:spcBef>
              <a:spcAft>
                <a:spcPts val="0"/>
              </a:spcAft>
              <a:buClr>
                <a:schemeClr val="dk1"/>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descr="Logotipo&#10;&#10;Descripción generada automáticamente" id="204" name="Google Shape;204;p26"/>
          <p:cNvPicPr preferRelativeResize="0"/>
          <p:nvPr>
            <p:ph idx="1" type="body"/>
          </p:nvPr>
        </p:nvPicPr>
        <p:blipFill rotWithShape="1">
          <a:blip r:embed="rId3">
            <a:alphaModFix/>
          </a:blip>
          <a:srcRect b="0" l="0" r="0" t="0"/>
          <a:stretch/>
        </p:blipFill>
        <p:spPr>
          <a:xfrm>
            <a:off x="10469310" y="6024685"/>
            <a:ext cx="1362791" cy="480384"/>
          </a:xfrm>
          <a:prstGeom prst="rect">
            <a:avLst/>
          </a:prstGeom>
          <a:noFill/>
          <a:ln>
            <a:noFill/>
          </a:ln>
        </p:spPr>
      </p:pic>
      <p:sp>
        <p:nvSpPr>
          <p:cNvPr id="205" name="Google Shape;205;p26"/>
          <p:cNvSpPr txBox="1"/>
          <p:nvPr/>
        </p:nvSpPr>
        <p:spPr>
          <a:xfrm>
            <a:off x="4038600" y="4884873"/>
            <a:ext cx="7188199" cy="1292090"/>
          </a:xfrm>
          <a:prstGeom prst="rect">
            <a:avLst/>
          </a:prstGeom>
          <a:noFill/>
          <a:ln>
            <a:noFill/>
          </a:ln>
        </p:spPr>
        <p:txBody>
          <a:bodyPr anchorCtr="0" anchor="t" bIns="45700" lIns="91425" spcFirstLastPara="1" rIns="91425" wrap="square" tIns="45700">
            <a:normAutofit/>
          </a:bodyPr>
          <a:lstStyle/>
          <a:p>
            <a:pPr indent="107950" lvl="0" marL="0" marR="0" rtl="0" algn="l">
              <a:lnSpc>
                <a:spcPct val="90000"/>
              </a:lnSpc>
              <a:spcBef>
                <a:spcPts val="0"/>
              </a:spcBef>
              <a:spcAft>
                <a:spcPts val="0"/>
              </a:spcAft>
              <a:buClr>
                <a:schemeClr val="dk1"/>
              </a:buClr>
              <a:buSzPts val="1700"/>
              <a:buFont typeface="Arial"/>
              <a:buNone/>
            </a:pPr>
            <a:r>
              <a:t/>
            </a:r>
            <a:endParaRPr b="0" i="0" sz="1700" u="none" cap="none" strike="noStrike">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2022-09-21T07:19:16Z</dcterms:created>
  <dc:creator>Dideas Group</dc:creator>
</cp:coreProperties>
</file>