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c4447724b7_0_0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g1c4447724b7_0_0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c4447724b7_0_107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g1c4447724b7_0_107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c4447724b7_0_12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g1c4447724b7_0_12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c4447724b7_0_21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g1c4447724b7_0_21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c4447724b7_0_33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g1c4447724b7_0_33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c4447724b7_0_45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g1c4447724b7_0_45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c4447724b7_0_56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g1c4447724b7_0_56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c4447724b7_0_67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g1c4447724b7_0_67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c4447724b7_0_77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g1c4447724b7_0_77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c4447724b7_0_89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g1c4447724b7_0_89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hotjar.com/blog/marketing-funnel/" TargetMode="External"/><Relationship Id="rId4" Type="http://schemas.openxmlformats.org/officeDocument/2006/relationships/hyperlink" Target="https://www.tnb.studio/lab/funil-de-marketing-o-que-e-e-para-que-serve" TargetMode="External"/><Relationship Id="rId5" Type="http://schemas.openxmlformats.org/officeDocument/2006/relationships/image" Target="../media/image1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1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9143700" cy="514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0" y="0"/>
            <a:ext cx="7061374" cy="5143500"/>
          </a:xfrm>
          <a:custGeom>
            <a:rect b="b" l="l" r="r" t="t"/>
            <a:pathLst>
              <a:path extrusionOk="0" h="6858000" w="9415165">
                <a:moveTo>
                  <a:pt x="0" y="5940102"/>
                </a:moveTo>
                <a:lnTo>
                  <a:pt x="201903" y="5940608"/>
                </a:lnTo>
                <a:cubicBezTo>
                  <a:pt x="552894" y="5941488"/>
                  <a:pt x="968883" y="5942531"/>
                  <a:pt x="1461907" y="5943766"/>
                </a:cubicBezTo>
                <a:cubicBezTo>
                  <a:pt x="1662934" y="5938113"/>
                  <a:pt x="1852841" y="6049291"/>
                  <a:pt x="1951874" y="6220822"/>
                </a:cubicBezTo>
                <a:cubicBezTo>
                  <a:pt x="1951874" y="6220822"/>
                  <a:pt x="1951874" y="6220822"/>
                  <a:pt x="2282833" y="6794059"/>
                </a:cubicBezTo>
                <a:lnTo>
                  <a:pt x="2319750" y="6858000"/>
                </a:lnTo>
                <a:lnTo>
                  <a:pt x="0" y="6858000"/>
                </a:lnTo>
                <a:close/>
                <a:moveTo>
                  <a:pt x="751947" y="3830686"/>
                </a:moveTo>
                <a:cubicBezTo>
                  <a:pt x="751947" y="3830686"/>
                  <a:pt x="751947" y="3830686"/>
                  <a:pt x="1719258" y="3833112"/>
                </a:cubicBezTo>
                <a:cubicBezTo>
                  <a:pt x="1780885" y="3831380"/>
                  <a:pt x="1839102" y="3865462"/>
                  <a:pt x="1869462" y="3918046"/>
                </a:cubicBezTo>
                <a:cubicBezTo>
                  <a:pt x="1869462" y="3918046"/>
                  <a:pt x="1869462" y="3918046"/>
                  <a:pt x="2354170" y="4757586"/>
                </a:cubicBezTo>
                <a:cubicBezTo>
                  <a:pt x="2385577" y="4811983"/>
                  <a:pt x="2384937" y="4877630"/>
                  <a:pt x="2353672" y="4931947"/>
                </a:cubicBezTo>
                <a:cubicBezTo>
                  <a:pt x="2353672" y="4931947"/>
                  <a:pt x="2353672" y="4931947"/>
                  <a:pt x="1871068" y="5769061"/>
                </a:cubicBezTo>
                <a:cubicBezTo>
                  <a:pt x="1841608" y="5822336"/>
                  <a:pt x="1783799" y="5855711"/>
                  <a:pt x="1722931" y="5854589"/>
                </a:cubicBezTo>
                <a:cubicBezTo>
                  <a:pt x="1722931" y="5854589"/>
                  <a:pt x="1722931" y="5854589"/>
                  <a:pt x="756668" y="5853977"/>
                </a:cubicBezTo>
                <a:cubicBezTo>
                  <a:pt x="693994" y="5853896"/>
                  <a:pt x="636823" y="5821628"/>
                  <a:pt x="605416" y="5767228"/>
                </a:cubicBezTo>
                <a:cubicBezTo>
                  <a:pt x="605416" y="5767228"/>
                  <a:pt x="605416" y="5767228"/>
                  <a:pt x="120708" y="4927690"/>
                </a:cubicBezTo>
                <a:cubicBezTo>
                  <a:pt x="90348" y="4875106"/>
                  <a:pt x="89942" y="4807646"/>
                  <a:pt x="122255" y="4755141"/>
                </a:cubicBezTo>
                <a:cubicBezTo>
                  <a:pt x="122255" y="4755141"/>
                  <a:pt x="122255" y="4755141"/>
                  <a:pt x="603810" y="3916214"/>
                </a:cubicBezTo>
                <a:cubicBezTo>
                  <a:pt x="633271" y="3862939"/>
                  <a:pt x="691080" y="3829563"/>
                  <a:pt x="751947" y="3830686"/>
                </a:cubicBezTo>
                <a:close/>
                <a:moveTo>
                  <a:pt x="2140871" y="3416093"/>
                </a:moveTo>
                <a:cubicBezTo>
                  <a:pt x="2140871" y="3416093"/>
                  <a:pt x="2140871" y="3416093"/>
                  <a:pt x="2485012" y="3416957"/>
                </a:cubicBezTo>
                <a:cubicBezTo>
                  <a:pt x="2506938" y="3416340"/>
                  <a:pt x="2527650" y="3428466"/>
                  <a:pt x="2538451" y="3447174"/>
                </a:cubicBezTo>
                <a:cubicBezTo>
                  <a:pt x="2538451" y="3447174"/>
                  <a:pt x="2538451" y="3447174"/>
                  <a:pt x="2710898" y="3745860"/>
                </a:cubicBezTo>
                <a:cubicBezTo>
                  <a:pt x="2722072" y="3765213"/>
                  <a:pt x="2721844" y="3788568"/>
                  <a:pt x="2710720" y="3807893"/>
                </a:cubicBezTo>
                <a:cubicBezTo>
                  <a:pt x="2710720" y="3807893"/>
                  <a:pt x="2710720" y="3807893"/>
                  <a:pt x="2539024" y="4105714"/>
                </a:cubicBezTo>
                <a:cubicBezTo>
                  <a:pt x="2528542" y="4124669"/>
                  <a:pt x="2507974" y="4136543"/>
                  <a:pt x="2486319" y="4136144"/>
                </a:cubicBezTo>
                <a:cubicBezTo>
                  <a:pt x="2486319" y="4136144"/>
                  <a:pt x="2486319" y="4136144"/>
                  <a:pt x="2142549" y="4135926"/>
                </a:cubicBezTo>
                <a:cubicBezTo>
                  <a:pt x="2120252" y="4135898"/>
                  <a:pt x="2099911" y="4124417"/>
                  <a:pt x="2088738" y="4105063"/>
                </a:cubicBezTo>
                <a:cubicBezTo>
                  <a:pt x="2088738" y="4105063"/>
                  <a:pt x="2088738" y="4105063"/>
                  <a:pt x="1916292" y="3806378"/>
                </a:cubicBezTo>
                <a:cubicBezTo>
                  <a:pt x="1905490" y="3787669"/>
                  <a:pt x="1905346" y="3763670"/>
                  <a:pt x="1916843" y="3744990"/>
                </a:cubicBezTo>
                <a:cubicBezTo>
                  <a:pt x="1916843" y="3744990"/>
                  <a:pt x="1916843" y="3744990"/>
                  <a:pt x="2088166" y="3446523"/>
                </a:cubicBezTo>
                <a:cubicBezTo>
                  <a:pt x="2098648" y="3427568"/>
                  <a:pt x="2119216" y="3415695"/>
                  <a:pt x="2140871" y="3416093"/>
                </a:cubicBezTo>
                <a:close/>
                <a:moveTo>
                  <a:pt x="2309207" y="2943824"/>
                </a:moveTo>
                <a:cubicBezTo>
                  <a:pt x="2309207" y="2943824"/>
                  <a:pt x="2309207" y="2943824"/>
                  <a:pt x="2490927" y="2944279"/>
                </a:cubicBezTo>
                <a:cubicBezTo>
                  <a:pt x="2502505" y="2943955"/>
                  <a:pt x="2513441" y="2950357"/>
                  <a:pt x="2519144" y="2960236"/>
                </a:cubicBezTo>
                <a:cubicBezTo>
                  <a:pt x="2519144" y="2960236"/>
                  <a:pt x="2519144" y="2960236"/>
                  <a:pt x="2610202" y="3117952"/>
                </a:cubicBezTo>
                <a:cubicBezTo>
                  <a:pt x="2616102" y="3128172"/>
                  <a:pt x="2615982" y="3140504"/>
                  <a:pt x="2610107" y="3150708"/>
                </a:cubicBezTo>
                <a:cubicBezTo>
                  <a:pt x="2610107" y="3150708"/>
                  <a:pt x="2610107" y="3150708"/>
                  <a:pt x="2519446" y="3307968"/>
                </a:cubicBezTo>
                <a:cubicBezTo>
                  <a:pt x="2513912" y="3317976"/>
                  <a:pt x="2503051" y="3324246"/>
                  <a:pt x="2491617" y="3324035"/>
                </a:cubicBezTo>
                <a:cubicBezTo>
                  <a:pt x="2491617" y="3324035"/>
                  <a:pt x="2491617" y="3324035"/>
                  <a:pt x="2310094" y="3323920"/>
                </a:cubicBezTo>
                <a:cubicBezTo>
                  <a:pt x="2298321" y="3323905"/>
                  <a:pt x="2287579" y="3317843"/>
                  <a:pt x="2281679" y="3307623"/>
                </a:cubicBezTo>
                <a:cubicBezTo>
                  <a:pt x="2281679" y="3307623"/>
                  <a:pt x="2281679" y="3307623"/>
                  <a:pt x="2190623" y="3149908"/>
                </a:cubicBezTo>
                <a:cubicBezTo>
                  <a:pt x="2184919" y="3140029"/>
                  <a:pt x="2184843" y="3127357"/>
                  <a:pt x="2190913" y="3117492"/>
                </a:cubicBezTo>
                <a:cubicBezTo>
                  <a:pt x="2190913" y="3117492"/>
                  <a:pt x="2190913" y="3117492"/>
                  <a:pt x="2281378" y="2959891"/>
                </a:cubicBezTo>
                <a:cubicBezTo>
                  <a:pt x="2286913" y="2949884"/>
                  <a:pt x="2297773" y="2943613"/>
                  <a:pt x="2309207" y="2943824"/>
                </a:cubicBezTo>
                <a:close/>
                <a:moveTo>
                  <a:pt x="4112874" y="2635904"/>
                </a:moveTo>
                <a:cubicBezTo>
                  <a:pt x="4112874" y="2635904"/>
                  <a:pt x="4112874" y="2635904"/>
                  <a:pt x="7268230" y="2643815"/>
                </a:cubicBezTo>
                <a:cubicBezTo>
                  <a:pt x="7469258" y="2638162"/>
                  <a:pt x="7659163" y="2749340"/>
                  <a:pt x="7758196" y="2920870"/>
                </a:cubicBezTo>
                <a:cubicBezTo>
                  <a:pt x="7758196" y="2920870"/>
                  <a:pt x="7758196" y="2920870"/>
                  <a:pt x="9339309" y="5659439"/>
                </a:cubicBezTo>
                <a:cubicBezTo>
                  <a:pt x="9441758" y="5836884"/>
                  <a:pt x="9439672" y="6051021"/>
                  <a:pt x="9337678" y="6228205"/>
                </a:cubicBezTo>
                <a:cubicBezTo>
                  <a:pt x="9337678" y="6228205"/>
                  <a:pt x="9337678" y="6228205"/>
                  <a:pt x="9008157" y="6799787"/>
                </a:cubicBezTo>
                <a:lnTo>
                  <a:pt x="8974598" y="6858000"/>
                </a:lnTo>
                <a:lnTo>
                  <a:pt x="2425403" y="6858000"/>
                </a:lnTo>
                <a:lnTo>
                  <a:pt x="2332089" y="6696379"/>
                </a:lnTo>
                <a:cubicBezTo>
                  <a:pt x="2245236" y="6545945"/>
                  <a:pt x="2152593" y="6385482"/>
                  <a:pt x="2053773" y="6214321"/>
                </a:cubicBezTo>
                <a:cubicBezTo>
                  <a:pt x="1954740" y="6042790"/>
                  <a:pt x="1953410" y="5822737"/>
                  <a:pt x="2058819" y="5651469"/>
                </a:cubicBezTo>
                <a:cubicBezTo>
                  <a:pt x="2058819" y="5651469"/>
                  <a:pt x="2058819" y="5651469"/>
                  <a:pt x="3629647" y="2914896"/>
                </a:cubicBezTo>
                <a:cubicBezTo>
                  <a:pt x="3725749" y="2741114"/>
                  <a:pt x="3914325" y="2632240"/>
                  <a:pt x="4112874" y="2635904"/>
                </a:cubicBezTo>
                <a:close/>
                <a:moveTo>
                  <a:pt x="688133" y="2474638"/>
                </a:moveTo>
                <a:cubicBezTo>
                  <a:pt x="688133" y="2474638"/>
                  <a:pt x="688133" y="2474638"/>
                  <a:pt x="1287544" y="2476142"/>
                </a:cubicBezTo>
                <a:cubicBezTo>
                  <a:pt x="1325733" y="2475067"/>
                  <a:pt x="1361809" y="2496187"/>
                  <a:pt x="1380621" y="2528772"/>
                </a:cubicBezTo>
                <a:cubicBezTo>
                  <a:pt x="1380621" y="2528772"/>
                  <a:pt x="1380621" y="2528772"/>
                  <a:pt x="1680979" y="3049008"/>
                </a:cubicBezTo>
                <a:cubicBezTo>
                  <a:pt x="1700441" y="3082716"/>
                  <a:pt x="1700045" y="3123395"/>
                  <a:pt x="1680670" y="3157054"/>
                </a:cubicBezTo>
                <a:cubicBezTo>
                  <a:pt x="1680670" y="3157054"/>
                  <a:pt x="1680670" y="3157054"/>
                  <a:pt x="1381617" y="3675787"/>
                </a:cubicBezTo>
                <a:cubicBezTo>
                  <a:pt x="1363361" y="3708799"/>
                  <a:pt x="1327537" y="3729482"/>
                  <a:pt x="1289821" y="3728785"/>
                </a:cubicBezTo>
                <a:cubicBezTo>
                  <a:pt x="1289821" y="3728785"/>
                  <a:pt x="1289821" y="3728785"/>
                  <a:pt x="691058" y="3728407"/>
                </a:cubicBezTo>
                <a:cubicBezTo>
                  <a:pt x="652221" y="3728357"/>
                  <a:pt x="616793" y="3708360"/>
                  <a:pt x="597332" y="3674651"/>
                </a:cubicBezTo>
                <a:cubicBezTo>
                  <a:pt x="597332" y="3674651"/>
                  <a:pt x="597332" y="3674651"/>
                  <a:pt x="296974" y="3154416"/>
                </a:cubicBezTo>
                <a:cubicBezTo>
                  <a:pt x="278161" y="3121831"/>
                  <a:pt x="277908" y="3080029"/>
                  <a:pt x="297933" y="3047494"/>
                </a:cubicBezTo>
                <a:cubicBezTo>
                  <a:pt x="297933" y="3047494"/>
                  <a:pt x="297933" y="3047494"/>
                  <a:pt x="596337" y="2527637"/>
                </a:cubicBezTo>
                <a:cubicBezTo>
                  <a:pt x="614593" y="2494625"/>
                  <a:pt x="650416" y="2473943"/>
                  <a:pt x="688133" y="2474638"/>
                </a:cubicBezTo>
                <a:close/>
                <a:moveTo>
                  <a:pt x="2732571" y="2020011"/>
                </a:moveTo>
                <a:cubicBezTo>
                  <a:pt x="2732571" y="2020011"/>
                  <a:pt x="2732571" y="2020011"/>
                  <a:pt x="3236024" y="2021272"/>
                </a:cubicBezTo>
                <a:cubicBezTo>
                  <a:pt x="3268098" y="2020370"/>
                  <a:pt x="3298399" y="2038110"/>
                  <a:pt x="3314200" y="2065479"/>
                </a:cubicBezTo>
                <a:cubicBezTo>
                  <a:pt x="3314200" y="2065479"/>
                  <a:pt x="3314200" y="2065479"/>
                  <a:pt x="3566473" y="2502430"/>
                </a:cubicBezTo>
                <a:cubicBezTo>
                  <a:pt x="3582820" y="2530741"/>
                  <a:pt x="3582487" y="2564907"/>
                  <a:pt x="3566214" y="2593179"/>
                </a:cubicBezTo>
                <a:cubicBezTo>
                  <a:pt x="3566214" y="2593179"/>
                  <a:pt x="3566214" y="2593179"/>
                  <a:pt x="3315036" y="3028868"/>
                </a:cubicBezTo>
                <a:cubicBezTo>
                  <a:pt x="3299702" y="3056596"/>
                  <a:pt x="3269615" y="3073966"/>
                  <a:pt x="3237935" y="3073382"/>
                </a:cubicBezTo>
                <a:cubicBezTo>
                  <a:pt x="3237935" y="3073382"/>
                  <a:pt x="3237935" y="3073382"/>
                  <a:pt x="2735028" y="3073064"/>
                </a:cubicBezTo>
                <a:cubicBezTo>
                  <a:pt x="2702409" y="3073021"/>
                  <a:pt x="2672652" y="3056226"/>
                  <a:pt x="2656307" y="3027915"/>
                </a:cubicBezTo>
                <a:cubicBezTo>
                  <a:pt x="2656307" y="3027915"/>
                  <a:pt x="2656307" y="3027915"/>
                  <a:pt x="2404033" y="2590963"/>
                </a:cubicBezTo>
                <a:cubicBezTo>
                  <a:pt x="2388231" y="2563595"/>
                  <a:pt x="2388020" y="2528484"/>
                  <a:pt x="2404839" y="2501157"/>
                </a:cubicBezTo>
                <a:cubicBezTo>
                  <a:pt x="2404839" y="2501157"/>
                  <a:pt x="2404839" y="2501157"/>
                  <a:pt x="2655471" y="2064525"/>
                </a:cubicBezTo>
                <a:cubicBezTo>
                  <a:pt x="2670804" y="2036797"/>
                  <a:pt x="2700892" y="2019426"/>
                  <a:pt x="2732571" y="2020011"/>
                </a:cubicBezTo>
                <a:close/>
                <a:moveTo>
                  <a:pt x="3662925" y="0"/>
                </a:moveTo>
                <a:lnTo>
                  <a:pt x="5336547" y="0"/>
                </a:lnTo>
                <a:lnTo>
                  <a:pt x="5342959" y="11106"/>
                </a:lnTo>
                <a:cubicBezTo>
                  <a:pt x="5372852" y="62881"/>
                  <a:pt x="5492421" y="269982"/>
                  <a:pt x="5970700" y="1098387"/>
                </a:cubicBezTo>
                <a:cubicBezTo>
                  <a:pt x="6012021" y="1169956"/>
                  <a:pt x="6011183" y="1256322"/>
                  <a:pt x="5970044" y="1327785"/>
                </a:cubicBezTo>
                <a:cubicBezTo>
                  <a:pt x="5970044" y="1327785"/>
                  <a:pt x="5970044" y="1327785"/>
                  <a:pt x="5335110" y="2429135"/>
                </a:cubicBezTo>
                <a:cubicBezTo>
                  <a:pt x="5296350" y="2499226"/>
                  <a:pt x="5220291" y="2543137"/>
                  <a:pt x="5140211" y="2541659"/>
                </a:cubicBezTo>
                <a:cubicBezTo>
                  <a:pt x="5140211" y="2541659"/>
                  <a:pt x="5140211" y="2541659"/>
                  <a:pt x="3868947" y="2540855"/>
                </a:cubicBezTo>
                <a:cubicBezTo>
                  <a:pt x="3786490" y="2540750"/>
                  <a:pt x="3711273" y="2498294"/>
                  <a:pt x="3669952" y="2426726"/>
                </a:cubicBezTo>
                <a:cubicBezTo>
                  <a:pt x="3669952" y="2426726"/>
                  <a:pt x="3669952" y="2426726"/>
                  <a:pt x="3032246" y="1322186"/>
                </a:cubicBezTo>
                <a:cubicBezTo>
                  <a:pt x="2992303" y="1253003"/>
                  <a:pt x="2991768" y="1164250"/>
                  <a:pt x="3034282" y="1095172"/>
                </a:cubicBezTo>
                <a:cubicBezTo>
                  <a:pt x="3034282" y="1095172"/>
                  <a:pt x="3034282" y="1095172"/>
                  <a:pt x="3556318" y="185723"/>
                </a:cubicBez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" name="Google Shape;56;p13"/>
          <p:cNvGrpSpPr/>
          <p:nvPr/>
        </p:nvGrpSpPr>
        <p:grpSpPr>
          <a:xfrm>
            <a:off x="4626720" y="817984"/>
            <a:ext cx="4185751" cy="3209066"/>
            <a:chOff x="6168960" y="1090645"/>
            <a:chExt cx="5581001" cy="4278755"/>
          </a:xfrm>
        </p:grpSpPr>
        <p:sp>
          <p:nvSpPr>
            <p:cNvPr id="57" name="Google Shape;57;p13"/>
            <p:cNvSpPr/>
            <p:nvPr/>
          </p:nvSpPr>
          <p:spPr>
            <a:xfrm rot="-5400000">
              <a:off x="6820083" y="439522"/>
              <a:ext cx="4278755" cy="5581001"/>
            </a:xfrm>
            <a:custGeom>
              <a:rect b="b" l="l" r="r" t="t"/>
              <a:pathLst>
                <a:path extrusionOk="0" h="5581001" w="4278755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</p:sp>
        <p:sp>
          <p:nvSpPr>
            <p:cNvPr id="58" name="Google Shape;58;p13"/>
            <p:cNvSpPr/>
            <p:nvPr/>
          </p:nvSpPr>
          <p:spPr>
            <a:xfrm rot="-5400000">
              <a:off x="6900295" y="521204"/>
              <a:ext cx="4118302" cy="5413571"/>
            </a:xfrm>
            <a:custGeom>
              <a:rect b="b" l="l" r="r" t="t"/>
              <a:pathLst>
                <a:path extrusionOk="0" h="5581001" w="4278755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noFill/>
            <a:ln cap="flat" cmpd="sng" w="1905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</p:grpSp>
      <p:sp>
        <p:nvSpPr>
          <p:cNvPr id="59" name="Google Shape;59;p13"/>
          <p:cNvSpPr txBox="1"/>
          <p:nvPr>
            <p:ph idx="4294967295" type="title"/>
          </p:nvPr>
        </p:nvSpPr>
        <p:spPr>
          <a:xfrm>
            <a:off x="4927230" y="1359180"/>
            <a:ext cx="3584400" cy="211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None/>
            </a:pPr>
            <a:r>
              <a:rPr b="1" i="0" lang="it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Masterclass Lezioni apprese Repository</a:t>
            </a:r>
            <a:br>
              <a:rPr b="0" i="0" lang="it" sz="1400" u="none" cap="none" strike="noStrike"/>
            </a:br>
            <a:br>
              <a:rPr b="0" i="0" lang="it" sz="1400" u="none" cap="none" strike="noStrike"/>
            </a:br>
            <a:r>
              <a:rPr b="1" i="0" lang="it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Marketing Funnel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tipo&#10;&#10;Descripción generada automáticamente" id="60" name="Google Shape;60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79420"/>
            <a:ext cx="2214811" cy="7794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nterfaz de usuario gráfica, Texto&#10;&#10;Descripción generada automáticamente" id="61" name="Google Shape;61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28780" y="176580"/>
            <a:ext cx="1398060" cy="37908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/>
          <p:nvPr/>
        </p:nvSpPr>
        <p:spPr>
          <a:xfrm>
            <a:off x="1756080" y="4449330"/>
            <a:ext cx="4893900" cy="59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just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900"/>
              <a:buFont typeface="Calibri"/>
              <a:buNone/>
            </a:pPr>
            <a:r>
              <a:rPr b="0" i="0" lang="it" sz="9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Questo progetto è stato finanziato con il sostegno della Commissione europea. L'autore è il solo responsabile di questa comunicazione e la Commissione declina ogni responsabilità sull'uso che potrà essere fatto delle informazioni in essa contenute. Numero di presentazione: 2021-1-ES02-KA220-YOU-000028609</a:t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2"/>
          <p:cNvSpPr/>
          <p:nvPr/>
        </p:nvSpPr>
        <p:spPr>
          <a:xfrm>
            <a:off x="-127170" y="-38070"/>
            <a:ext cx="9143700" cy="514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2"/>
          <p:cNvSpPr/>
          <p:nvPr/>
        </p:nvSpPr>
        <p:spPr>
          <a:xfrm>
            <a:off x="3536460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900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2"/>
          <p:cNvSpPr txBox="1"/>
          <p:nvPr>
            <p:ph idx="4294967295" type="title"/>
          </p:nvPr>
        </p:nvSpPr>
        <p:spPr>
          <a:xfrm>
            <a:off x="1177464" y="380156"/>
            <a:ext cx="6674400" cy="47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r>
              <a:rPr b="1" i="0" lang="it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Bibliografia</a:t>
            </a:r>
            <a:r>
              <a:rPr b="1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br>
              <a:rPr b="0" i="0" lang="it" sz="1400" u="none" cap="none" strike="noStrike"/>
            </a:b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5103E"/>
              </a:buClr>
              <a:buSzPts val="1700"/>
              <a:buFont typeface="Calibri"/>
              <a:buNone/>
            </a:pPr>
            <a:r>
              <a:rPr b="0" i="1" lang="it" sz="1700" u="none" cap="none" strike="noStrike">
                <a:solidFill>
                  <a:srgbClr val="05103E"/>
                </a:solidFill>
                <a:latin typeface="Calibri"/>
                <a:ea typeface="Calibri"/>
                <a:cs typeface="Calibri"/>
                <a:sym typeface="Calibri"/>
              </a:rPr>
              <a:t>L'imbuto del marketing: Fasi, strategie e modalità di ottimizzazione | Blog Hotjar</a:t>
            </a:r>
            <a:r>
              <a:rPr b="0" i="0" lang="it" sz="1700" u="none" cap="none" strike="noStrike">
                <a:solidFill>
                  <a:srgbClr val="05103E"/>
                </a:solidFill>
                <a:latin typeface="Calibri"/>
                <a:ea typeface="Calibri"/>
                <a:cs typeface="Calibri"/>
                <a:sym typeface="Calibri"/>
              </a:rPr>
              <a:t>. (2022, 27 maggio). </a:t>
            </a:r>
            <a:r>
              <a:rPr b="0" i="0" lang="it" sz="1700" u="sng" cap="none" strike="noStrike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https://www.hotjar.com/blog/marketing-funnel/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5103E"/>
              </a:buClr>
              <a:buSzPts val="1700"/>
              <a:buFont typeface="Calibri"/>
              <a:buNone/>
            </a:pPr>
            <a:r>
              <a:rPr b="0" i="0" lang="it" sz="1700" u="none" cap="none" strike="noStrike">
                <a:solidFill>
                  <a:srgbClr val="05103E"/>
                </a:solidFill>
                <a:latin typeface="Calibri"/>
                <a:ea typeface="Calibri"/>
                <a:cs typeface="Calibri"/>
                <a:sym typeface="Calibri"/>
              </a:rPr>
              <a:t>TNB.studio. (n.d.). </a:t>
            </a:r>
            <a:r>
              <a:rPr b="0" i="1" lang="it" sz="1700" u="none" cap="none" strike="noStrike">
                <a:solidFill>
                  <a:srgbClr val="05103E"/>
                </a:solidFill>
                <a:latin typeface="Calibri"/>
                <a:ea typeface="Calibri"/>
                <a:cs typeface="Calibri"/>
                <a:sym typeface="Calibri"/>
              </a:rPr>
              <a:t>Funil de marketing: o que é e para que serve? | TNB.lab. </a:t>
            </a:r>
            <a:r>
              <a:rPr b="0" i="0" lang="it" sz="1700" u="sng" cap="none" strike="noStrike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https://www.tnb.studio/lab/funil-de-marketing-o-que-e-e-para-que-serve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br>
              <a:rPr b="0" i="0" lang="it" sz="1400" u="none" cap="none" strike="noStrike"/>
            </a:br>
            <a:br>
              <a:rPr b="0" i="0" lang="it" sz="1400" u="none" cap="none" strike="noStrike"/>
            </a:b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3" name="Google Shape;173;p22"/>
          <p:cNvGrpSpPr/>
          <p:nvPr/>
        </p:nvGrpSpPr>
        <p:grpSpPr>
          <a:xfrm>
            <a:off x="331560" y="420930"/>
            <a:ext cx="845911" cy="635310"/>
            <a:chOff x="442080" y="561240"/>
            <a:chExt cx="1127881" cy="847080"/>
          </a:xfrm>
        </p:grpSpPr>
        <p:sp>
          <p:nvSpPr>
            <p:cNvPr id="174" name="Google Shape;174;p22"/>
            <p:cNvSpPr/>
            <p:nvPr/>
          </p:nvSpPr>
          <p:spPr>
            <a:xfrm>
              <a:off x="442080" y="813240"/>
              <a:ext cx="675000" cy="5950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22"/>
            <p:cNvSpPr/>
            <p:nvPr/>
          </p:nvSpPr>
          <p:spPr>
            <a:xfrm>
              <a:off x="1019880" y="561240"/>
              <a:ext cx="550081" cy="484921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6" name="Google Shape;176;p22"/>
          <p:cNvSpPr/>
          <p:nvPr/>
        </p:nvSpPr>
        <p:spPr>
          <a:xfrm>
            <a:off x="3708990" y="380160"/>
            <a:ext cx="495720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gotipo&#10;&#10;Descripción generada automáticamente" id="177" name="Google Shape;177;p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51870" y="4518450"/>
            <a:ext cx="1021951" cy="35991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22"/>
          <p:cNvSpPr/>
          <p:nvPr/>
        </p:nvSpPr>
        <p:spPr>
          <a:xfrm>
            <a:off x="3028860" y="3663630"/>
            <a:ext cx="5390700" cy="96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>
            <a:off x="0" y="0"/>
            <a:ext cx="1509900" cy="51432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4"/>
          <p:cNvSpPr txBox="1"/>
          <p:nvPr>
            <p:ph idx="4294967295" type="title"/>
          </p:nvPr>
        </p:nvSpPr>
        <p:spPr>
          <a:xfrm>
            <a:off x="655830" y="449550"/>
            <a:ext cx="2057100" cy="2057100"/>
          </a:xfrm>
          <a:prstGeom prst="rect">
            <a:avLst/>
          </a:prstGeom>
          <a:solidFill>
            <a:srgbClr val="262626"/>
          </a:solidFill>
          <a:ln cap="flat" cmpd="sng" w="174600">
            <a:solidFill>
              <a:srgbClr val="2626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36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br>
              <a:rPr b="0" i="0" lang="it" sz="1400" u="none" cap="none" strike="noStrike"/>
            </a:br>
            <a:br>
              <a:rPr b="0" i="0" lang="it" sz="1400" u="none" cap="none" strike="noStrike"/>
            </a:br>
            <a:r>
              <a:rPr b="1" i="0" lang="it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b="1" lang="it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Indice</a:t>
            </a:r>
            <a:br>
              <a:rPr b="0" i="0" lang="it" sz="1400" u="none" cap="none" strike="noStrike"/>
            </a:b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tipo&#10;&#10;Descripción generada automáticamente" id="69" name="Google Shape;6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38160" y="4494150"/>
            <a:ext cx="1190429" cy="39933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/>
          <p:nvPr/>
        </p:nvSpPr>
        <p:spPr>
          <a:xfrm>
            <a:off x="3028860" y="3663630"/>
            <a:ext cx="5390700" cy="96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Interfaz de usuario gráfica, Texto&#10;&#10;Descripción generada automáticamente" id="71" name="Google Shape;71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89490" y="4439610"/>
            <a:ext cx="1899180" cy="51489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4"/>
          <p:cNvSpPr/>
          <p:nvPr/>
        </p:nvSpPr>
        <p:spPr>
          <a:xfrm>
            <a:off x="3382290" y="552690"/>
            <a:ext cx="5391000" cy="27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60350" lvl="0" marL="2540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Introduzione</a:t>
            </a:r>
            <a:endParaRPr b="0" i="0" sz="17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Caratteristiche dell'imbuto di marketing</a:t>
            </a:r>
            <a:endParaRPr b="0" i="0" sz="17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Rilevanza e utilizzo dell'imbuto di marketing</a:t>
            </a:r>
            <a:endParaRPr b="0" i="0" sz="17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Suggerimenti su come realizzare l'imbuto di marketing</a:t>
            </a:r>
            <a:endParaRPr b="0" i="0" sz="17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Conclusioni</a:t>
            </a:r>
            <a:endParaRPr b="0" i="0" sz="17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Funnel di marketing Modello modificabile</a:t>
            </a:r>
            <a:endParaRPr b="0" i="0" sz="17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/>
          <p:nvPr/>
        </p:nvSpPr>
        <p:spPr>
          <a:xfrm>
            <a:off x="0" y="0"/>
            <a:ext cx="9143700" cy="514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5"/>
          <p:cNvSpPr/>
          <p:nvPr/>
        </p:nvSpPr>
        <p:spPr>
          <a:xfrm>
            <a:off x="3536460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900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5"/>
          <p:cNvSpPr txBox="1"/>
          <p:nvPr>
            <p:ph idx="4294967295" type="title"/>
          </p:nvPr>
        </p:nvSpPr>
        <p:spPr>
          <a:xfrm>
            <a:off x="1310569" y="406744"/>
            <a:ext cx="6541200" cy="4329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100"/>
              <a:buFont typeface="Calibri"/>
              <a:buNone/>
            </a:pPr>
            <a:r>
              <a:rPr b="1" i="0" lang="it" sz="21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Introduzione</a:t>
            </a:r>
            <a:br>
              <a:rPr b="0" i="0" lang="it" sz="1400" u="none" cap="none" strike="noStrike"/>
            </a:br>
            <a:br>
              <a:rPr b="0" i="0" lang="it" sz="1400" u="none" cap="none" strike="noStrike"/>
            </a:br>
            <a:r>
              <a:rPr b="0" i="0" lang="it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 imbuto di marketing è il processo seguito da un team di marketing dal lancio di un'azione di marketing all'ottenimento di un'opportunità commerciale.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0" name="Google Shape;80;p15"/>
          <p:cNvGrpSpPr/>
          <p:nvPr/>
        </p:nvGrpSpPr>
        <p:grpSpPr>
          <a:xfrm>
            <a:off x="331560" y="420930"/>
            <a:ext cx="845911" cy="635310"/>
            <a:chOff x="442080" y="561240"/>
            <a:chExt cx="1127881" cy="847080"/>
          </a:xfrm>
        </p:grpSpPr>
        <p:sp>
          <p:nvSpPr>
            <p:cNvPr id="81" name="Google Shape;81;p15"/>
            <p:cNvSpPr/>
            <p:nvPr/>
          </p:nvSpPr>
          <p:spPr>
            <a:xfrm>
              <a:off x="442080" y="813240"/>
              <a:ext cx="675000" cy="5950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5"/>
            <p:cNvSpPr/>
            <p:nvPr/>
          </p:nvSpPr>
          <p:spPr>
            <a:xfrm>
              <a:off x="1019880" y="561240"/>
              <a:ext cx="550081" cy="484921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3" name="Google Shape;83;p15"/>
          <p:cNvSpPr/>
          <p:nvPr/>
        </p:nvSpPr>
        <p:spPr>
          <a:xfrm>
            <a:off x="3708990" y="380160"/>
            <a:ext cx="495720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gotipo&#10;&#10;Descripción generada automáticamente" id="84" name="Google Shape;8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870" y="4518450"/>
            <a:ext cx="1021951" cy="35991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5"/>
          <p:cNvSpPr/>
          <p:nvPr/>
        </p:nvSpPr>
        <p:spPr>
          <a:xfrm>
            <a:off x="3028860" y="3663630"/>
            <a:ext cx="5390700" cy="96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/>
          <p:nvPr/>
        </p:nvSpPr>
        <p:spPr>
          <a:xfrm>
            <a:off x="0" y="0"/>
            <a:ext cx="9143700" cy="514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6"/>
          <p:cNvSpPr/>
          <p:nvPr/>
        </p:nvSpPr>
        <p:spPr>
          <a:xfrm>
            <a:off x="3536460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900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6"/>
          <p:cNvSpPr txBox="1"/>
          <p:nvPr>
            <p:ph idx="4294967295" type="title"/>
          </p:nvPr>
        </p:nvSpPr>
        <p:spPr>
          <a:xfrm>
            <a:off x="1222819" y="380156"/>
            <a:ext cx="6629100" cy="4779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100"/>
              <a:buFont typeface="Calibri"/>
              <a:buNone/>
            </a:pPr>
            <a:r>
              <a:rPr b="1" i="0" lang="it" sz="21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Caratteristiche </a:t>
            </a:r>
            <a:r>
              <a:rPr b="1" i="0" lang="it" sz="18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dell'imbuto di marketing</a:t>
            </a:r>
            <a:br>
              <a:rPr b="0" i="0" lang="it" sz="1400" u="none" cap="none" strike="noStrike"/>
            </a:br>
            <a:br>
              <a:rPr b="0" i="0" lang="it" sz="1400" u="none" cap="none" strike="noStrike"/>
            </a:br>
            <a:r>
              <a:rPr b="0" i="0" lang="it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Tracciando il percorso che i clienti compiono e il rispettivo ciclo di acquisto, e misurando i KPI di marketing definiti da ogni azienda, si ottengono le informazioni necessarie per capire come e perché i clienti vengono attratti e come trattenerli. Entrambe le domande sono alla base della crescita di qualsiasi azienda.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3" name="Google Shape;93;p16"/>
          <p:cNvGrpSpPr/>
          <p:nvPr/>
        </p:nvGrpSpPr>
        <p:grpSpPr>
          <a:xfrm>
            <a:off x="331560" y="420930"/>
            <a:ext cx="845911" cy="635310"/>
            <a:chOff x="442080" y="561240"/>
            <a:chExt cx="1127881" cy="847080"/>
          </a:xfrm>
        </p:grpSpPr>
        <p:sp>
          <p:nvSpPr>
            <p:cNvPr id="94" name="Google Shape;94;p16"/>
            <p:cNvSpPr/>
            <p:nvPr/>
          </p:nvSpPr>
          <p:spPr>
            <a:xfrm>
              <a:off x="442080" y="813240"/>
              <a:ext cx="675000" cy="5950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6"/>
            <p:cNvSpPr/>
            <p:nvPr/>
          </p:nvSpPr>
          <p:spPr>
            <a:xfrm>
              <a:off x="1019880" y="561240"/>
              <a:ext cx="550081" cy="484921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6" name="Google Shape;96;p16"/>
          <p:cNvSpPr/>
          <p:nvPr/>
        </p:nvSpPr>
        <p:spPr>
          <a:xfrm>
            <a:off x="3708990" y="380160"/>
            <a:ext cx="495720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gotipo&#10;&#10;Descripción generada automáticamente" id="97" name="Google Shape;97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870" y="4518450"/>
            <a:ext cx="1021951" cy="35991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6"/>
          <p:cNvSpPr/>
          <p:nvPr/>
        </p:nvSpPr>
        <p:spPr>
          <a:xfrm>
            <a:off x="3028860" y="3663630"/>
            <a:ext cx="5390700" cy="96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7"/>
          <p:cNvSpPr/>
          <p:nvPr/>
        </p:nvSpPr>
        <p:spPr>
          <a:xfrm>
            <a:off x="0" y="0"/>
            <a:ext cx="9143700" cy="514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7"/>
          <p:cNvSpPr/>
          <p:nvPr/>
        </p:nvSpPr>
        <p:spPr>
          <a:xfrm>
            <a:off x="3536460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900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7"/>
          <p:cNvSpPr txBox="1"/>
          <p:nvPr>
            <p:ph idx="4294967295" type="title"/>
          </p:nvPr>
        </p:nvSpPr>
        <p:spPr>
          <a:xfrm>
            <a:off x="1359186" y="405938"/>
            <a:ext cx="6492600" cy="43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100"/>
              <a:buFont typeface="Calibri"/>
              <a:buNone/>
            </a:pPr>
            <a:r>
              <a:rPr b="1" i="0" lang="it" sz="21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Rilevanza e usi dell'imbuto di marketing</a:t>
            </a:r>
            <a:br>
              <a:rPr b="0" i="0" lang="it" sz="1400" u="none" cap="none" strike="noStrike"/>
            </a:br>
            <a:br>
              <a:rPr b="0" i="0" lang="it" sz="1400" u="none" cap="none" strike="noStrike"/>
            </a:br>
            <a:r>
              <a:rPr b="0" i="0" lang="it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È importante comprendere i principali vantaggi di una corretta applicazione dell'imbuto di marketing: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94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b="0" i="0" lang="it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Il primo vantaggio è che il tipo di lead che il team di vendita riceve è altamente qualificato, molto preparato alla vendita e con il quale il team di vendita non avrà molte difficoltà a concludere un affare.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94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b="0" i="0" lang="it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Come conseguenza di questo primo elemento, i costi commerciali diminuiscono. L'efficacia aumenta e, quindi, il costo diminuisce. È vero che c'è un costo di marketing aggiuntivo (poiché si deve lanciare un nuovo </a:t>
            </a:r>
            <a:r>
              <a:rPr lang="it" sz="1800"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b="0" i="0" lang="it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funnel</a:t>
            </a:r>
            <a:r>
              <a:rPr lang="it" sz="1800">
                <a:latin typeface="Calibri"/>
                <a:ea typeface="Calibri"/>
                <a:cs typeface="Calibri"/>
                <a:sym typeface="Calibri"/>
              </a:rPr>
              <a:t>”</a:t>
            </a:r>
            <a:r>
              <a:rPr b="0" i="0" lang="it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che prima non c'era), ma si minimizza il costo commerciale.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6" name="Google Shape;106;p17"/>
          <p:cNvGrpSpPr/>
          <p:nvPr/>
        </p:nvGrpSpPr>
        <p:grpSpPr>
          <a:xfrm>
            <a:off x="331560" y="420930"/>
            <a:ext cx="845911" cy="635310"/>
            <a:chOff x="442080" y="561240"/>
            <a:chExt cx="1127881" cy="847080"/>
          </a:xfrm>
        </p:grpSpPr>
        <p:sp>
          <p:nvSpPr>
            <p:cNvPr id="107" name="Google Shape;107;p17"/>
            <p:cNvSpPr/>
            <p:nvPr/>
          </p:nvSpPr>
          <p:spPr>
            <a:xfrm>
              <a:off x="442080" y="813240"/>
              <a:ext cx="675000" cy="5950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7"/>
            <p:cNvSpPr/>
            <p:nvPr/>
          </p:nvSpPr>
          <p:spPr>
            <a:xfrm>
              <a:off x="1019880" y="561240"/>
              <a:ext cx="550081" cy="484921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descr="Logotipo&#10;&#10;Descripción generada automáticamente" id="109" name="Google Shape;109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870" y="4518450"/>
            <a:ext cx="1021951" cy="35991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7"/>
          <p:cNvSpPr/>
          <p:nvPr/>
        </p:nvSpPr>
        <p:spPr>
          <a:xfrm>
            <a:off x="3028860" y="3663630"/>
            <a:ext cx="5391000" cy="96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/>
          <p:nvPr/>
        </p:nvSpPr>
        <p:spPr>
          <a:xfrm>
            <a:off x="0" y="0"/>
            <a:ext cx="9143700" cy="514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8"/>
          <p:cNvSpPr/>
          <p:nvPr/>
        </p:nvSpPr>
        <p:spPr>
          <a:xfrm>
            <a:off x="3536460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900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8"/>
          <p:cNvSpPr txBox="1"/>
          <p:nvPr>
            <p:ph idx="4294967295" type="title"/>
          </p:nvPr>
        </p:nvSpPr>
        <p:spPr>
          <a:xfrm>
            <a:off x="1177461" y="405938"/>
            <a:ext cx="6674400" cy="43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100"/>
              <a:buFont typeface="Calibri"/>
              <a:buNone/>
            </a:pPr>
            <a:r>
              <a:rPr b="1" i="0" lang="it" sz="21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Rilevanza e utilizzo dell'imbuto di marketing</a:t>
            </a:r>
            <a:br>
              <a:rPr b="0" i="0" lang="it" sz="1400" u="none" cap="none" strike="noStrike"/>
            </a:br>
            <a:br>
              <a:rPr b="0" i="0" lang="it" sz="1400" u="none" cap="none" strike="noStrike"/>
            </a:b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94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b="0" i="0" lang="it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L'intero processo di qualificazione è automatizzato. Prima doveva essere eseguito manualmente: ogni contatto commerciale doveva passare attraverso il processo di qualificazione (per telefono o di persona). Questo processo è solitamente difficile e faticoso per le aziende. Quando si crea un imbuto di marketing, invece, gran parte del processo di qualificazione (la parte più difficile) viene svolto in modo automatizzato.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40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b="0" i="0" lang="it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Infine, anche se in linea di principio lo sforzo economico da compiere può essere maggiore, da un punto di vista più globale l'imbuto di marketing riesce a ridurre i costi di attrazione dei clienti. Ciò che si ottiene è una fonte costante di nuovi clienti, e in modo molto più semplice. </a:t>
            </a:r>
            <a:br>
              <a:rPr b="0" i="0" lang="it" sz="1400" u="none" cap="none" strike="noStrike"/>
            </a:b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8" name="Google Shape;118;p18"/>
          <p:cNvGrpSpPr/>
          <p:nvPr/>
        </p:nvGrpSpPr>
        <p:grpSpPr>
          <a:xfrm>
            <a:off x="331560" y="420930"/>
            <a:ext cx="845911" cy="635310"/>
            <a:chOff x="442080" y="561240"/>
            <a:chExt cx="1127881" cy="847080"/>
          </a:xfrm>
        </p:grpSpPr>
        <p:sp>
          <p:nvSpPr>
            <p:cNvPr id="119" name="Google Shape;119;p18"/>
            <p:cNvSpPr/>
            <p:nvPr/>
          </p:nvSpPr>
          <p:spPr>
            <a:xfrm>
              <a:off x="442080" y="813240"/>
              <a:ext cx="675000" cy="5950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8"/>
            <p:cNvSpPr/>
            <p:nvPr/>
          </p:nvSpPr>
          <p:spPr>
            <a:xfrm>
              <a:off x="1019880" y="561240"/>
              <a:ext cx="550081" cy="484921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descr="Logotipo&#10;&#10;Descripción generada automáticamente" id="121" name="Google Shape;121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870" y="4518450"/>
            <a:ext cx="1021951" cy="35991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8"/>
          <p:cNvSpPr/>
          <p:nvPr/>
        </p:nvSpPr>
        <p:spPr>
          <a:xfrm>
            <a:off x="3028860" y="3663630"/>
            <a:ext cx="5390700" cy="96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/>
          <p:nvPr/>
        </p:nvSpPr>
        <p:spPr>
          <a:xfrm>
            <a:off x="0" y="0"/>
            <a:ext cx="9143700" cy="514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9"/>
          <p:cNvSpPr/>
          <p:nvPr/>
        </p:nvSpPr>
        <p:spPr>
          <a:xfrm>
            <a:off x="3536460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900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9"/>
          <p:cNvSpPr txBox="1"/>
          <p:nvPr>
            <p:ph idx="4294967295" type="title"/>
          </p:nvPr>
        </p:nvSpPr>
        <p:spPr>
          <a:xfrm>
            <a:off x="1177462" y="420938"/>
            <a:ext cx="6846000" cy="44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Calibri"/>
              <a:buNone/>
            </a:pPr>
            <a:r>
              <a:rPr b="1" i="0" lang="it" sz="21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Consigli su come realizzare </a:t>
            </a:r>
            <a:r>
              <a:rPr b="1" lang="it" sz="21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l’imbuto di marketing</a:t>
            </a:r>
            <a:br>
              <a:rPr b="0" i="0" lang="it" sz="1400" u="none" cap="none" strike="noStrike"/>
            </a:br>
            <a:br>
              <a:rPr b="0" i="0" lang="it" sz="1400" u="none" cap="none" strike="noStrike"/>
            </a:br>
            <a:r>
              <a:rPr b="0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Esistono diversi tipi di </a:t>
            </a:r>
            <a:r>
              <a:rPr lang="it" sz="1600"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b="0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Marketing Funnel</a:t>
            </a:r>
            <a:r>
              <a:rPr lang="it" sz="1600">
                <a:latin typeface="Calibri"/>
                <a:ea typeface="Calibri"/>
                <a:cs typeface="Calibri"/>
                <a:sym typeface="Calibri"/>
              </a:rPr>
              <a:t>”</a:t>
            </a:r>
            <a:r>
              <a:rPr b="0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con strutture e nomi diversi per ogni sezione. Ma cerchiamo di essere semplici: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b="1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Consapevolezza:</a:t>
            </a:r>
            <a:r>
              <a:rPr b="0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 questa fase iniziale, le persone cercano di imparare e di risolvere i problemi. I vostri contenuti in questa fase servono a fornire queste risposte e a far conoscere il vostro marchio.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b="1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Valutazione:</a:t>
            </a:r>
            <a:r>
              <a:rPr b="0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Le persone non si limitano a conoscere il vostro marchio e le vostre soluzioni, ma sono interessate. Vogliono saperne di più sul vostro marchio e sul suo confronto con gli altri. I contenuti di questa fase vengono utilizzati per contribuire a creare una fidelizzazione al marchio.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b="1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Conversione:</a:t>
            </a:r>
            <a:r>
              <a:rPr b="0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 questa fase le persone sono pronte ad acquistare. Sono per lo più intenzionate ad acquistare da voi, ma potrebbero aver bisogno di qualche rassicurazione in più e/o di aiuto per decidere cosa comprare.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None/>
            </a:pPr>
            <a:r>
              <a:rPr b="1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Ritenzione:</a:t>
            </a:r>
            <a:r>
              <a:rPr b="0" i="0" lang="it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 vostri follower sono diventati clienti. Buone notizie! I vostri contenuti servono a fidelizzarli, a continuare ad aggiungere valore e ad aiutarli a sfruttare al meglio la vostra soluzione.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None/>
            </a:pPr>
            <a:br>
              <a:rPr b="0" i="0" lang="it" sz="1400" u="none" cap="none" strike="noStrike"/>
            </a:b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0" name="Google Shape;130;p19"/>
          <p:cNvGrpSpPr/>
          <p:nvPr/>
        </p:nvGrpSpPr>
        <p:grpSpPr>
          <a:xfrm>
            <a:off x="331560" y="420930"/>
            <a:ext cx="845911" cy="635310"/>
            <a:chOff x="442080" y="561240"/>
            <a:chExt cx="1127881" cy="847080"/>
          </a:xfrm>
        </p:grpSpPr>
        <p:sp>
          <p:nvSpPr>
            <p:cNvPr id="131" name="Google Shape;131;p19"/>
            <p:cNvSpPr/>
            <p:nvPr/>
          </p:nvSpPr>
          <p:spPr>
            <a:xfrm>
              <a:off x="442080" y="813240"/>
              <a:ext cx="675000" cy="5950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9"/>
            <p:cNvSpPr/>
            <p:nvPr/>
          </p:nvSpPr>
          <p:spPr>
            <a:xfrm>
              <a:off x="1019880" y="561240"/>
              <a:ext cx="550081" cy="484921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descr="Logotipo&#10;&#10;Descripción generada automáticamente" id="133" name="Google Shape;133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870" y="4518450"/>
            <a:ext cx="1021951" cy="3599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0"/>
          <p:cNvSpPr/>
          <p:nvPr/>
        </p:nvSpPr>
        <p:spPr>
          <a:xfrm>
            <a:off x="2160" y="0"/>
            <a:ext cx="9141300" cy="514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0"/>
          <p:cNvSpPr/>
          <p:nvPr/>
        </p:nvSpPr>
        <p:spPr>
          <a:xfrm flipH="1" rot="10800000">
            <a:off x="-270" y="0"/>
            <a:ext cx="5654921" cy="5143500"/>
          </a:xfrm>
          <a:custGeom>
            <a:rect b="b" l="l" r="r" t="t"/>
            <a:pathLst>
              <a:path extrusionOk="0" h="6858000" w="7539895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rgbClr val="262626">
              <a:alpha val="68630"/>
            </a:srgbClr>
          </a:solidFill>
          <a:ln>
            <a:noFill/>
          </a:ln>
        </p:spPr>
      </p:sp>
      <p:sp>
        <p:nvSpPr>
          <p:cNvPr id="140" name="Google Shape;140;p20"/>
          <p:cNvSpPr/>
          <p:nvPr/>
        </p:nvSpPr>
        <p:spPr>
          <a:xfrm flipH="1" rot="10800000">
            <a:off x="0" y="0"/>
            <a:ext cx="5319739" cy="5143500"/>
          </a:xfrm>
          <a:custGeom>
            <a:rect b="b" l="l" r="r" t="t"/>
            <a:pathLst>
              <a:path extrusionOk="0" h="6858000" w="7092985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</p:sp>
      <p:sp>
        <p:nvSpPr>
          <p:cNvPr id="141" name="Google Shape;141;p20"/>
          <p:cNvSpPr txBox="1"/>
          <p:nvPr>
            <p:ph idx="4294967295" type="title"/>
          </p:nvPr>
        </p:nvSpPr>
        <p:spPr>
          <a:xfrm>
            <a:off x="628560" y="273780"/>
            <a:ext cx="4147200" cy="99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br>
              <a:rPr b="0" i="0" lang="it" sz="1400" u="none" cap="none" strike="noStrike"/>
            </a:br>
            <a:r>
              <a:rPr b="1" i="0" lang="it" sz="1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b="0" i="0" lang="it" sz="1400" u="none" cap="none" strike="noStrike"/>
            </a:br>
            <a:r>
              <a:rPr b="1" i="0" lang="it" sz="1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b="0" i="0" lang="it" sz="1400" u="none" cap="none" strike="noStrike"/>
            </a:b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0"/>
          <p:cNvSpPr/>
          <p:nvPr/>
        </p:nvSpPr>
        <p:spPr>
          <a:xfrm>
            <a:off x="4906170" y="2268270"/>
            <a:ext cx="4046400" cy="395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88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b="1" i="0" lang="it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Modello di contenuto 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nterfaz de usuario gráfica, Texto&#10;&#10;Descripción generada automáticamente" id="143" name="Google Shape;143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62790" y="4376970"/>
            <a:ext cx="2096820" cy="5710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tipo&#10;&#10;Descripción generada automáticamente" id="144" name="Google Shape;144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72410" y="4416930"/>
            <a:ext cx="1247128" cy="491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20"/>
          <p:cNvSpPr/>
          <p:nvPr/>
        </p:nvSpPr>
        <p:spPr>
          <a:xfrm>
            <a:off x="3028860" y="3663630"/>
            <a:ext cx="5390700" cy="96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0"/>
          <p:cNvSpPr/>
          <p:nvPr/>
        </p:nvSpPr>
        <p:spPr>
          <a:xfrm rot="2164761">
            <a:off x="7172831" y="-174130"/>
            <a:ext cx="2796206" cy="1952106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1"/>
          <p:cNvSpPr/>
          <p:nvPr/>
        </p:nvSpPr>
        <p:spPr>
          <a:xfrm>
            <a:off x="241110" y="240030"/>
            <a:ext cx="8661300" cy="4663200"/>
          </a:xfrm>
          <a:prstGeom prst="rect">
            <a:avLst/>
          </a:prstGeom>
          <a:solidFill>
            <a:schemeClr val="dk1">
              <a:alpha val="12940"/>
            </a:schemeClr>
          </a:solidFill>
          <a:ln cap="sq" cmpd="sng" w="127000">
            <a:solidFill>
              <a:srgbClr val="262626">
                <a:alpha val="14900"/>
              </a:srgbClr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1"/>
          <p:cNvSpPr txBox="1"/>
          <p:nvPr>
            <p:ph idx="4294967295" type="title"/>
          </p:nvPr>
        </p:nvSpPr>
        <p:spPr>
          <a:xfrm>
            <a:off x="628560" y="473850"/>
            <a:ext cx="7886400" cy="99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Calibri"/>
              <a:buNone/>
            </a:pPr>
            <a:r>
              <a:rPr b="1" i="0" lang="it" sz="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b="0" i="0" lang="it" sz="1400" u="none" cap="none" strike="noStrike"/>
            </a:br>
            <a:br>
              <a:rPr b="0" i="0" lang="it" sz="1400" u="none" cap="none" strike="noStrike"/>
            </a:br>
            <a:br>
              <a:rPr b="0" i="0" lang="it" sz="1400" u="none" cap="none" strike="noStrike"/>
            </a:br>
            <a:br>
              <a:rPr b="0" i="0" lang="it" sz="1400" u="none" cap="none" strike="noStrike"/>
            </a:b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1"/>
          <p:cNvSpPr/>
          <p:nvPr/>
        </p:nvSpPr>
        <p:spPr>
          <a:xfrm>
            <a:off x="673110" y="1467990"/>
            <a:ext cx="7797330" cy="27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2225">
            <a:solidFill>
              <a:srgbClr val="7F7F7F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54" name="Google Shape;154;p21"/>
          <p:cNvSpPr/>
          <p:nvPr/>
        </p:nvSpPr>
        <p:spPr>
          <a:xfrm>
            <a:off x="3708990" y="380160"/>
            <a:ext cx="495720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gotipo&#10;&#10;Descripción generada automáticamente" id="155" name="Google Shape;155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37660" y="4428540"/>
            <a:ext cx="1021951" cy="35991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1"/>
          <p:cNvSpPr/>
          <p:nvPr/>
        </p:nvSpPr>
        <p:spPr>
          <a:xfrm>
            <a:off x="3028860" y="3663630"/>
            <a:ext cx="5390700" cy="96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Interfaz de usuario gráfica, Texto&#10;&#10;Descripción generada automáticamente" id="157" name="Google Shape;157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8480" y="4388310"/>
            <a:ext cx="1625670" cy="44091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1"/>
          <p:cNvSpPr/>
          <p:nvPr/>
        </p:nvSpPr>
        <p:spPr>
          <a:xfrm>
            <a:off x="628560" y="473850"/>
            <a:ext cx="6554700" cy="9942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1" i="0" lang="it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Scrivete in ogni quadrante tutte le informazioni sugli altri.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1"/>
          <p:cNvSpPr/>
          <p:nvPr/>
        </p:nvSpPr>
        <p:spPr>
          <a:xfrm>
            <a:off x="3110400" y="1627020"/>
            <a:ext cx="2923290" cy="1912410"/>
          </a:xfrm>
          <a:prstGeom prst="flowChartManualOperation">
            <a:avLst/>
          </a:prstGeom>
          <a:solidFill>
            <a:schemeClr val="lt2"/>
          </a:solidFill>
          <a:ln cap="flat" cmpd="sng" w="9525">
            <a:solidFill>
              <a:srgbClr val="445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1"/>
          <p:cNvSpPr/>
          <p:nvPr/>
        </p:nvSpPr>
        <p:spPr>
          <a:xfrm rot="10800000">
            <a:off x="3110400" y="3539430"/>
            <a:ext cx="2923290" cy="768420"/>
          </a:xfrm>
          <a:prstGeom prst="flowChartManualOperation">
            <a:avLst/>
          </a:prstGeom>
          <a:solidFill>
            <a:schemeClr val="lt2"/>
          </a:solidFill>
          <a:ln cap="flat" cmpd="sng" w="9525">
            <a:solidFill>
              <a:srgbClr val="4454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1"/>
          <p:cNvSpPr/>
          <p:nvPr/>
        </p:nvSpPr>
        <p:spPr>
          <a:xfrm>
            <a:off x="3402540" y="2583360"/>
            <a:ext cx="2338470" cy="27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2225">
            <a:solidFill>
              <a:srgbClr val="7F7F7F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62" name="Google Shape;162;p21"/>
          <p:cNvSpPr/>
          <p:nvPr/>
        </p:nvSpPr>
        <p:spPr>
          <a:xfrm>
            <a:off x="3402540" y="1904040"/>
            <a:ext cx="2249700" cy="2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Consapevolezza</a:t>
            </a:r>
            <a:endParaRPr b="0" i="0" sz="11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1"/>
          <p:cNvSpPr/>
          <p:nvPr/>
        </p:nvSpPr>
        <p:spPr>
          <a:xfrm>
            <a:off x="3447090" y="2640060"/>
            <a:ext cx="2249700" cy="2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Valutazione</a:t>
            </a:r>
            <a:endParaRPr b="0" i="0" sz="11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1"/>
          <p:cNvSpPr/>
          <p:nvPr/>
        </p:nvSpPr>
        <p:spPr>
          <a:xfrm>
            <a:off x="3447090" y="3089880"/>
            <a:ext cx="2249700" cy="2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Conversione</a:t>
            </a:r>
            <a:endParaRPr b="0" i="0" sz="11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1"/>
          <p:cNvSpPr/>
          <p:nvPr/>
        </p:nvSpPr>
        <p:spPr>
          <a:xfrm>
            <a:off x="3447090" y="3773790"/>
            <a:ext cx="2249700" cy="2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Mantenimento</a:t>
            </a:r>
            <a:endParaRPr b="0" i="0" sz="11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