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7" roundtripDataSignature="AMtx7mhY4Fv071b8GQefyjORZ+IEzRou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A05B7C-6A8E-438F-925A-1275F2A09D68}">
  <a:tblStyle styleId="{4EA05B7C-6A8E-438F-925A-1275F2A09D6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4" name="Google Shape;204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6" name="Google Shape;216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5" name="Google Shape;25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2" name="Google Shape;272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8" name="Google Shape;298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1" name="Google Shape;311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4" name="Google Shape;324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7" name="Google Shape;33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6" name="Google Shape;166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1" name="Google Shape;19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mc-mutual.com/documents/20143/47599/manual_basico_in_es.pdf/a4a9980d-293b-47ac-3110-492ba3fbacbd" TargetMode="External"/><Relationship Id="rId4" Type="http://schemas.openxmlformats.org/officeDocument/2006/relationships/hyperlink" Target="https://www.researchgate.net/publication/326714449_Occupational_health_and_safety_risk_management" TargetMode="External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0"/>
            <a:ext cx="9415165" cy="68580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99" name="Google Shape;99;p1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 rot="-5400000">
              <a:off x="6902139" y="-425197"/>
              <a:ext cx="4114800" cy="5413248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 txBox="1"/>
          <p:nvPr>
            <p:ph type="title"/>
          </p:nvPr>
        </p:nvSpPr>
        <p:spPr>
          <a:xfrm>
            <a:off x="6569715" y="1812202"/>
            <a:ext cx="4779647" cy="28219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4000">
                <a:solidFill>
                  <a:schemeClr val="lt1"/>
                </a:solidFill>
              </a:rPr>
              <a:t>Repositório de Lições Masterclass</a:t>
            </a:r>
            <a:br>
              <a:rPr lang="en-US" sz="4000">
                <a:solidFill>
                  <a:schemeClr val="lt1"/>
                </a:solidFill>
              </a:rPr>
            </a:br>
            <a:br>
              <a:rPr lang="en-US" sz="4000">
                <a:solidFill>
                  <a:schemeClr val="lt1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Plano de Prevenção de Riscos</a:t>
            </a:r>
            <a:endParaRPr b="1" sz="4000">
              <a:solidFill>
                <a:srgbClr val="FF0000"/>
              </a:solidFill>
            </a:endParaRPr>
          </a:p>
        </p:txBody>
      </p:sp>
      <p:pic>
        <p:nvPicPr>
          <p:cNvPr descr="Logotipo&#10;&#10;Descripción generada automáticamente" id="102" name="Google Shape;102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72505"/>
            <a:ext cx="2953443" cy="10396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103" name="Google Shape;10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5122" y="235318"/>
            <a:ext cx="1864311" cy="50569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341413" y="5932268"/>
            <a:ext cx="6525600" cy="6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 resultado deste projeto foi financiado com o apoio da Comissão Europeia. Esta comunicação reflete apenas as opiniões do autor, e a Comissão não pode ser responsabilizada por qualquer uso que possa ser feito das informações nela contidas. Número de submissão: 2021-1-ES02-KA220-YOU-000028609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7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7"/>
          <p:cNvSpPr/>
          <p:nvPr>
            <p:ph type="title"/>
          </p:nvPr>
        </p:nvSpPr>
        <p:spPr>
          <a:xfrm>
            <a:off x="-291831" y="-33568"/>
            <a:ext cx="13857001" cy="5969126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96618"/>
              <a:buNone/>
            </a:pPr>
            <a: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790">
                <a:solidFill>
                  <a:srgbClr val="222222"/>
                </a:solidFill>
              </a:rPr>
              <a:t>Dicas de como realizar o plano de prevenção de riscos</a:t>
            </a:r>
            <a:endParaRPr b="1" sz="279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71428"/>
              <a:buNone/>
            </a:pP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71"/>
              <a:t>O plano deverá constar de documento que ficará à disposição da autoridade laboral, das autoridades sanitárias e dos representantes dos trabalhadores, e incluirá os seguintes elementos:</a:t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434"/>
              <a:buFont typeface="Arial"/>
              <a:buNone/>
            </a:pPr>
            <a:r>
              <a:rPr lang="en-US" sz="2271"/>
              <a:t>- A identificação da empresa, da sua actividade produtiva, do número e características dos centros de trabalho, do número de trabalhadores e das suas características com relevância para a prevenção dos riscos profissionais.</a:t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SzPct val="48434"/>
              <a:buNone/>
            </a:pPr>
            <a:r>
              <a:rPr lang="en-US" sz="2271"/>
              <a:t>- A estrutura organizacional da empresa, identificando as funções e responsabilidades e os respetivos canais de comunicação entre si, no que diz respeito à prevenção de riscos profissionais.</a:t>
            </a:r>
            <a:endParaRPr sz="2271"/>
          </a:p>
        </p:txBody>
      </p:sp>
      <p:grpSp>
        <p:nvGrpSpPr>
          <p:cNvPr id="209" name="Google Shape;209;p27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10" name="Google Shape;210;p27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7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212" name="Google Shape;212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7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8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8"/>
          <p:cNvSpPr/>
          <p:nvPr>
            <p:ph type="title"/>
          </p:nvPr>
        </p:nvSpPr>
        <p:spPr>
          <a:xfrm>
            <a:off x="-291830" y="-33568"/>
            <a:ext cx="12763186" cy="5969126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96618"/>
              <a:buNone/>
            </a:pPr>
            <a: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71"/>
              <a:t>- A organização da produção ao nível da identificação dos diferentes processos técnicos e dos processos organizacionais existentes na empresa, no que diz respeito à prevenção dos riscos profissionais.</a:t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434"/>
              <a:buFont typeface="Arial"/>
              <a:buNone/>
            </a:pPr>
            <a:r>
              <a:t/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434"/>
              <a:buFont typeface="Arial"/>
              <a:buNone/>
            </a:pPr>
            <a:r>
              <a:rPr lang="en-US" sz="2271"/>
              <a:t>- A organização da prevenção na empresa, indicando a modalidade preventiva escolhida e os órgãos representativos existentes.</a:t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434"/>
              <a:buFont typeface="Arial"/>
              <a:buNone/>
            </a:pPr>
            <a:r>
              <a:t/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48434"/>
              <a:buFont typeface="Arial"/>
              <a:buNone/>
            </a:pPr>
            <a:r>
              <a:rPr lang="en-US" sz="2271"/>
              <a:t>- A política, objetivos e metas que a empresa pretende alcançar em matéria preventiva, bem como os meios humanos, técnicos, materiais e económicos que estarão disponíveis para o efeito.</a:t>
            </a:r>
            <a:endParaRPr sz="2271"/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SzPct val="96618"/>
              <a:buNone/>
            </a:pPr>
            <a:b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1" name="Google Shape;221;p28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22" name="Google Shape;222;p28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4" name="Google Shape;224;p28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25" name="Google Shape;225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8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9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9"/>
          <p:cNvSpPr/>
          <p:nvPr>
            <p:ph type="title"/>
          </p:nvPr>
        </p:nvSpPr>
        <p:spPr>
          <a:xfrm>
            <a:off x="-414779" y="-33568"/>
            <a:ext cx="13499183" cy="5969126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248"/>
              <a:buFont typeface="Calibri"/>
              <a:buNone/>
            </a:pPr>
            <a:r>
              <a:rPr b="1" lang="en-US" sz="219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123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</a:t>
            </a:r>
            <a:r>
              <a:rPr b="1" lang="en-US" sz="3123">
                <a:solidFill>
                  <a:srgbClr val="222222"/>
                </a:solidFill>
              </a:rPr>
              <a:t>ões</a:t>
            </a: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160"/>
              <a:t>Com o objetivo de promover a conduta segura nas atividades desenvolvidas por uma empresa, os trabalhadores receberão toda a informação sobre os riscos inerentes ao seu trabalho, bem como a formação necessária sobre os meios e medidas a adotar para a sua correta prevenção através do conhecimento e discussão do Plano de Prevenção de Riscos Laborais.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Da mesma forma, será promovida a participação de todos os trabalhadores nas questões relacionadas com a prevenção dos riscos profissionais, uma vez que conhecem detalhadamente as tarefas que desempenham, sendo por isso os mais qualificados para contribuir com ideias sobre o tema. Para uma efetiva implementação da política de prevenção de riscos ocupacionais nas empresas, os recursos necessários devem ser alocados, e sua utilização deve ser devidamente planejada.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Finalmente, a empresa deve estar empenhada em integrar os princípios da prevenção na estrutura organizacional da instituição para que a prevenção não se transforme em mero cumprimento de determinados requisitos de natureza basicamente documental.</a:t>
            </a:r>
            <a:endParaRPr sz="2160"/>
          </a:p>
        </p:txBody>
      </p:sp>
      <p:grpSp>
        <p:nvGrpSpPr>
          <p:cNvPr id="234" name="Google Shape;234;p29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35" name="Google Shape;235;p29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9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7" name="Google Shape;237;p29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38" name="Google Shape;238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56218" y="6156587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29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7"/>
          <p:cNvSpPr/>
          <p:nvPr/>
        </p:nvSpPr>
        <p:spPr>
          <a:xfrm flipH="1" rot="10800000">
            <a:off x="1" y="0"/>
            <a:ext cx="7539895" cy="68580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901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7"/>
          <p:cNvSpPr/>
          <p:nvPr/>
        </p:nvSpPr>
        <p:spPr>
          <a:xfrm flipH="1" rot="10800000">
            <a:off x="0" y="0"/>
            <a:ext cx="7092985" cy="68580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7"/>
          <p:cNvSpPr/>
          <p:nvPr>
            <p:ph type="title"/>
          </p:nvPr>
        </p:nvSpPr>
        <p:spPr>
          <a:xfrm>
            <a:off x="838199" y="365125"/>
            <a:ext cx="5529943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br>
              <a:rPr b="1" lang="en-US" sz="1400"/>
            </a:br>
            <a:r>
              <a:rPr b="1" lang="en-US" sz="1400"/>
              <a:t> </a:t>
            </a:r>
            <a:br>
              <a:rPr b="1" lang="en-US" sz="1400"/>
            </a:br>
            <a:r>
              <a:rPr b="1" lang="en-US" sz="1400"/>
              <a:t> </a:t>
            </a:r>
            <a:br>
              <a:rPr b="1" lang="en-US" sz="1400"/>
            </a:br>
            <a:endParaRPr b="1" sz="1400"/>
          </a:p>
        </p:txBody>
      </p:sp>
      <p:sp>
        <p:nvSpPr>
          <p:cNvPr id="248" name="Google Shape;248;p7"/>
          <p:cNvSpPr txBox="1"/>
          <p:nvPr/>
        </p:nvSpPr>
        <p:spPr>
          <a:xfrm>
            <a:off x="6541478" y="3024256"/>
            <a:ext cx="5395516" cy="527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editável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249" name="Google Shape;24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3683" y="5836096"/>
            <a:ext cx="2795945" cy="7618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250" name="Google Shape;250;p7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29840" y="5889279"/>
            <a:ext cx="1663146" cy="655528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7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7"/>
          <p:cNvSpPr/>
          <p:nvPr/>
        </p:nvSpPr>
        <p:spPr>
          <a:xfrm rot="2164748">
            <a:off x="9564001" y="-232367"/>
            <a:ext cx="3728533" cy="2603228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8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8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9" name="Google Shape;259;p8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0" name="Google Shape;260;p8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61" name="Google Shape;261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8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263" name="Google Shape;26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8"/>
          <p:cNvSpPr txBox="1"/>
          <p:nvPr/>
        </p:nvSpPr>
        <p:spPr>
          <a:xfrm>
            <a:off x="1679765" y="905305"/>
            <a:ext cx="8889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5" name="Google Shape;265;p8"/>
          <p:cNvGraphicFramePr/>
          <p:nvPr/>
        </p:nvGraphicFramePr>
        <p:xfrm>
          <a:off x="1184634" y="21784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{4EA05B7C-6A8E-438F-925A-1275F2A09D68}</a:tableStyleId>
              </a:tblPr>
              <a:tblGrid>
                <a:gridCol w="2455675"/>
                <a:gridCol w="2455675"/>
                <a:gridCol w="2455675"/>
                <a:gridCol w="2742125"/>
              </a:tblGrid>
              <a:tr h="4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Company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Fiscal identification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2412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Version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Revision No. / Year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 for revision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Initial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Periodic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New Work Center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Updating due to   changes in:________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  <a:tr h="4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 of preparation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Effective date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66" name="Google Shape;266;p8"/>
          <p:cNvSpPr/>
          <p:nvPr/>
        </p:nvSpPr>
        <p:spPr>
          <a:xfrm>
            <a:off x="8700585" y="2747897"/>
            <a:ext cx="239134" cy="19044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"/>
          <p:cNvSpPr/>
          <p:nvPr/>
        </p:nvSpPr>
        <p:spPr>
          <a:xfrm>
            <a:off x="8700585" y="3073026"/>
            <a:ext cx="239134" cy="19044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8"/>
          <p:cNvSpPr/>
          <p:nvPr/>
        </p:nvSpPr>
        <p:spPr>
          <a:xfrm>
            <a:off x="8700585" y="3394239"/>
            <a:ext cx="239134" cy="19044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8"/>
          <p:cNvSpPr/>
          <p:nvPr/>
        </p:nvSpPr>
        <p:spPr>
          <a:xfrm>
            <a:off x="8700585" y="3742695"/>
            <a:ext cx="239134" cy="19044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0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6" name="Google Shape;276;p30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7" name="Google Shape;277;p30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78" name="Google Shape;278;p3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0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280" name="Google Shape;280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30"/>
          <p:cNvSpPr txBox="1"/>
          <p:nvPr/>
        </p:nvSpPr>
        <p:spPr>
          <a:xfrm>
            <a:off x="1679765" y="905305"/>
            <a:ext cx="888947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2" name="Google Shape;282;p30"/>
          <p:cNvGraphicFramePr/>
          <p:nvPr/>
        </p:nvGraphicFramePr>
        <p:xfrm>
          <a:off x="965201" y="250521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{4EA05B7C-6A8E-438F-925A-1275F2A09D68}</a:tableStyleId>
              </a:tblPr>
              <a:tblGrid>
                <a:gridCol w="2455675"/>
                <a:gridCol w="2455675"/>
                <a:gridCol w="2455675"/>
                <a:gridCol w="2772000"/>
              </a:tblGrid>
              <a:tr h="4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Elaborated by: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Approved by: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279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Position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 for revision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     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Professional background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Approval date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Signature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Signature</a:t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t/>
                      </a:r>
                      <a:endParaRPr sz="2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1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9" name="Google Shape;289;p31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90" name="Google Shape;290;p31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91" name="Google Shape;291;p3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1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293" name="Google Shape;293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31"/>
          <p:cNvSpPr txBox="1"/>
          <p:nvPr/>
        </p:nvSpPr>
        <p:spPr>
          <a:xfrm>
            <a:off x="965201" y="2197759"/>
            <a:ext cx="9662474" cy="356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PREVENTION PLAN COVER PAGE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IDENTIFICATION OF THE COMPANY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PREVENTIVE MODALITY AND REPRESENTATION BODIES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ORGANIZATIONAL STRUCTURE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ORGANIZATION OF PRODUCTION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POLICY, OBJECTIVES, GOALS AND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6. RISK ASSESSMENTS AND PREVENTIVE PLANNING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31"/>
          <p:cNvSpPr txBox="1"/>
          <p:nvPr/>
        </p:nvSpPr>
        <p:spPr>
          <a:xfrm>
            <a:off x="469935" y="886020"/>
            <a:ext cx="114958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</a:t>
            </a: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(sec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ções</a:t>
            </a: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2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32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2" name="Google Shape;302;p32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3" name="Google Shape;303;p32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304" name="Google Shape;304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32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306" name="Google Shape;30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32"/>
          <p:cNvSpPr txBox="1"/>
          <p:nvPr/>
        </p:nvSpPr>
        <p:spPr>
          <a:xfrm>
            <a:off x="965201" y="2001866"/>
            <a:ext cx="9662474" cy="4026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PREVENTIVE ACTIONS: PROCEDURES AND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 Information to workers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7.2 Training of workers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7.3 Health surveillance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7.4 Consultation and participation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7.5 Personal Protective Equipment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7.6 Procurement of equipment and PPE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7.7 Chemical Products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2"/>
          <p:cNvSpPr txBox="1"/>
          <p:nvPr/>
        </p:nvSpPr>
        <p:spPr>
          <a:xfrm>
            <a:off x="469935" y="886020"/>
            <a:ext cx="114958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 (secções)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3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5" name="Google Shape;315;p33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6" name="Google Shape;316;p3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317" name="Google Shape;317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33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319" name="Google Shape;319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33"/>
          <p:cNvSpPr txBox="1"/>
          <p:nvPr/>
        </p:nvSpPr>
        <p:spPr>
          <a:xfrm>
            <a:off x="965201" y="2081648"/>
            <a:ext cx="9662474" cy="4026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7.8 Revision of Installations and Equipment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7.9 Periodic monitoring of working conditions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7.10 Presence of preventive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7.11 Coordination of business activities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7.12 Emergency measures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7.12.1. Material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7.12.2. Human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7.12.3. Drills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3"/>
          <p:cNvSpPr txBox="1"/>
          <p:nvPr/>
        </p:nvSpPr>
        <p:spPr>
          <a:xfrm>
            <a:off x="469935" y="886020"/>
            <a:ext cx="114958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 (secções)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2941"/>
            </a:schemeClr>
          </a:solidFill>
          <a:ln cap="sq" cmpd="thinThick" w="127000">
            <a:solidFill>
              <a:srgbClr val="262626">
                <a:alpha val="1411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4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8" name="Google Shape;328;p34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9" name="Google Shape;329;p3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330" name="Google Shape;330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3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332" name="Google Shape;332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34"/>
          <p:cNvSpPr txBox="1"/>
          <p:nvPr/>
        </p:nvSpPr>
        <p:spPr>
          <a:xfrm>
            <a:off x="965201" y="2081648"/>
            <a:ext cx="9662474" cy="4026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7.13 First aid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7.13.1. Material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7.13.2. Human resources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7.14 Occupational accident investigation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7.15 Particularly sensitive workers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7.16 Temporary employment agencies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SAFE WORK PROCEDURES</a:t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 AUDITS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4"/>
          <p:cNvSpPr txBox="1"/>
          <p:nvPr/>
        </p:nvSpPr>
        <p:spPr>
          <a:xfrm>
            <a:off x="488789" y="889520"/>
            <a:ext cx="114958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Plano de prevenção de riscos (secções)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>
            <p:ph type="title"/>
          </p:nvPr>
        </p:nvSpPr>
        <p:spPr>
          <a:xfrm>
            <a:off x="874454" y="599504"/>
            <a:ext cx="2743200" cy="2743200"/>
          </a:xfrm>
          <a:prstGeom prst="ellipse">
            <a:avLst/>
          </a:prstGeom>
          <a:solidFill>
            <a:srgbClr val="262626"/>
          </a:solidFill>
          <a:ln cap="flat" cmpd="thinThick" w="1746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b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3200">
                <a:solidFill>
                  <a:schemeClr val="lt1"/>
                </a:solidFill>
              </a:rPr>
            </a:br>
            <a:r>
              <a:rPr b="1" lang="en-US" sz="3200">
                <a:solidFill>
                  <a:schemeClr val="lt1"/>
                </a:solidFill>
              </a:rPr>
              <a:t> Sumário</a:t>
            </a:r>
            <a:br>
              <a:rPr b="1" lang="en-US" sz="3200">
                <a:solidFill>
                  <a:schemeClr val="lt1"/>
                </a:solidFill>
              </a:rPr>
            </a:br>
            <a:b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11" name="Google Shape;111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50920" y="5992047"/>
            <a:ext cx="1587680" cy="53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13" name="Google Shape;11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19183" y="5919434"/>
            <a:ext cx="2532506" cy="68694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4509856" y="736847"/>
            <a:ext cx="7188300" cy="34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Características do plano de prevenção de riscos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Relevância e usos do plano de prevenção de riscos 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Dicas de como realizar o plano de prevenção de riscos 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Conclusões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Modelo de plano de prevenção de riscos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6"/>
          <p:cNvSpPr/>
          <p:nvPr/>
        </p:nvSpPr>
        <p:spPr>
          <a:xfrm>
            <a:off x="-169682" y="-50721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6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6"/>
          <p:cNvSpPr/>
          <p:nvPr>
            <p:ph type="title"/>
          </p:nvPr>
        </p:nvSpPr>
        <p:spPr>
          <a:xfrm>
            <a:off x="169682" y="-31867"/>
            <a:ext cx="12603638" cy="6296744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6275"/>
              <a:buFont typeface="Calibri"/>
              <a:buNone/>
            </a:pPr>
            <a:r>
              <a:rPr b="1" lang="en-US" sz="312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</a:t>
            </a:r>
            <a:r>
              <a:rPr b="1" lang="en-US" sz="3123"/>
              <a:t>fia</a:t>
            </a:r>
            <a:r>
              <a:rPr b="1" lang="en-US" sz="312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Labour and Social Economy. (2022). Occupational risk prevention. Available at administracion.gob.es: https://administracion.gob.es/pag_Home/en/Tu-espacio-europeo/derechos-obligaciones/ciudadanos/trabajo-jubilacion/seguridad-salud/prevencion-riesgos.html#:~:text=for%20the%20information-,What%20is%20Occupational%20Risk%20Prevention%3F,a%20certain%20work%2Drelated%20injury.      </a:t>
            </a:r>
            <a:b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-Mutual, M. (2007). Basic manual for the prevention of occupational hazards. Available at MC Mutual: </a:t>
            </a:r>
            <a:r>
              <a:rPr lang="en-US" sz="216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https://www.mc-mutual.com/documents/20143/47599/manual_basico_in_es.pdf/a4a9980d-293b-47ac-3110-492ba3fbacbd</a:t>
            </a:r>
            <a: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Oarga, I.-T., Oarga, I.-F., &amp; Ratiu, M. (2018). Occupational health and safety risk management. Available at ResearchGate: </a:t>
            </a:r>
            <a:r>
              <a:rPr lang="en-US" sz="216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https://www.researchgate.net/publication/326714449_Occupational_health_and_safety_risk_management</a:t>
            </a:r>
            <a: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1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2" name="Google Shape;342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343" name="Google Shape;343;p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5" name="Google Shape;345;p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346" name="Google Shape;346;p6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>
            <p:ph type="title"/>
          </p:nvPr>
        </p:nvSpPr>
        <p:spPr>
          <a:xfrm>
            <a:off x="0" y="-101896"/>
            <a:ext cx="12191999" cy="577365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437"/>
              <a:buFont typeface="Calibri"/>
              <a:buNone/>
            </a:pPr>
            <a:r>
              <a:rPr b="1" lang="en-US" sz="279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</a:t>
            </a:r>
            <a:r>
              <a:rPr b="1" lang="en-US" sz="2790">
                <a:solidFill>
                  <a:srgbClr val="222222"/>
                </a:solidFill>
              </a:rPr>
              <a:t>ção</a:t>
            </a: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160"/>
              <a:t>A prevenção dos riscos laborais deve ser integrada no sistema de gestão geral da empresa, tanto no seu conjunto como a todos os níveis da empresa, através da elaboração e implementação de um plano de prevenção dos riscos laborais.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Este plano deve contemplar a estrutura organizacional, responsabilidades, funções, práticas, procedimentos, processos e recursos necessários para a realização de ações preventivas na empresa, nos termos previstos na regulamentação.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Os direitos à informação, consulta e participação, formação preventiva, cessação da atividade empresarial em caso de risco grave e iminente e vigilância da saúde dos trabalhadores fazem parte dos direitos dos trabalhadores e de proteção efetiva da saúde e segurança no trabalho.</a:t>
            </a:r>
            <a:endParaRPr sz="2160"/>
          </a:p>
        </p:txBody>
      </p:sp>
      <p:grpSp>
        <p:nvGrpSpPr>
          <p:cNvPr id="122" name="Google Shape;122;p3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3" name="Google Shape;123;p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125;p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26" name="Google Shape;126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/>
          <p:nvPr>
            <p:ph type="title"/>
          </p:nvPr>
        </p:nvSpPr>
        <p:spPr>
          <a:xfrm>
            <a:off x="-1" y="-76001"/>
            <a:ext cx="12192000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437"/>
              <a:buFont typeface="Calibri"/>
              <a:buNone/>
            </a:pPr>
            <a:r>
              <a:rPr b="1" lang="en-US" sz="2790">
                <a:solidFill>
                  <a:srgbClr val="222222"/>
                </a:solidFill>
              </a:rPr>
              <a:t>Características do plano de prevenção de riscos</a:t>
            </a:r>
            <a:endParaRPr b="1" sz="279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b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82"/>
              <a:t>Principais objetivos do plano de prevenção de riscos laborais</a:t>
            </a:r>
            <a:endParaRPr sz="238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175"/>
              <a:buFont typeface="Arial"/>
              <a:buNone/>
            </a:pPr>
            <a:r>
              <a:t/>
            </a:r>
            <a:endParaRPr sz="238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175"/>
              <a:buFont typeface="Arial"/>
              <a:buNone/>
            </a:pPr>
            <a:r>
              <a:rPr lang="en-US" sz="2382"/>
              <a:t>1. Indicar a política preventiva que regerá a empresa. Pretende-se, desta forma, garantir um maior cumprimento e fiscalização.</a:t>
            </a:r>
            <a:endParaRPr sz="238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175"/>
              <a:buFont typeface="Arial"/>
              <a:buNone/>
            </a:pPr>
            <a:r>
              <a:rPr lang="en-US" sz="2382"/>
              <a:t>2. Detalhar as responsabilidades e funções em matéria de segurança e saúde de todos os trabalhadores da organização, independentemente da sua função.</a:t>
            </a:r>
            <a:endParaRPr sz="238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175"/>
              <a:buFont typeface="Arial"/>
              <a:buNone/>
            </a:pPr>
            <a:r>
              <a:rPr lang="en-US" sz="2382"/>
              <a:t>3. Estabelecer as medidas gerais a serem adotadas pela empresa para assegurar e garantir a implementação e operacionalização do próprio Plano Preventivo, bem como as ações e medidas nele reguladas.</a:t>
            </a:r>
            <a:endParaRPr sz="238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175"/>
              <a:buFont typeface="Arial"/>
              <a:buNone/>
            </a:pPr>
            <a:r>
              <a:rPr lang="en-US" sz="2382"/>
              <a:t>4. Dispor de todas as ferramentas e mecanismos necessários para assegurar o cumprimento dos requisitos e obrigações exigidos pela normativa vigente sobre prevenção de riscos ocupacionais.</a:t>
            </a:r>
            <a:endParaRPr sz="2382"/>
          </a:p>
        </p:txBody>
      </p:sp>
      <p:grpSp>
        <p:nvGrpSpPr>
          <p:cNvPr id="135" name="Google Shape;135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6" name="Google Shape;136;p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38" name="Google Shape;138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3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3"/>
          <p:cNvSpPr/>
          <p:nvPr>
            <p:ph type="title"/>
          </p:nvPr>
        </p:nvSpPr>
        <p:spPr>
          <a:xfrm>
            <a:off x="0" y="-76001"/>
            <a:ext cx="12431949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60"/>
              <a:t>Este dever de prevenção de riscos laborais na empresa está estabelecido de acordo com os seguintes princípios: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-Evite riscos.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-Avaliar os riscos que não podem ser evitados.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-Combater os riscos na sua origem.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-Adapte o trabalho à pessoa.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-Levar em conta o progresso técnico.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-Substituir o perigoso pelo não perigoso ou menos perigoso.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-Desenvolver uma política de prevenção.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-Dar prioridade às medidas de proteção coletiva sobre as individuais.</a:t>
            </a:r>
            <a:endParaRPr sz="22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60"/>
              <a:t>-Dar instruções adequadas aos trabalhadores.</a:t>
            </a:r>
            <a:endParaRPr sz="2260"/>
          </a:p>
        </p:txBody>
      </p:sp>
      <p:grpSp>
        <p:nvGrpSpPr>
          <p:cNvPr id="147" name="Google Shape;147;p23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48" name="Google Shape;148;p2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2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51" name="Google Shape;151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4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4"/>
          <p:cNvSpPr/>
          <p:nvPr>
            <p:ph type="title"/>
          </p:nvPr>
        </p:nvSpPr>
        <p:spPr>
          <a:xfrm>
            <a:off x="0" y="-76001"/>
            <a:ext cx="12431949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 sz="2063"/>
              <a:t>Os instrumentos importantes para a estruturação de um plano de prevenção de riscos são a avaliação de riscos ocupacionais e o planejamento da atividade preventiva.</a:t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 sz="2063"/>
              <a:t>A avaliação de riscos ocupacionais é um processo que visa estimar a magnitude dos riscos que não puderam ser evitados. Desta forma, obtém-se a informação necessária para que o empregador possa tomar a decisão adequada sobre a necessidade de adoção de medidas preventivas e sobre o tipo de medidas a adotar.</a:t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 sz="2063"/>
              <a:t>Devem ser avaliados os riscos presentes em cada posto de trabalho. Para isso, devem ser consideradas as condições de trabalho existentes ou previstas e o trabalhador que ocupa o cargo.</a:t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20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 sz="2063"/>
              <a:t>Quando o resultado da avaliação revelar situações de risco, o empregador planejará a ação preventiva adequada para eliminar, controlar e reduzir tais riscos, de acordo com uma ordem de prioridades baseada em sua magnitude e no número de trabalhadores a eles expostos.</a:t>
            </a:r>
            <a:endParaRPr sz="2063"/>
          </a:p>
        </p:txBody>
      </p:sp>
      <p:grpSp>
        <p:nvGrpSpPr>
          <p:cNvPr id="159" name="Google Shape;159;p2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60" name="Google Shape;160;p2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4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2" name="Google Shape;162;p2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63" name="Google Shape;163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5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>
            <p:ph type="title"/>
          </p:nvPr>
        </p:nvSpPr>
        <p:spPr>
          <a:xfrm>
            <a:off x="0" y="132324"/>
            <a:ext cx="12821055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O planejamento da atividade preventiva incluirá, em qualquer caso: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- Os meios humanos e materiais necessários.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- A afectação dos recursos económicos necessários à consecução dos objectivos propostos.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- O prazo para a execução das medidas previstas. Caso o período de realização da atividade preventiva seja superior a um ano, deve ser estabelecido um programa anual de atividades.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- As fases e prioridades de implementação das atividades preventivas de acordo com a magnitude dos riscos e o número de trabalhadores expostos a eles.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- Os procedimentos previstos para o acompanhamento e controle periódico das atividades preventivas planejadas.</a:t>
            </a:r>
            <a:endParaRPr sz="2200"/>
          </a:p>
        </p:txBody>
      </p:sp>
      <p:grpSp>
        <p:nvGrpSpPr>
          <p:cNvPr id="171" name="Google Shape;171;p2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72" name="Google Shape;172;p25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5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25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75" name="Google Shape;175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6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6"/>
          <p:cNvSpPr/>
          <p:nvPr>
            <p:ph type="title"/>
          </p:nvPr>
        </p:nvSpPr>
        <p:spPr>
          <a:xfrm>
            <a:off x="0" y="-76001"/>
            <a:ext cx="12821055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4460"/>
              <a:buFont typeface="Calibri"/>
              <a:buNone/>
            </a:pPr>
            <a:r>
              <a:rPr b="1" lang="en-US" sz="3088"/>
              <a:t>Elaboração do Plano</a:t>
            </a:r>
            <a:b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/>
              <a:t>Uma vez que a estrutura e a organização do plano de prevenção de riscos ocupacionais, ajustados ao tamanho e setor da empresa, foram detalhados de maneira genérica, as diretrizes estabelecidas pelos responsáveis por esse fim são elaboradas.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/>
              <a:t>As ações a serem realizadas para atender aos objetivos preventivos iniciais devem ser refletidos. Da mesma forma, os procedimentos planejados devem ser regulamentados, fornecendo a data de início e a data de término da mesma, com indicações sobre as responsabilidades e as etapas a serem seguidas.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/>
              <a:t>Em geral, as medidas de prevenção e proteção a serem adotadas e, em particular, as medidas de emergência e a vigilância da saúde, bem como as informações e o treinamento de trabalhadores em questões preventivas, serão planejadas.</a:t>
            </a:r>
            <a:endParaRPr sz="2200"/>
          </a:p>
        </p:txBody>
      </p:sp>
      <p:grpSp>
        <p:nvGrpSpPr>
          <p:cNvPr id="183" name="Google Shape;183;p2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84" name="Google Shape;184;p2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6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2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87" name="Google Shape;187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5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5"/>
          <p:cNvSpPr/>
          <p:nvPr>
            <p:ph type="title"/>
          </p:nvPr>
        </p:nvSpPr>
        <p:spPr>
          <a:xfrm>
            <a:off x="-179109" y="-79384"/>
            <a:ext cx="13131537" cy="5775963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790">
                <a:solidFill>
                  <a:srgbClr val="222222"/>
                </a:solidFill>
              </a:rPr>
              <a:t>Relevância e usos do plano de prevenção de riscos</a:t>
            </a:r>
            <a:endParaRPr b="1" sz="279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437"/>
              <a:buFont typeface="Calibri"/>
              <a:buNone/>
            </a:pPr>
            <a:r>
              <a:t/>
            </a:r>
            <a:endParaRPr b="1" sz="279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O plano de prevenção de riscos profissionais é um elemento chave para desenvolver o sistema preventivo e apresenta várias vantagens: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Ajuda a construir uma Cultura Preventiva real e eficaz.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Serve de base para articular todas as ações preventivas necessárias para atingir os seus objetivos.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Verifica e avalia o nível de comprometimento existente na empresa em relação ao ORP.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Torna a sua organização um local mais seguro, cumprindo os requisitos legais e regulamentares.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Define as diretrizes para políticas de gestão preventiva.</a:t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925"/>
              <a:buFont typeface="Arial"/>
              <a:buNone/>
            </a:pPr>
            <a:r>
              <a:rPr lang="en-US" sz="2160"/>
              <a:t>- Permite introduzir melhorias no sistema preventivo da empresa.</a:t>
            </a:r>
            <a:endParaRPr sz="2160"/>
          </a:p>
        </p:txBody>
      </p:sp>
      <p:grpSp>
        <p:nvGrpSpPr>
          <p:cNvPr id="196" name="Google Shape;196;p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97" name="Google Shape;197;p5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9" name="Google Shape;199;p5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00" name="Google Shape;200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2022-09-21T07:19:16Z</dcterms:created>
  <dc:creator>Dideas Group</dc:creator>
</cp:coreProperties>
</file>