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5"/>
          <p:cNvSpPr/>
          <p:nvPr/>
        </p:nvSpPr>
        <p:spPr>
          <a:xfrm>
            <a:off x="0" y="0"/>
            <a:ext cx="9415165" cy="6858000"/>
          </a:xfrm>
          <a:custGeom>
            <a:rect b="b" l="l" r="r" t="t"/>
            <a:pathLst>
              <a:path extrusionOk="0" h="6858000" w="9415165">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rgbClr val="7F7F7F">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8" name="Google Shape;98;p15"/>
          <p:cNvGrpSpPr/>
          <p:nvPr/>
        </p:nvGrpSpPr>
        <p:grpSpPr>
          <a:xfrm>
            <a:off x="6188426" y="1197261"/>
            <a:ext cx="5581001" cy="4278755"/>
            <a:chOff x="6169039" y="142050"/>
            <a:chExt cx="5581001" cy="4278755"/>
          </a:xfrm>
        </p:grpSpPr>
        <p:sp>
          <p:nvSpPr>
            <p:cNvPr id="99" name="Google Shape;99;p15"/>
            <p:cNvSpPr/>
            <p:nvPr/>
          </p:nvSpPr>
          <p:spPr>
            <a:xfrm rot="-5400000">
              <a:off x="6820162" y="-509073"/>
              <a:ext cx="4278755" cy="5581001"/>
            </a:xfrm>
            <a:custGeom>
              <a:rect b="b" l="l" r="r" t="t"/>
              <a:pathLst>
                <a:path extrusionOk="0" h="5581001" w="4278755">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5"/>
            <p:cNvSpPr/>
            <p:nvPr/>
          </p:nvSpPr>
          <p:spPr>
            <a:xfrm rot="-5400000">
              <a:off x="6902139" y="-425197"/>
              <a:ext cx="4114800" cy="5413248"/>
            </a:xfrm>
            <a:custGeom>
              <a:rect b="b" l="l" r="r" t="t"/>
              <a:pathLst>
                <a:path extrusionOk="0" h="5581001" w="4278755">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1" name="Google Shape;101;p15"/>
          <p:cNvSpPr txBox="1"/>
          <p:nvPr>
            <p:ph type="title"/>
          </p:nvPr>
        </p:nvSpPr>
        <p:spPr>
          <a:xfrm>
            <a:off x="6664627" y="2274977"/>
            <a:ext cx="4779600" cy="2821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b="1" lang="en-US" sz="4000">
                <a:solidFill>
                  <a:schemeClr val="lt1"/>
                </a:solidFill>
              </a:rPr>
              <a:t>Privacy Policies:</a:t>
            </a:r>
            <a:endParaRPr b="1" sz="4000">
              <a:solidFill>
                <a:schemeClr val="lt1"/>
              </a:solidFill>
            </a:endParaRPr>
          </a:p>
          <a:p>
            <a:pPr indent="0" lvl="0" marL="0" rtl="0" algn="l">
              <a:lnSpc>
                <a:spcPct val="100000"/>
              </a:lnSpc>
              <a:spcBef>
                <a:spcPts val="0"/>
              </a:spcBef>
              <a:spcAft>
                <a:spcPts val="0"/>
              </a:spcAft>
              <a:buClr>
                <a:schemeClr val="dk1"/>
              </a:buClr>
              <a:buSzPts val="1100"/>
              <a:buFont typeface="Arial"/>
              <a:buNone/>
            </a:pPr>
            <a:r>
              <a:rPr b="1" lang="en-US" sz="4000">
                <a:solidFill>
                  <a:schemeClr val="lt1"/>
                </a:solidFill>
              </a:rPr>
              <a:t>              GDPR</a:t>
            </a:r>
            <a:endParaRPr b="1" sz="4000">
              <a:solidFill>
                <a:schemeClr val="lt1"/>
              </a:solidFill>
            </a:endParaRPr>
          </a:p>
          <a:p>
            <a:pPr indent="0" lvl="0" marL="0" rtl="0" algn="ctr">
              <a:lnSpc>
                <a:spcPct val="90000"/>
              </a:lnSpc>
              <a:spcBef>
                <a:spcPts val="0"/>
              </a:spcBef>
              <a:spcAft>
                <a:spcPts val="0"/>
              </a:spcAft>
              <a:buClr>
                <a:schemeClr val="lt1"/>
              </a:buClr>
              <a:buSzPts val="4000"/>
              <a:buFont typeface="Calibri"/>
              <a:buNone/>
            </a:pPr>
            <a:r>
              <a:t/>
            </a:r>
            <a:endParaRPr b="1" sz="4000">
              <a:solidFill>
                <a:srgbClr val="FF0000"/>
              </a:solidFill>
            </a:endParaRPr>
          </a:p>
        </p:txBody>
      </p:sp>
      <p:pic>
        <p:nvPicPr>
          <p:cNvPr descr="Logotipo&#10;&#10;Descripción generada automáticamente" id="102" name="Google Shape;102;p15"/>
          <p:cNvPicPr preferRelativeResize="0"/>
          <p:nvPr>
            <p:ph idx="1" type="body"/>
          </p:nvPr>
        </p:nvPicPr>
        <p:blipFill rotWithShape="1">
          <a:blip r:embed="rId3">
            <a:alphaModFix/>
          </a:blip>
          <a:srcRect b="0" l="0" r="0" t="0"/>
          <a:stretch/>
        </p:blipFill>
        <p:spPr>
          <a:xfrm>
            <a:off x="0" y="772505"/>
            <a:ext cx="2953443" cy="1039697"/>
          </a:xfrm>
          <a:prstGeom prst="rect">
            <a:avLst/>
          </a:prstGeom>
          <a:noFill/>
          <a:ln>
            <a:noFill/>
          </a:ln>
        </p:spPr>
      </p:pic>
      <p:pic>
        <p:nvPicPr>
          <p:cNvPr descr="Interfaz de usuario gráfica, Texto&#10;&#10;Descripción generada automáticamente" id="103" name="Google Shape;103;p15"/>
          <p:cNvPicPr preferRelativeResize="0"/>
          <p:nvPr/>
        </p:nvPicPr>
        <p:blipFill rotWithShape="1">
          <a:blip r:embed="rId4">
            <a:alphaModFix/>
          </a:blip>
          <a:srcRect b="0" l="0" r="0" t="0"/>
          <a:stretch/>
        </p:blipFill>
        <p:spPr>
          <a:xfrm>
            <a:off x="9905122" y="235318"/>
            <a:ext cx="1864311" cy="505694"/>
          </a:xfrm>
          <a:prstGeom prst="rect">
            <a:avLst/>
          </a:prstGeom>
          <a:noFill/>
          <a:ln>
            <a:noFill/>
          </a:ln>
        </p:spPr>
      </p:pic>
      <p:sp>
        <p:nvSpPr>
          <p:cNvPr id="104" name="Google Shape;104;p15"/>
          <p:cNvSpPr txBox="1"/>
          <p:nvPr/>
        </p:nvSpPr>
        <p:spPr>
          <a:xfrm>
            <a:off x="2341413" y="5932268"/>
            <a:ext cx="6525629" cy="710066"/>
          </a:xfrm>
          <a:prstGeom prst="rect">
            <a:avLst/>
          </a:prstGeom>
          <a:noFill/>
          <a:ln>
            <a:noFill/>
          </a:ln>
        </p:spPr>
        <p:txBody>
          <a:bodyPr anchorCtr="0" anchor="t" bIns="45700" lIns="91425" spcFirstLastPara="1" rIns="91425" wrap="square" tIns="45700">
            <a:spAutoFit/>
          </a:bodyPr>
          <a:lstStyle/>
          <a:p>
            <a:pPr indent="0" lvl="0" marL="0" marR="0" rtl="0" algn="just">
              <a:lnSpc>
                <a:spcPct val="97916"/>
              </a:lnSpc>
              <a:spcBef>
                <a:spcPts val="0"/>
              </a:spcBef>
              <a:spcAft>
                <a:spcPts val="0"/>
              </a:spcAft>
              <a:buClr>
                <a:srgbClr val="000000"/>
              </a:buClr>
              <a:buSzPts val="1200"/>
              <a:buFont typeface="Arial"/>
              <a:buNone/>
            </a:pPr>
            <a:r>
              <a:rPr b="0" i="0" lang="en-US" sz="1200" u="none" cap="none" strike="noStrike">
                <a:solidFill>
                  <a:srgbClr val="222222"/>
                </a:solidFill>
                <a:latin typeface="Calibri"/>
                <a:ea typeface="Calibri"/>
                <a:cs typeface="Calibri"/>
                <a:sym typeface="Calibri"/>
              </a:rPr>
              <a:t>This project result has been funded with support from the European Commission. This communication reflects the views only of the author, and the Commission cannot be held responsible for any use which may be made of the information contained therein. Submission Number: 2021-1-ES02-KA220-YOU-000028609</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idx="1" type="body"/>
          </p:nvPr>
        </p:nvSpPr>
        <p:spPr>
          <a:xfrm>
            <a:off x="1570350" y="1111024"/>
            <a:ext cx="10515600" cy="528063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800"/>
              <a:t>Exceptions to the GDPR</a:t>
            </a:r>
            <a:endParaRPr b="1" sz="1800"/>
          </a:p>
          <a:p>
            <a:pPr indent="0" lvl="0" marL="0" rtl="0" algn="l">
              <a:lnSpc>
                <a:spcPct val="115000"/>
              </a:lnSpc>
              <a:spcBef>
                <a:spcPts val="0"/>
              </a:spcBef>
              <a:spcAft>
                <a:spcPts val="0"/>
              </a:spcAft>
              <a:buClr>
                <a:schemeClr val="dk1"/>
              </a:buClr>
              <a:buSzPts val="1100"/>
              <a:buFont typeface="Arial"/>
              <a:buNone/>
            </a:pPr>
            <a:r>
              <a:rPr lang="en-US" sz="1800"/>
              <a:t>Under the GDPR, there are </a:t>
            </a:r>
            <a:r>
              <a:rPr b="1" lang="en-US" sz="1800"/>
              <a:t>two</a:t>
            </a:r>
            <a:r>
              <a:rPr lang="en-US" sz="1800"/>
              <a:t> significant exceptions to note.</a:t>
            </a:r>
            <a:endParaRPr/>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b="1" lang="en-US" sz="1800"/>
              <a:t>Firstly,</a:t>
            </a:r>
            <a:r>
              <a:rPr lang="en-US" sz="1800"/>
              <a:t> it is for companies </a:t>
            </a:r>
            <a:r>
              <a:rPr b="1" lang="en-US" sz="1800"/>
              <a:t>with less than 250 employees.</a:t>
            </a:r>
            <a:r>
              <a:rPr lang="en-US" sz="1800"/>
              <a:t> Organizations in this category are not fully exempt, but they enjoy a more lenient coverage under the regulation.</a:t>
            </a:r>
            <a:endParaRPr/>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b="1" lang="en-US" sz="1800"/>
              <a:t>Secondly,</a:t>
            </a:r>
            <a:r>
              <a:rPr lang="en-US" sz="1800"/>
              <a:t> the GDPR does not apply to individuals or companies involved in purely "</a:t>
            </a:r>
            <a:r>
              <a:rPr b="1" lang="en-US" sz="1800"/>
              <a:t>personal or household activities". Its scope only covers "commercial or professional activities</a:t>
            </a:r>
            <a:r>
              <a:rPr lang="en-US" sz="1800"/>
              <a:t>."</a:t>
            </a:r>
            <a:endParaRPr/>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lang="en-US" sz="1800"/>
              <a:t>However, such companies must fully comply with the GDPR when:</a:t>
            </a:r>
            <a:endParaRPr/>
          </a:p>
          <a:p>
            <a:pPr indent="-342900" lvl="0" marL="457200" rtl="0" algn="l">
              <a:lnSpc>
                <a:spcPct val="100000"/>
              </a:lnSpc>
              <a:spcBef>
                <a:spcPts val="0"/>
              </a:spcBef>
              <a:spcAft>
                <a:spcPts val="0"/>
              </a:spcAft>
              <a:buSzPts val="1800"/>
              <a:buChar char="❖"/>
            </a:pPr>
            <a:r>
              <a:rPr lang="en-US" sz="1800"/>
              <a:t>Their processing activities may risk the rights and freedoms of data</a:t>
            </a:r>
            <a:endParaRPr/>
          </a:p>
          <a:p>
            <a:pPr indent="0" lvl="0" marL="457200" rtl="0" algn="l">
              <a:lnSpc>
                <a:spcPct val="100000"/>
              </a:lnSpc>
              <a:spcBef>
                <a:spcPts val="0"/>
              </a:spcBef>
              <a:spcAft>
                <a:spcPts val="0"/>
              </a:spcAft>
              <a:buSzPts val="1800"/>
              <a:buNone/>
            </a:pPr>
            <a:r>
              <a:rPr lang="en-US" sz="1800"/>
              <a:t>subjects</a:t>
            </a:r>
            <a:endParaRPr/>
          </a:p>
          <a:p>
            <a:pPr indent="-342900" lvl="0" marL="457200" rtl="0" algn="l">
              <a:lnSpc>
                <a:spcPct val="100000"/>
              </a:lnSpc>
              <a:spcBef>
                <a:spcPts val="0"/>
              </a:spcBef>
              <a:spcAft>
                <a:spcPts val="0"/>
              </a:spcAft>
              <a:buSzPts val="1800"/>
              <a:buChar char="❖"/>
            </a:pPr>
            <a:r>
              <a:rPr lang="en-US" sz="1800"/>
              <a:t>They process sensitive personal data or process data frequently, or</a:t>
            </a:r>
            <a:endParaRPr/>
          </a:p>
          <a:p>
            <a:pPr indent="-342900" lvl="0" marL="457200" rtl="0" algn="l">
              <a:lnSpc>
                <a:spcPct val="100000"/>
              </a:lnSpc>
              <a:spcBef>
                <a:spcPts val="0"/>
              </a:spcBef>
              <a:spcAft>
                <a:spcPts val="0"/>
              </a:spcAft>
              <a:buSzPts val="1800"/>
              <a:buChar char="❖"/>
            </a:pPr>
            <a:r>
              <a:rPr lang="en-US" sz="1800"/>
              <a:t>They process a special data category relating to "criminal convictions</a:t>
            </a:r>
            <a:endParaRPr/>
          </a:p>
          <a:p>
            <a:pPr indent="0" lvl="0" marL="457200" rtl="0" algn="l">
              <a:lnSpc>
                <a:spcPct val="100000"/>
              </a:lnSpc>
              <a:spcBef>
                <a:spcPts val="0"/>
              </a:spcBef>
              <a:spcAft>
                <a:spcPts val="0"/>
              </a:spcAft>
              <a:buSzPts val="1800"/>
              <a:buNone/>
            </a:pPr>
            <a:r>
              <a:rPr lang="en-US" sz="1800"/>
              <a:t>and of ences"</a:t>
            </a:r>
            <a:endParaRPr/>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90000"/>
              </a:lnSpc>
              <a:spcBef>
                <a:spcPts val="1000"/>
              </a:spcBef>
              <a:spcAft>
                <a:spcPts val="0"/>
              </a:spcAft>
              <a:buSzPts val="1800"/>
              <a:buNone/>
            </a:pPr>
            <a:r>
              <a:t/>
            </a:r>
            <a:endParaRPr/>
          </a:p>
        </p:txBody>
      </p:sp>
      <p:sp>
        <p:nvSpPr>
          <p:cNvPr id="201" name="Google Shape;201;p24"/>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02" name="Google Shape;202;p24"/>
          <p:cNvGrpSpPr/>
          <p:nvPr/>
        </p:nvGrpSpPr>
        <p:grpSpPr>
          <a:xfrm>
            <a:off x="441960" y="561256"/>
            <a:ext cx="1128381" cy="847206"/>
            <a:chOff x="7393391" y="1075612"/>
            <a:chExt cx="1128381" cy="847206"/>
          </a:xfrm>
        </p:grpSpPr>
        <p:sp>
          <p:nvSpPr>
            <p:cNvPr id="203" name="Google Shape;203;p2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24"/>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idx="1" type="body"/>
          </p:nvPr>
        </p:nvSpPr>
        <p:spPr>
          <a:xfrm>
            <a:off x="1570350" y="1111024"/>
            <a:ext cx="10515600" cy="528063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lang="en-US" sz="1800"/>
              <a:t>However, such companies </a:t>
            </a:r>
            <a:r>
              <a:rPr b="1" lang="en-US" sz="1800"/>
              <a:t>must fully comply with the GDPR </a:t>
            </a:r>
            <a:r>
              <a:rPr lang="en-US" sz="1800"/>
              <a:t>when:</a:t>
            </a:r>
            <a:endParaRPr/>
          </a:p>
          <a:p>
            <a:pPr indent="-342900" lvl="0" marL="457200" rtl="0" algn="l">
              <a:lnSpc>
                <a:spcPct val="100000"/>
              </a:lnSpc>
              <a:spcBef>
                <a:spcPts val="0"/>
              </a:spcBef>
              <a:spcAft>
                <a:spcPts val="0"/>
              </a:spcAft>
              <a:buSzPts val="1800"/>
              <a:buFont typeface="Arial"/>
              <a:buChar char="•"/>
            </a:pPr>
            <a:r>
              <a:rPr lang="en-US" sz="1800"/>
              <a:t>Their processing activities may risk the rights and freedoms of data</a:t>
            </a:r>
            <a:endParaRPr/>
          </a:p>
          <a:p>
            <a:pPr indent="0" lvl="0" marL="457200" rtl="0" algn="l">
              <a:lnSpc>
                <a:spcPct val="100000"/>
              </a:lnSpc>
              <a:spcBef>
                <a:spcPts val="0"/>
              </a:spcBef>
              <a:spcAft>
                <a:spcPts val="0"/>
              </a:spcAft>
              <a:buSzPts val="1800"/>
              <a:buNone/>
            </a:pPr>
            <a:r>
              <a:rPr lang="en-US" sz="1800"/>
              <a:t>subjects</a:t>
            </a:r>
            <a:endParaRPr/>
          </a:p>
          <a:p>
            <a:pPr indent="-342900" lvl="0" marL="457200" rtl="0" algn="l">
              <a:lnSpc>
                <a:spcPct val="100000"/>
              </a:lnSpc>
              <a:spcBef>
                <a:spcPts val="0"/>
              </a:spcBef>
              <a:spcAft>
                <a:spcPts val="0"/>
              </a:spcAft>
              <a:buSzPts val="1800"/>
              <a:buFont typeface="Arial"/>
              <a:buChar char="•"/>
            </a:pPr>
            <a:r>
              <a:rPr lang="en-US" sz="1800"/>
              <a:t>They process sensitive personal data or process data frequently, or</a:t>
            </a:r>
            <a:endParaRPr/>
          </a:p>
          <a:p>
            <a:pPr indent="-342900" lvl="0" marL="457200" rtl="0" algn="l">
              <a:lnSpc>
                <a:spcPct val="100000"/>
              </a:lnSpc>
              <a:spcBef>
                <a:spcPts val="0"/>
              </a:spcBef>
              <a:spcAft>
                <a:spcPts val="0"/>
              </a:spcAft>
              <a:buSzPts val="1800"/>
              <a:buFont typeface="Arial"/>
              <a:buChar char="•"/>
            </a:pPr>
            <a:r>
              <a:rPr lang="en-US" sz="1800"/>
              <a:t>They process a special data category relating to "criminal convictions</a:t>
            </a:r>
            <a:endParaRPr/>
          </a:p>
          <a:p>
            <a:pPr indent="0" lvl="0" marL="457200" rtl="0" algn="l">
              <a:lnSpc>
                <a:spcPct val="100000"/>
              </a:lnSpc>
              <a:spcBef>
                <a:spcPts val="0"/>
              </a:spcBef>
              <a:spcAft>
                <a:spcPts val="0"/>
              </a:spcAft>
              <a:buSzPts val="1800"/>
              <a:buNone/>
            </a:pPr>
            <a:r>
              <a:rPr lang="en-US" sz="1800"/>
              <a:t>and of ences"</a:t>
            </a:r>
            <a:endParaRPr/>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90000"/>
              </a:lnSpc>
              <a:spcBef>
                <a:spcPts val="1000"/>
              </a:spcBef>
              <a:spcAft>
                <a:spcPts val="0"/>
              </a:spcAft>
              <a:buSzPts val="1800"/>
              <a:buNone/>
            </a:pPr>
            <a:r>
              <a:t/>
            </a:r>
            <a:endParaRPr/>
          </a:p>
        </p:txBody>
      </p:sp>
      <p:sp>
        <p:nvSpPr>
          <p:cNvPr id="210" name="Google Shape;210;p25"/>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11" name="Google Shape;211;p25"/>
          <p:cNvGrpSpPr/>
          <p:nvPr/>
        </p:nvGrpSpPr>
        <p:grpSpPr>
          <a:xfrm>
            <a:off x="441960" y="561256"/>
            <a:ext cx="1128381" cy="847206"/>
            <a:chOff x="7393391" y="1075612"/>
            <a:chExt cx="1128381" cy="847206"/>
          </a:xfrm>
        </p:grpSpPr>
        <p:sp>
          <p:nvSpPr>
            <p:cNvPr id="212" name="Google Shape;212;p25"/>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25"/>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idx="1" type="body"/>
          </p:nvPr>
        </p:nvSpPr>
        <p:spPr>
          <a:xfrm>
            <a:off x="1234440" y="1253400"/>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800"/>
              <a:t>Lawful Basis for Processing Personal Data Under the GDPR</a:t>
            </a:r>
            <a:endParaRPr/>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Before attempting to process an individual's personal data</a:t>
            </a:r>
            <a:r>
              <a:rPr b="1" lang="en-US" sz="1800"/>
              <a:t>, you must identify</a:t>
            </a:r>
            <a:endParaRPr/>
          </a:p>
          <a:p>
            <a:pPr indent="0" lvl="0" marL="0" rtl="0" algn="l">
              <a:lnSpc>
                <a:spcPct val="115000"/>
              </a:lnSpc>
              <a:spcBef>
                <a:spcPts val="0"/>
              </a:spcBef>
              <a:spcAft>
                <a:spcPts val="0"/>
              </a:spcAft>
              <a:buClr>
                <a:schemeClr val="dk1"/>
              </a:buClr>
              <a:buSzPts val="1100"/>
              <a:buFont typeface="Arial"/>
              <a:buNone/>
            </a:pPr>
            <a:r>
              <a:rPr b="1" lang="en-US" sz="1800"/>
              <a:t>one of the lawful bases </a:t>
            </a:r>
            <a:r>
              <a:rPr lang="en-US" sz="1800"/>
              <a:t>under the GDPR to justify doing so. Briefly, they are</a:t>
            </a:r>
            <a:endParaRPr/>
          </a:p>
          <a:p>
            <a:pPr indent="0" lvl="0" marL="0" rtl="0" algn="l">
              <a:lnSpc>
                <a:spcPct val="115000"/>
              </a:lnSpc>
              <a:spcBef>
                <a:spcPts val="0"/>
              </a:spcBef>
              <a:spcAft>
                <a:spcPts val="0"/>
              </a:spcAft>
              <a:buSzPts val="1100"/>
              <a:buNone/>
            </a:pPr>
            <a:r>
              <a:rPr lang="en-US" sz="1800"/>
              <a:t>as follows: </a:t>
            </a:r>
            <a:endParaRPr/>
          </a:p>
          <a:p>
            <a:pPr indent="0" lvl="0" marL="0" rtl="0" algn="l">
              <a:lnSpc>
                <a:spcPct val="115000"/>
              </a:lnSpc>
              <a:spcBef>
                <a:spcPts val="0"/>
              </a:spcBef>
              <a:spcAft>
                <a:spcPts val="0"/>
              </a:spcAft>
              <a:buClr>
                <a:schemeClr val="dk1"/>
              </a:buClr>
              <a:buSzPts val="1100"/>
              <a:buFont typeface="Arial"/>
              <a:buNone/>
            </a:pPr>
            <a:r>
              <a:t/>
            </a:r>
            <a:endParaRPr b="1" sz="1800"/>
          </a:p>
          <a:p>
            <a:pPr indent="0" lvl="0" marL="0" rtl="0" algn="l">
              <a:lnSpc>
                <a:spcPct val="115000"/>
              </a:lnSpc>
              <a:spcBef>
                <a:spcPts val="0"/>
              </a:spcBef>
              <a:spcAft>
                <a:spcPts val="0"/>
              </a:spcAft>
              <a:buSzPts val="1100"/>
              <a:buNone/>
            </a:pPr>
            <a:r>
              <a:t/>
            </a:r>
            <a:endParaRPr sz="1800"/>
          </a:p>
          <a:p>
            <a:pPr indent="0" lvl="0" marL="0" rtl="0" algn="l">
              <a:lnSpc>
                <a:spcPct val="115000"/>
              </a:lnSpc>
              <a:spcBef>
                <a:spcPts val="0"/>
              </a:spcBef>
              <a:spcAft>
                <a:spcPts val="0"/>
              </a:spcAft>
              <a:buSzPts val="1100"/>
              <a:buNone/>
            </a:pPr>
            <a:r>
              <a:rPr b="1" lang="en-US" sz="1800"/>
              <a:t>1. Consent</a:t>
            </a:r>
            <a:endParaRPr b="1" sz="1800"/>
          </a:p>
          <a:p>
            <a:pPr indent="0" lvl="0" marL="0" rtl="0" algn="l">
              <a:lnSpc>
                <a:spcPct val="115000"/>
              </a:lnSpc>
              <a:spcBef>
                <a:spcPts val="0"/>
              </a:spcBef>
              <a:spcAft>
                <a:spcPts val="0"/>
              </a:spcAft>
              <a:buSzPts val="1100"/>
              <a:buNone/>
            </a:pPr>
            <a:r>
              <a:rPr lang="en-US" sz="1800"/>
              <a:t>If you process under the lawful basis of consent, your processing activities</a:t>
            </a:r>
            <a:endParaRPr sz="1800"/>
          </a:p>
          <a:p>
            <a:pPr indent="0" lvl="0" marL="0" rtl="0" algn="l">
              <a:lnSpc>
                <a:spcPct val="115000"/>
              </a:lnSpc>
              <a:spcBef>
                <a:spcPts val="0"/>
              </a:spcBef>
              <a:spcAft>
                <a:spcPts val="0"/>
              </a:spcAft>
              <a:buSzPts val="1100"/>
              <a:buNone/>
            </a:pPr>
            <a:r>
              <a:rPr lang="en-US" sz="1800"/>
              <a:t>are considered legal only after getting clear, affirmative consent from your</a:t>
            </a:r>
            <a:endParaRPr sz="1800"/>
          </a:p>
          <a:p>
            <a:pPr indent="0" lvl="0" marL="0" rtl="0" algn="l">
              <a:lnSpc>
                <a:spcPct val="115000"/>
              </a:lnSpc>
              <a:spcBef>
                <a:spcPts val="0"/>
              </a:spcBef>
              <a:spcAft>
                <a:spcPts val="0"/>
              </a:spcAft>
              <a:buSzPts val="1100"/>
              <a:buNone/>
            </a:pPr>
            <a:r>
              <a:rPr lang="en-US" sz="1800"/>
              <a:t>data subjects. This lawful basis promotes the GDPR mission to give more</a:t>
            </a:r>
            <a:endParaRPr sz="1800"/>
          </a:p>
          <a:p>
            <a:pPr indent="0" lvl="0" marL="0" rtl="0" algn="l">
              <a:lnSpc>
                <a:spcPct val="115000"/>
              </a:lnSpc>
              <a:spcBef>
                <a:spcPts val="0"/>
              </a:spcBef>
              <a:spcAft>
                <a:spcPts val="0"/>
              </a:spcAft>
              <a:buSzPts val="1100"/>
              <a:buNone/>
            </a:pPr>
            <a:r>
              <a:rPr lang="en-US" sz="1800"/>
              <a:t>control to data subjects.</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90000"/>
              </a:lnSpc>
              <a:spcBef>
                <a:spcPts val="1000"/>
              </a:spcBef>
              <a:spcAft>
                <a:spcPts val="0"/>
              </a:spcAft>
              <a:buSzPts val="1800"/>
              <a:buNone/>
            </a:pPr>
            <a:r>
              <a:t/>
            </a:r>
            <a:endParaRPr sz="1800"/>
          </a:p>
        </p:txBody>
      </p:sp>
      <p:sp>
        <p:nvSpPr>
          <p:cNvPr id="219" name="Google Shape;219;p26"/>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20" name="Google Shape;220;p26"/>
          <p:cNvGrpSpPr/>
          <p:nvPr/>
        </p:nvGrpSpPr>
        <p:grpSpPr>
          <a:xfrm>
            <a:off x="441960" y="561256"/>
            <a:ext cx="1128381" cy="847206"/>
            <a:chOff x="7393391" y="1075612"/>
            <a:chExt cx="1128381" cy="847206"/>
          </a:xfrm>
        </p:grpSpPr>
        <p:sp>
          <p:nvSpPr>
            <p:cNvPr id="221" name="Google Shape;221;p26"/>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26"/>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idx="1" type="body"/>
          </p:nvPr>
        </p:nvSpPr>
        <p:spPr>
          <a:xfrm>
            <a:off x="2264375" y="646724"/>
            <a:ext cx="10515600" cy="57357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800">
                <a:solidFill>
                  <a:srgbClr val="202124"/>
                </a:solidFill>
                <a:highlight>
                  <a:srgbClr val="FFFFFF"/>
                </a:highlight>
              </a:rPr>
              <a:t>2. Contract</a:t>
            </a:r>
            <a:endParaRPr b="1"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You may need to process personal data to execute or enter into a contract</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with data subjects. For example, a customer may sign up for a trial before a</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contract, which may require you to collect their personal data (e.g., contact</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information).</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US" sz="1800">
                <a:solidFill>
                  <a:srgbClr val="202124"/>
                </a:solidFill>
                <a:highlight>
                  <a:srgbClr val="FFFFFF"/>
                </a:highlight>
              </a:rPr>
              <a:t>3. Legal Obligation</a:t>
            </a:r>
            <a:endParaRPr b="1"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Processing a person's data without consent is allowed when the law compels</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you to do so. For example, you may have to disclose a user's personal</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information to aid federal authorities in a criminal investigation.</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US" sz="1800">
                <a:solidFill>
                  <a:srgbClr val="202124"/>
                </a:solidFill>
                <a:highlight>
                  <a:srgbClr val="FFFFFF"/>
                </a:highlight>
              </a:rPr>
              <a:t>4. Vital Interests</a:t>
            </a:r>
            <a:endParaRPr b="1"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Processing a person's data is considered lawful if their life depends on it, and</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800">
                <a:solidFill>
                  <a:srgbClr val="202124"/>
                </a:solidFill>
                <a:highlight>
                  <a:srgbClr val="FFFFFF"/>
                </a:highlight>
              </a:rPr>
              <a:t>they can't provide consent. This legal basis may be more prominent in the</a:t>
            </a:r>
            <a:endParaRPr sz="1800">
              <a:solidFill>
                <a:srgbClr val="202124"/>
              </a:solidFill>
              <a:highlight>
                <a:srgbClr val="FFFFFF"/>
              </a:highlight>
            </a:endParaRPr>
          </a:p>
          <a:p>
            <a:pPr indent="0" lvl="0" marL="0" rtl="0" algn="l">
              <a:lnSpc>
                <a:spcPct val="100000"/>
              </a:lnSpc>
              <a:spcBef>
                <a:spcPts val="0"/>
              </a:spcBef>
              <a:spcAft>
                <a:spcPts val="0"/>
              </a:spcAft>
              <a:buSzPts val="1800"/>
              <a:buNone/>
            </a:pPr>
            <a:r>
              <a:rPr lang="en-US" sz="1800">
                <a:solidFill>
                  <a:srgbClr val="202124"/>
                </a:solidFill>
                <a:highlight>
                  <a:srgbClr val="FFFFFF"/>
                </a:highlight>
              </a:rPr>
              <a:t>medical industry.</a:t>
            </a:r>
            <a:endParaRPr sz="1800">
              <a:solidFill>
                <a:srgbClr val="202124"/>
              </a:solidFill>
              <a:highlight>
                <a:srgbClr val="FFFFFF"/>
              </a:highlight>
            </a:endParaRPr>
          </a:p>
          <a:p>
            <a:pPr indent="0" lvl="0" marL="0" rtl="0" algn="l">
              <a:lnSpc>
                <a:spcPct val="100000"/>
              </a:lnSpc>
              <a:spcBef>
                <a:spcPts val="0"/>
              </a:spcBef>
              <a:spcAft>
                <a:spcPts val="0"/>
              </a:spcAft>
              <a:buSzPts val="1800"/>
              <a:buNone/>
            </a:pPr>
            <a:r>
              <a:rPr b="1" lang="en-US" sz="1800">
                <a:solidFill>
                  <a:srgbClr val="202124"/>
                </a:solidFill>
                <a:highlight>
                  <a:srgbClr val="FFFFFF"/>
                </a:highlight>
              </a:rPr>
              <a:t>5. Public Task</a:t>
            </a:r>
            <a:endParaRPr b="1" sz="1800">
              <a:solidFill>
                <a:srgbClr val="202124"/>
              </a:solidFill>
              <a:highlight>
                <a:srgbClr val="FFFFFF"/>
              </a:highlight>
            </a:endParaRPr>
          </a:p>
          <a:p>
            <a:pPr indent="0" lvl="0" marL="0" rtl="0" algn="l">
              <a:lnSpc>
                <a:spcPct val="100000"/>
              </a:lnSpc>
              <a:spcBef>
                <a:spcPts val="0"/>
              </a:spcBef>
              <a:spcAft>
                <a:spcPts val="0"/>
              </a:spcAft>
              <a:buSzPts val="1800"/>
              <a:buNone/>
            </a:pPr>
            <a:r>
              <a:rPr lang="en-US" sz="1800">
                <a:solidFill>
                  <a:srgbClr val="202124"/>
                </a:solidFill>
                <a:highlight>
                  <a:srgbClr val="FFFFFF"/>
                </a:highlight>
              </a:rPr>
              <a:t>Processing personal data may be crucial to perform a duty in the public's</a:t>
            </a:r>
            <a:endParaRPr sz="1800">
              <a:solidFill>
                <a:srgbClr val="202124"/>
              </a:solidFill>
              <a:highlight>
                <a:srgbClr val="FFFFFF"/>
              </a:highlight>
            </a:endParaRPr>
          </a:p>
          <a:p>
            <a:pPr indent="0" lvl="0" marL="0" rtl="0" algn="l">
              <a:lnSpc>
                <a:spcPct val="100000"/>
              </a:lnSpc>
              <a:spcBef>
                <a:spcPts val="0"/>
              </a:spcBef>
              <a:spcAft>
                <a:spcPts val="0"/>
              </a:spcAft>
              <a:buSzPts val="1800"/>
              <a:buNone/>
            </a:pPr>
            <a:r>
              <a:rPr lang="en-US" sz="1800">
                <a:solidFill>
                  <a:srgbClr val="202124"/>
                </a:solidFill>
                <a:highlight>
                  <a:srgbClr val="FFFFFF"/>
                </a:highlight>
              </a:rPr>
              <a:t>interest or the exercise of official authority.</a:t>
            </a:r>
            <a:endParaRPr sz="1800">
              <a:solidFill>
                <a:srgbClr val="202124"/>
              </a:solidFill>
              <a:highlight>
                <a:srgbClr val="FFFFFF"/>
              </a:highlight>
            </a:endParaRPr>
          </a:p>
          <a:p>
            <a:pPr indent="0" lvl="0" marL="0" rtl="0" algn="l">
              <a:lnSpc>
                <a:spcPct val="100000"/>
              </a:lnSpc>
              <a:spcBef>
                <a:spcPts val="0"/>
              </a:spcBef>
              <a:spcAft>
                <a:spcPts val="0"/>
              </a:spcAft>
              <a:buSzPts val="1800"/>
              <a:buNone/>
            </a:pPr>
            <a:r>
              <a:t/>
            </a:r>
            <a:endParaRPr sz="1800">
              <a:solidFill>
                <a:srgbClr val="202124"/>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800">
              <a:solidFill>
                <a:srgbClr val="202124"/>
              </a:solidFill>
              <a:highlight>
                <a:srgbClr val="FFFFFF"/>
              </a:highlight>
            </a:endParaRPr>
          </a:p>
          <a:p>
            <a:pPr indent="0" lvl="0" marL="457200" rtl="0" algn="l">
              <a:lnSpc>
                <a:spcPct val="100000"/>
              </a:lnSpc>
              <a:spcBef>
                <a:spcPts val="0"/>
              </a:spcBef>
              <a:spcAft>
                <a:spcPts val="0"/>
              </a:spcAft>
              <a:buSzPts val="1800"/>
              <a:buNone/>
            </a:pPr>
            <a:r>
              <a:t/>
            </a:r>
            <a:endParaRPr sz="1800">
              <a:solidFill>
                <a:srgbClr val="202124"/>
              </a:solidFill>
              <a:highlight>
                <a:srgbClr val="FFFFFF"/>
              </a:highlight>
              <a:latin typeface="Arial"/>
              <a:ea typeface="Arial"/>
              <a:cs typeface="Arial"/>
              <a:sym typeface="Arial"/>
            </a:endParaRPr>
          </a:p>
        </p:txBody>
      </p:sp>
      <p:sp>
        <p:nvSpPr>
          <p:cNvPr id="228" name="Google Shape;228;p27"/>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29" name="Google Shape;229;p27"/>
          <p:cNvGrpSpPr/>
          <p:nvPr/>
        </p:nvGrpSpPr>
        <p:grpSpPr>
          <a:xfrm>
            <a:off x="441960" y="561256"/>
            <a:ext cx="1128381" cy="847206"/>
            <a:chOff x="7393391" y="1075612"/>
            <a:chExt cx="1128381" cy="847206"/>
          </a:xfrm>
        </p:grpSpPr>
        <p:sp>
          <p:nvSpPr>
            <p:cNvPr id="230" name="Google Shape;230;p27"/>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27"/>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27"/>
          <p:cNvSpPr txBox="1"/>
          <p:nvPr/>
        </p:nvSpPr>
        <p:spPr>
          <a:xfrm>
            <a:off x="1651650" y="335825"/>
            <a:ext cx="888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idx="1" type="body"/>
          </p:nvPr>
        </p:nvSpPr>
        <p:spPr>
          <a:xfrm>
            <a:off x="2155225" y="318724"/>
            <a:ext cx="9905711" cy="581689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6. Legitimate Interests</a:t>
            </a:r>
            <a:endParaRPr/>
          </a:p>
          <a:p>
            <a:pPr indent="0" lvl="0" marL="0" rtl="0" algn="l">
              <a:lnSpc>
                <a:spcPct val="100000"/>
              </a:lnSpc>
              <a:spcBef>
                <a:spcPts val="0"/>
              </a:spcBef>
              <a:spcAft>
                <a:spcPts val="0"/>
              </a:spcAft>
              <a:buSzPts val="1800"/>
              <a:buNone/>
            </a:pPr>
            <a:r>
              <a:rPr lang="en-US" sz="1800"/>
              <a:t>Companies with genuine, legitimate reasons may process data without</a:t>
            </a:r>
            <a:endParaRPr/>
          </a:p>
          <a:p>
            <a:pPr indent="0" lvl="0" marL="0" rtl="0" algn="l">
              <a:lnSpc>
                <a:spcPct val="100000"/>
              </a:lnSpc>
              <a:spcBef>
                <a:spcPts val="0"/>
              </a:spcBef>
              <a:spcAft>
                <a:spcPts val="0"/>
              </a:spcAft>
              <a:buSzPts val="1800"/>
              <a:buNone/>
            </a:pPr>
            <a:r>
              <a:rPr lang="en-US" sz="1800"/>
              <a:t>consent as long as it does </a:t>
            </a:r>
            <a:r>
              <a:rPr b="1" lang="en-US" sz="1800"/>
              <a:t>not interfere with the rights or freedoms of data</a:t>
            </a:r>
            <a:endParaRPr/>
          </a:p>
          <a:p>
            <a:pPr indent="0" lvl="0" marL="0" rtl="0" algn="l">
              <a:lnSpc>
                <a:spcPct val="100000"/>
              </a:lnSpc>
              <a:spcBef>
                <a:spcPts val="0"/>
              </a:spcBef>
              <a:spcAft>
                <a:spcPts val="0"/>
              </a:spcAft>
              <a:buSzPts val="1800"/>
              <a:buNone/>
            </a:pPr>
            <a:r>
              <a:rPr b="1" lang="en-US" sz="1800"/>
              <a:t>subjects. Examples </a:t>
            </a:r>
            <a:r>
              <a:rPr lang="en-US" sz="1800"/>
              <a:t>include</a:t>
            </a:r>
            <a:r>
              <a:rPr b="1" lang="en-US" sz="1800"/>
              <a:t>:</a:t>
            </a:r>
            <a:endParaRPr/>
          </a:p>
          <a:p>
            <a:pPr indent="0" lvl="0" marL="0" rtl="0" algn="l">
              <a:lnSpc>
                <a:spcPct val="100000"/>
              </a:lnSpc>
              <a:spcBef>
                <a:spcPts val="0"/>
              </a:spcBef>
              <a:spcAft>
                <a:spcPts val="0"/>
              </a:spcAft>
              <a:buSzPts val="1800"/>
              <a:buNone/>
            </a:pPr>
            <a:r>
              <a:t/>
            </a:r>
            <a:endParaRPr b="1" sz="1800"/>
          </a:p>
          <a:p>
            <a:pPr indent="-342900" lvl="0" marL="457200" rtl="0" algn="l">
              <a:lnSpc>
                <a:spcPct val="100000"/>
              </a:lnSpc>
              <a:spcBef>
                <a:spcPts val="0"/>
              </a:spcBef>
              <a:spcAft>
                <a:spcPts val="0"/>
              </a:spcAft>
              <a:buSzPts val="1800"/>
              <a:buFont typeface="Arial"/>
              <a:buChar char="•"/>
            </a:pPr>
            <a:r>
              <a:rPr lang="en-US" sz="1800"/>
              <a:t>Information and network security</a:t>
            </a:r>
            <a:endParaRPr sz="1800"/>
          </a:p>
          <a:p>
            <a:pPr indent="-342900" lvl="0" marL="457200" rtl="0" algn="l">
              <a:lnSpc>
                <a:spcPct val="100000"/>
              </a:lnSpc>
              <a:spcBef>
                <a:spcPts val="0"/>
              </a:spcBef>
              <a:spcAft>
                <a:spcPts val="0"/>
              </a:spcAft>
              <a:buSzPts val="1800"/>
              <a:buFont typeface="Arial"/>
              <a:buChar char="•"/>
            </a:pPr>
            <a:r>
              <a:rPr lang="en-US" sz="1800"/>
              <a:t>Fraud prevention</a:t>
            </a:r>
            <a:endParaRPr sz="1800"/>
          </a:p>
          <a:p>
            <a:pPr indent="-342900" lvl="0" marL="457200" rtl="0" algn="l">
              <a:lnSpc>
                <a:spcPct val="100000"/>
              </a:lnSpc>
              <a:spcBef>
                <a:spcPts val="0"/>
              </a:spcBef>
              <a:spcAft>
                <a:spcPts val="0"/>
              </a:spcAft>
              <a:buSzPts val="1800"/>
              <a:buFont typeface="Arial"/>
              <a:buChar char="•"/>
            </a:pPr>
            <a:r>
              <a:rPr lang="en-US" sz="1800"/>
              <a:t>Indicating dangers to general safety</a:t>
            </a:r>
            <a:endParaRPr sz="1800"/>
          </a:p>
          <a:p>
            <a:pPr indent="0" lvl="0" marL="457200" rtl="0" algn="l">
              <a:lnSpc>
                <a:spcPct val="100000"/>
              </a:lnSpc>
              <a:spcBef>
                <a:spcPts val="0"/>
              </a:spcBef>
              <a:spcAft>
                <a:spcPts val="0"/>
              </a:spcAft>
              <a:buSzPts val="1800"/>
              <a:buNone/>
            </a:pPr>
            <a:r>
              <a:t/>
            </a:r>
            <a:endParaRPr sz="1800"/>
          </a:p>
          <a:p>
            <a:pPr indent="0" lvl="0" marL="0" rtl="0" algn="l">
              <a:lnSpc>
                <a:spcPct val="100000"/>
              </a:lnSpc>
              <a:spcBef>
                <a:spcPts val="0"/>
              </a:spcBef>
              <a:spcAft>
                <a:spcPts val="0"/>
              </a:spcAft>
              <a:buSzPts val="1800"/>
              <a:buNone/>
            </a:pPr>
            <a:r>
              <a:t/>
            </a:r>
            <a:endParaRPr sz="1800"/>
          </a:p>
          <a:p>
            <a:pPr indent="0" lvl="0" marL="0" rtl="0" algn="l">
              <a:lnSpc>
                <a:spcPct val="115000"/>
              </a:lnSpc>
              <a:spcBef>
                <a:spcPts val="0"/>
              </a:spcBef>
              <a:spcAft>
                <a:spcPts val="0"/>
              </a:spcAft>
              <a:buClr>
                <a:schemeClr val="dk1"/>
              </a:buClr>
              <a:buSzPts val="1100"/>
              <a:buFont typeface="Arial"/>
              <a:buNone/>
            </a:pPr>
            <a:r>
              <a:t/>
            </a:r>
            <a:endParaRPr b="1" sz="1800"/>
          </a:p>
          <a:p>
            <a:pPr indent="0" lvl="0" marL="0" rtl="0" algn="l">
              <a:lnSpc>
                <a:spcPct val="90000"/>
              </a:lnSpc>
              <a:spcBef>
                <a:spcPts val="1000"/>
              </a:spcBef>
              <a:spcAft>
                <a:spcPts val="0"/>
              </a:spcAft>
              <a:buSzPts val="1800"/>
              <a:buNone/>
            </a:pPr>
            <a:r>
              <a:t/>
            </a:r>
            <a:endParaRPr sz="1800"/>
          </a:p>
        </p:txBody>
      </p:sp>
      <p:sp>
        <p:nvSpPr>
          <p:cNvPr id="238" name="Google Shape;238;p28"/>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39" name="Google Shape;239;p28"/>
          <p:cNvGrpSpPr/>
          <p:nvPr/>
        </p:nvGrpSpPr>
        <p:grpSpPr>
          <a:xfrm>
            <a:off x="441960" y="561256"/>
            <a:ext cx="1128381" cy="847206"/>
            <a:chOff x="7393391" y="1075612"/>
            <a:chExt cx="1128381" cy="847206"/>
          </a:xfrm>
        </p:grpSpPr>
        <p:sp>
          <p:nvSpPr>
            <p:cNvPr id="240" name="Google Shape;240;p28"/>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28"/>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idx="1" type="body"/>
          </p:nvPr>
        </p:nvSpPr>
        <p:spPr>
          <a:xfrm>
            <a:off x="2155225" y="318724"/>
            <a:ext cx="9905711" cy="5816899"/>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800"/>
              <a:buNone/>
            </a:pPr>
            <a:r>
              <a:t/>
            </a:r>
            <a:endParaRPr sz="1800"/>
          </a:p>
          <a:p>
            <a:pPr indent="0" lvl="0" marL="0" rtl="0" algn="l">
              <a:lnSpc>
                <a:spcPct val="100000"/>
              </a:lnSpc>
              <a:spcBef>
                <a:spcPts val="0"/>
              </a:spcBef>
              <a:spcAft>
                <a:spcPts val="0"/>
              </a:spcAft>
              <a:buSzPts val="1800"/>
              <a:buNone/>
            </a:pPr>
            <a:r>
              <a:rPr b="1" lang="en-US" sz="3600">
                <a:solidFill>
                  <a:srgbClr val="2F5496"/>
                </a:solidFill>
              </a:rPr>
              <a:t>General Requirements of the GDPR</a:t>
            </a:r>
            <a:endParaRPr/>
          </a:p>
          <a:p>
            <a:pPr indent="0" lvl="0" marL="0" rtl="0" algn="l">
              <a:lnSpc>
                <a:spcPct val="100000"/>
              </a:lnSpc>
              <a:spcBef>
                <a:spcPts val="0"/>
              </a:spcBef>
              <a:spcAft>
                <a:spcPts val="0"/>
              </a:spcAft>
              <a:buSzPts val="1800"/>
              <a:buNone/>
            </a:pPr>
            <a:r>
              <a:t/>
            </a:r>
            <a:endParaRPr b="1" sz="1800"/>
          </a:p>
          <a:p>
            <a:pPr indent="0" lvl="0" marL="0" rtl="0" algn="l">
              <a:lnSpc>
                <a:spcPct val="100000"/>
              </a:lnSpc>
              <a:spcBef>
                <a:spcPts val="0"/>
              </a:spcBef>
              <a:spcAft>
                <a:spcPts val="0"/>
              </a:spcAft>
              <a:buSzPts val="1800"/>
              <a:buNone/>
            </a:pPr>
            <a:r>
              <a:rPr lang="en-US" sz="1800"/>
              <a:t>The GDPR has provided both controllers and processors with several</a:t>
            </a:r>
            <a:endParaRPr sz="1800"/>
          </a:p>
          <a:p>
            <a:pPr indent="0" lvl="0" marL="0" rtl="0" algn="l">
              <a:lnSpc>
                <a:spcPct val="100000"/>
              </a:lnSpc>
              <a:spcBef>
                <a:spcPts val="0"/>
              </a:spcBef>
              <a:spcAft>
                <a:spcPts val="0"/>
              </a:spcAft>
              <a:buClr>
                <a:schemeClr val="dk1"/>
              </a:buClr>
              <a:buSzPts val="1100"/>
              <a:buFont typeface="Arial"/>
              <a:buNone/>
            </a:pPr>
            <a:r>
              <a:rPr lang="en-US" sz="1800"/>
              <a:t>new requirements they must observe and implement under the regulation. </a:t>
            </a:r>
            <a:endParaRPr sz="1800"/>
          </a:p>
          <a:p>
            <a:pPr indent="0" lvl="0" marL="0" rtl="0" algn="l">
              <a:lnSpc>
                <a:spcPct val="100000"/>
              </a:lnSpc>
              <a:spcBef>
                <a:spcPts val="0"/>
              </a:spcBef>
              <a:spcAft>
                <a:spcPts val="0"/>
              </a:spcAft>
              <a:buClr>
                <a:schemeClr val="dk1"/>
              </a:buClr>
              <a:buSzPts val="1100"/>
              <a:buFont typeface="Arial"/>
              <a:buNone/>
            </a:pPr>
            <a:r>
              <a:rPr lang="en-US" sz="1800"/>
              <a:t>Briefly, they include the following.</a:t>
            </a:r>
            <a:endParaRPr/>
          </a:p>
          <a:p>
            <a:pPr indent="0" lvl="0" marL="0" rtl="0" algn="l">
              <a:lnSpc>
                <a:spcPct val="100000"/>
              </a:lnSpc>
              <a:spcBef>
                <a:spcPts val="0"/>
              </a:spcBef>
              <a:spcAft>
                <a:spcPts val="0"/>
              </a:spcAft>
              <a:buClr>
                <a:schemeClr val="dk1"/>
              </a:buClr>
              <a:buSzPts val="1100"/>
              <a:buFont typeface="Arial"/>
              <a:buNone/>
            </a:pPr>
            <a:r>
              <a:t/>
            </a:r>
            <a:endParaRPr sz="1800"/>
          </a:p>
          <a:p>
            <a:pPr indent="-285750" lvl="0" marL="285750" rtl="0" algn="l">
              <a:lnSpc>
                <a:spcPct val="100000"/>
              </a:lnSpc>
              <a:spcBef>
                <a:spcPts val="0"/>
              </a:spcBef>
              <a:spcAft>
                <a:spcPts val="0"/>
              </a:spcAft>
              <a:buClr>
                <a:schemeClr val="dk1"/>
              </a:buClr>
              <a:buSzPts val="1100"/>
              <a:buFont typeface="Arial"/>
              <a:buChar char="•"/>
            </a:pPr>
            <a:r>
              <a:rPr lang="en-US" sz="1800"/>
              <a:t>Have a GDPR-Compliant Privacy Policy</a:t>
            </a:r>
            <a:endParaRPr/>
          </a:p>
          <a:p>
            <a:pPr indent="0" lvl="0" marL="0" rtl="0" algn="l">
              <a:lnSpc>
                <a:spcPct val="100000"/>
              </a:lnSpc>
              <a:spcBef>
                <a:spcPts val="0"/>
              </a:spcBef>
              <a:spcAft>
                <a:spcPts val="0"/>
              </a:spcAft>
              <a:buClr>
                <a:schemeClr val="dk1"/>
              </a:buClr>
              <a:buSzPts val="1100"/>
              <a:buNone/>
            </a:pPr>
            <a:r>
              <a:rPr lang="en-US" sz="1800"/>
              <a:t>The GDPR requires a number of disclosures. The best way to make the disclosures and keep your users informed of important facts is to have a Privacy Policy that complies with GDPR requirements. These rights should be prominently displayed and easily accessible for users’ convenience, typically within your Privacy Policy</a:t>
            </a:r>
            <a:endParaRPr/>
          </a:p>
          <a:p>
            <a:pPr indent="0" lvl="0" marL="0" rtl="0" algn="l">
              <a:lnSpc>
                <a:spcPct val="100000"/>
              </a:lnSpc>
              <a:spcBef>
                <a:spcPts val="0"/>
              </a:spcBef>
              <a:spcAft>
                <a:spcPts val="0"/>
              </a:spcAft>
              <a:buClr>
                <a:schemeClr val="dk1"/>
              </a:buClr>
              <a:buSzPts val="1100"/>
              <a:buNone/>
            </a:pPr>
            <a:r>
              <a:t/>
            </a:r>
            <a:endParaRPr sz="1800"/>
          </a:p>
          <a:p>
            <a:pPr indent="-285750" lvl="0" marL="285750" rtl="0" algn="l">
              <a:lnSpc>
                <a:spcPct val="100000"/>
              </a:lnSpc>
              <a:spcBef>
                <a:spcPts val="0"/>
              </a:spcBef>
              <a:spcAft>
                <a:spcPts val="0"/>
              </a:spcAft>
              <a:buClr>
                <a:schemeClr val="dk1"/>
              </a:buClr>
              <a:buSzPts val="1100"/>
              <a:buFont typeface="Arial"/>
              <a:buChar char="•"/>
            </a:pPr>
            <a:r>
              <a:rPr lang="en-US" sz="1800"/>
              <a:t>Strengthen Individual Rights Under the GDPR</a:t>
            </a:r>
            <a:endParaRPr sz="1800"/>
          </a:p>
          <a:p>
            <a:pPr indent="0" lvl="0" marL="0" rtl="0" algn="l">
              <a:lnSpc>
                <a:spcPct val="100000"/>
              </a:lnSpc>
              <a:spcBef>
                <a:spcPts val="0"/>
              </a:spcBef>
              <a:spcAft>
                <a:spcPts val="0"/>
              </a:spcAft>
              <a:buSzPts val="1800"/>
              <a:buNone/>
            </a:pPr>
            <a:r>
              <a:rPr lang="en-US" sz="1800"/>
              <a:t>As an organization subject to the regulation,</a:t>
            </a:r>
            <a:r>
              <a:rPr b="1" lang="en-US" sz="1800"/>
              <a:t> you must observe and help exercise </a:t>
            </a:r>
            <a:r>
              <a:rPr lang="en-US" sz="1800"/>
              <a:t>the individual user rights under the GDPR. They include</a:t>
            </a:r>
            <a:r>
              <a:rPr b="1" lang="en-US" sz="1800"/>
              <a:t>:</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SzPts val="1800"/>
              <a:buNone/>
            </a:pPr>
            <a:r>
              <a:t/>
            </a:r>
            <a:endParaRPr sz="1800"/>
          </a:p>
          <a:p>
            <a:pPr indent="0" lvl="0" marL="0" rtl="0" algn="l">
              <a:lnSpc>
                <a:spcPct val="115000"/>
              </a:lnSpc>
              <a:spcBef>
                <a:spcPts val="0"/>
              </a:spcBef>
              <a:spcAft>
                <a:spcPts val="0"/>
              </a:spcAft>
              <a:buClr>
                <a:schemeClr val="dk1"/>
              </a:buClr>
              <a:buSzPts val="1100"/>
              <a:buFont typeface="Arial"/>
              <a:buNone/>
            </a:pPr>
            <a:r>
              <a:t/>
            </a:r>
            <a:endParaRPr b="1" sz="1800"/>
          </a:p>
          <a:p>
            <a:pPr indent="0" lvl="0" marL="0" rtl="0" algn="l">
              <a:lnSpc>
                <a:spcPct val="90000"/>
              </a:lnSpc>
              <a:spcBef>
                <a:spcPts val="1000"/>
              </a:spcBef>
              <a:spcAft>
                <a:spcPts val="0"/>
              </a:spcAft>
              <a:buSzPts val="1800"/>
              <a:buNone/>
            </a:pPr>
            <a:r>
              <a:t/>
            </a:r>
            <a:endParaRPr sz="1800"/>
          </a:p>
        </p:txBody>
      </p:sp>
      <p:sp>
        <p:nvSpPr>
          <p:cNvPr id="247" name="Google Shape;247;p29"/>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48" name="Google Shape;248;p29"/>
          <p:cNvGrpSpPr/>
          <p:nvPr/>
        </p:nvGrpSpPr>
        <p:grpSpPr>
          <a:xfrm>
            <a:off x="441960" y="561256"/>
            <a:ext cx="1128381" cy="847206"/>
            <a:chOff x="7393391" y="1075612"/>
            <a:chExt cx="1128381" cy="847206"/>
          </a:xfrm>
        </p:grpSpPr>
        <p:sp>
          <p:nvSpPr>
            <p:cNvPr id="249" name="Google Shape;249;p29"/>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29"/>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0"/>
          <p:cNvSpPr txBox="1"/>
          <p:nvPr>
            <p:ph idx="1" type="body"/>
          </p:nvPr>
        </p:nvSpPr>
        <p:spPr>
          <a:xfrm>
            <a:off x="1467025" y="1118575"/>
            <a:ext cx="9853247"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Font typeface="Arial"/>
              <a:buChar char="•"/>
            </a:pPr>
            <a:r>
              <a:rPr lang="en-US" sz="1800"/>
              <a:t>Right to be informed - Notify users about how you obtain and process their data in a brief, intelligible, and easily accessible form.</a:t>
            </a:r>
            <a:endParaRPr sz="1800"/>
          </a:p>
          <a:p>
            <a:pPr indent="-342900" lvl="0" marL="457200" rtl="0" algn="l">
              <a:lnSpc>
                <a:spcPct val="100000"/>
              </a:lnSpc>
              <a:spcBef>
                <a:spcPts val="0"/>
              </a:spcBef>
              <a:spcAft>
                <a:spcPts val="0"/>
              </a:spcAft>
              <a:buSzPts val="1800"/>
              <a:buFont typeface="Arial"/>
              <a:buChar char="•"/>
            </a:pPr>
            <a:r>
              <a:rPr lang="en-US" sz="1800"/>
              <a:t>Right of access - Allow users to obtain information about how you use, store, or disclose their data.</a:t>
            </a:r>
            <a:endParaRPr sz="1800"/>
          </a:p>
          <a:p>
            <a:pPr indent="-342900" lvl="0" marL="457200" rtl="0" algn="l">
              <a:lnSpc>
                <a:spcPct val="100000"/>
              </a:lnSpc>
              <a:spcBef>
                <a:spcPts val="0"/>
              </a:spcBef>
              <a:spcAft>
                <a:spcPts val="0"/>
              </a:spcAft>
              <a:buSzPts val="1800"/>
              <a:buFont typeface="Arial"/>
              <a:buChar char="•"/>
            </a:pPr>
            <a:r>
              <a:rPr lang="en-US" sz="1800"/>
              <a:t>Right of rectification - Let users correct inaccurate information about them displayed in your records.</a:t>
            </a:r>
            <a:endParaRPr sz="1800"/>
          </a:p>
          <a:p>
            <a:pPr indent="-342900" lvl="0" marL="457200" rtl="0" algn="l">
              <a:lnSpc>
                <a:spcPct val="100000"/>
              </a:lnSpc>
              <a:spcBef>
                <a:spcPts val="0"/>
              </a:spcBef>
              <a:spcAft>
                <a:spcPts val="0"/>
              </a:spcAft>
              <a:buSzPts val="1800"/>
              <a:buFont typeface="Arial"/>
              <a:buChar char="•"/>
            </a:pPr>
            <a:r>
              <a:rPr lang="en-US" sz="1800"/>
              <a:t>Right to erasure - Promptly delete users' data at their request.</a:t>
            </a:r>
            <a:endParaRPr sz="1800"/>
          </a:p>
          <a:p>
            <a:pPr indent="-342900" lvl="0" marL="457200" rtl="0" algn="l">
              <a:lnSpc>
                <a:spcPct val="100000"/>
              </a:lnSpc>
              <a:spcBef>
                <a:spcPts val="0"/>
              </a:spcBef>
              <a:spcAft>
                <a:spcPts val="0"/>
              </a:spcAft>
              <a:buSzPts val="1800"/>
              <a:buFont typeface="Arial"/>
              <a:buChar char="•"/>
            </a:pPr>
            <a:r>
              <a:rPr lang="en-US" sz="1800"/>
              <a:t>Right to restrict processing - Stop processing users' data at their request.</a:t>
            </a:r>
            <a:endParaRPr sz="1800"/>
          </a:p>
          <a:p>
            <a:pPr indent="-342900" lvl="0" marL="457200" rtl="0" algn="l">
              <a:lnSpc>
                <a:spcPct val="115000"/>
              </a:lnSpc>
              <a:spcBef>
                <a:spcPts val="0"/>
              </a:spcBef>
              <a:spcAft>
                <a:spcPts val="0"/>
              </a:spcAft>
              <a:buSzPts val="1800"/>
              <a:buFont typeface="Arial"/>
              <a:buChar char="•"/>
            </a:pPr>
            <a:r>
              <a:rPr lang="en-US" sz="1800"/>
              <a:t>Right to data portability - Allow users to transfer a copy of their data to another company.</a:t>
            </a:r>
            <a:endParaRPr sz="1800"/>
          </a:p>
          <a:p>
            <a:pPr indent="-342900" lvl="0" marL="457200" rtl="0" algn="l">
              <a:lnSpc>
                <a:spcPct val="115000"/>
              </a:lnSpc>
              <a:spcBef>
                <a:spcPts val="0"/>
              </a:spcBef>
              <a:spcAft>
                <a:spcPts val="0"/>
              </a:spcAft>
              <a:buSzPts val="1800"/>
              <a:buFont typeface="Arial"/>
              <a:buChar char="•"/>
            </a:pPr>
            <a:r>
              <a:rPr lang="en-US" sz="1800"/>
              <a:t>Right to object - In certain instances, users can object to the processing of their personal data.</a:t>
            </a:r>
            <a:endParaRPr sz="1800"/>
          </a:p>
          <a:p>
            <a:pPr indent="-342900" lvl="0" marL="457200" rtl="0" algn="l">
              <a:lnSpc>
                <a:spcPct val="115000"/>
              </a:lnSpc>
              <a:spcBef>
                <a:spcPts val="0"/>
              </a:spcBef>
              <a:spcAft>
                <a:spcPts val="0"/>
              </a:spcAft>
              <a:buSzPts val="1800"/>
              <a:buFont typeface="Arial"/>
              <a:buChar char="•"/>
            </a:pPr>
            <a:r>
              <a:rPr lang="en-US" sz="1800"/>
              <a:t>Rights related to automated decisions - Protect users from automated decisions by granting a review when requested.</a:t>
            </a:r>
            <a:endParaRPr/>
          </a:p>
          <a:p>
            <a:pPr indent="0" lvl="0" marL="114300" rtl="0" algn="l">
              <a:lnSpc>
                <a:spcPct val="115000"/>
              </a:lnSpc>
              <a:spcBef>
                <a:spcPts val="0"/>
              </a:spcBef>
              <a:spcAft>
                <a:spcPts val="0"/>
              </a:spcAft>
              <a:buSzPts val="1800"/>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These rights should be prominently displayed and easily accessible for users'</a:t>
            </a:r>
            <a:endParaRPr sz="1800"/>
          </a:p>
          <a:p>
            <a:pPr indent="0" lvl="0" marL="0" rtl="0" algn="l">
              <a:lnSpc>
                <a:spcPct val="115000"/>
              </a:lnSpc>
              <a:spcBef>
                <a:spcPts val="0"/>
              </a:spcBef>
              <a:spcAft>
                <a:spcPts val="0"/>
              </a:spcAft>
              <a:buClr>
                <a:schemeClr val="dk1"/>
              </a:buClr>
              <a:buSzPts val="1100"/>
              <a:buFont typeface="Arial"/>
              <a:buNone/>
            </a:pPr>
            <a:r>
              <a:rPr lang="en-US" sz="1800"/>
              <a:t>convenience, typically within your Privacy Policy.</a:t>
            </a:r>
            <a:endParaRPr sz="1800"/>
          </a:p>
          <a:p>
            <a:pPr indent="0" lvl="0" marL="457200" rtl="0" algn="l">
              <a:lnSpc>
                <a:spcPct val="115000"/>
              </a:lnSpc>
              <a:spcBef>
                <a:spcPts val="0"/>
              </a:spcBef>
              <a:spcAft>
                <a:spcPts val="0"/>
              </a:spcAft>
              <a:buSzPts val="1800"/>
              <a:buNone/>
            </a:pPr>
            <a:r>
              <a:t/>
            </a:r>
            <a:endParaRPr sz="1800"/>
          </a:p>
          <a:p>
            <a:pPr indent="0" lvl="0" marL="457200" rtl="0" algn="l">
              <a:lnSpc>
                <a:spcPct val="100000"/>
              </a:lnSpc>
              <a:spcBef>
                <a:spcPts val="0"/>
              </a:spcBef>
              <a:spcAft>
                <a:spcPts val="0"/>
              </a:spcAft>
              <a:buSzPts val="1800"/>
              <a:buNone/>
            </a:pPr>
            <a:r>
              <a:t/>
            </a:r>
            <a:endParaRPr sz="1800"/>
          </a:p>
          <a:p>
            <a:pPr indent="0" lvl="0" marL="0" rtl="0" algn="l">
              <a:lnSpc>
                <a:spcPct val="100000"/>
              </a:lnSpc>
              <a:spcBef>
                <a:spcPts val="0"/>
              </a:spcBef>
              <a:spcAft>
                <a:spcPts val="0"/>
              </a:spcAft>
              <a:buClr>
                <a:schemeClr val="dk1"/>
              </a:buClr>
              <a:buSzPts val="1100"/>
              <a:buFont typeface="Arial"/>
              <a:buNone/>
            </a:pPr>
            <a:r>
              <a:t/>
            </a:r>
            <a:endParaRPr/>
          </a:p>
        </p:txBody>
      </p:sp>
      <p:sp>
        <p:nvSpPr>
          <p:cNvPr id="256" name="Google Shape;256;p30"/>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7" name="Google Shape;257;p30"/>
          <p:cNvGrpSpPr/>
          <p:nvPr/>
        </p:nvGrpSpPr>
        <p:grpSpPr>
          <a:xfrm>
            <a:off x="441960" y="561256"/>
            <a:ext cx="1128381" cy="847206"/>
            <a:chOff x="7393391" y="1075612"/>
            <a:chExt cx="1128381" cy="847206"/>
          </a:xfrm>
        </p:grpSpPr>
        <p:sp>
          <p:nvSpPr>
            <p:cNvPr id="258" name="Google Shape;258;p30"/>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30"/>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1370238" y="140846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762"/>
              <a:buFont typeface="Arial"/>
              <a:buNone/>
            </a:pPr>
            <a:r>
              <a:rPr lang="en-US" sz="1800"/>
              <a:t>For example, here's how Zoom displays this information in its Privacy</a:t>
            </a:r>
            <a:endParaRPr sz="1800"/>
          </a:p>
          <a:p>
            <a:pPr indent="0" lvl="0" marL="0" rtl="0" algn="l">
              <a:lnSpc>
                <a:spcPct val="115000"/>
              </a:lnSpc>
              <a:spcBef>
                <a:spcPts val="0"/>
              </a:spcBef>
              <a:spcAft>
                <a:spcPts val="0"/>
              </a:spcAft>
              <a:buClr>
                <a:schemeClr val="dk1"/>
              </a:buClr>
              <a:buSzPts val="762"/>
              <a:buFont typeface="Arial"/>
              <a:buNone/>
            </a:pPr>
            <a:r>
              <a:rPr lang="en-US" sz="1800"/>
              <a:t>Statement:</a:t>
            </a:r>
            <a:endParaRPr sz="1800"/>
          </a:p>
          <a:p>
            <a:pPr indent="0" lvl="0" marL="0" rtl="0" algn="l">
              <a:lnSpc>
                <a:spcPct val="90000"/>
              </a:lnSpc>
              <a:spcBef>
                <a:spcPts val="0"/>
              </a:spcBef>
              <a:spcAft>
                <a:spcPts val="0"/>
              </a:spcAft>
              <a:buSzPts val="1800"/>
              <a:buNone/>
            </a:pPr>
            <a:r>
              <a:t/>
            </a:r>
            <a:endParaRPr/>
          </a:p>
        </p:txBody>
      </p:sp>
      <p:sp>
        <p:nvSpPr>
          <p:cNvPr id="265" name="Google Shape;265;p31"/>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66" name="Google Shape;266;p31"/>
          <p:cNvGrpSpPr/>
          <p:nvPr/>
        </p:nvGrpSpPr>
        <p:grpSpPr>
          <a:xfrm>
            <a:off x="441960" y="561256"/>
            <a:ext cx="1128381" cy="847206"/>
            <a:chOff x="7393391" y="1075612"/>
            <a:chExt cx="1128381" cy="847206"/>
          </a:xfrm>
        </p:grpSpPr>
        <p:sp>
          <p:nvSpPr>
            <p:cNvPr id="267" name="Google Shape;267;p31"/>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31"/>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69" name="Google Shape;269;p31"/>
          <p:cNvPicPr preferRelativeResize="0"/>
          <p:nvPr/>
        </p:nvPicPr>
        <p:blipFill rotWithShape="1">
          <a:blip r:embed="rId3">
            <a:alphaModFix/>
          </a:blip>
          <a:srcRect b="0" l="0" r="0" t="0"/>
          <a:stretch/>
        </p:blipFill>
        <p:spPr>
          <a:xfrm>
            <a:off x="1947672" y="2378605"/>
            <a:ext cx="5669280" cy="29824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1265325" y="7866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1800"/>
              <a:t>Implement Data Protection Impact Assessments</a:t>
            </a:r>
            <a:endParaRPr b="1" sz="1800"/>
          </a:p>
        </p:txBody>
      </p:sp>
      <p:sp>
        <p:nvSpPr>
          <p:cNvPr id="275" name="Google Shape;275;p32"/>
          <p:cNvSpPr txBox="1"/>
          <p:nvPr>
            <p:ph idx="1" type="body"/>
          </p:nvPr>
        </p:nvSpPr>
        <p:spPr>
          <a:xfrm>
            <a:off x="1265325" y="180187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800"/>
              <a:t>A Data Protection Impact Assessment (DPIA) helps evaluate how your</a:t>
            </a:r>
            <a:endParaRPr sz="1800"/>
          </a:p>
          <a:p>
            <a:pPr indent="0" lvl="0" marL="0" rtl="0" algn="l">
              <a:lnSpc>
                <a:spcPct val="100000"/>
              </a:lnSpc>
              <a:spcBef>
                <a:spcPts val="0"/>
              </a:spcBef>
              <a:spcAft>
                <a:spcPts val="0"/>
              </a:spcAft>
              <a:buClr>
                <a:schemeClr val="dk1"/>
              </a:buClr>
              <a:buSzPts val="1100"/>
              <a:buFont typeface="Arial"/>
              <a:buNone/>
            </a:pPr>
            <a:r>
              <a:rPr lang="en-US" sz="1800"/>
              <a:t>processing activities may affect the protection of personal data.</a:t>
            </a:r>
            <a:endParaRPr sz="1800"/>
          </a:p>
          <a:p>
            <a:pPr indent="0" lvl="0" marL="0" rtl="0" algn="l">
              <a:lnSpc>
                <a:spcPct val="100000"/>
              </a:lnSpc>
              <a:spcBef>
                <a:spcPts val="0"/>
              </a:spcBef>
              <a:spcAft>
                <a:spcPts val="0"/>
              </a:spcAft>
              <a:buClr>
                <a:schemeClr val="dk1"/>
              </a:buClr>
              <a:buSzPts val="1100"/>
              <a:buFont typeface="Arial"/>
              <a:buNone/>
            </a:pPr>
            <a:r>
              <a:rPr lang="en-US" sz="1800"/>
              <a:t>You must observe this requirement if your processing operations are likely</a:t>
            </a:r>
            <a:endParaRPr sz="1800"/>
          </a:p>
          <a:p>
            <a:pPr indent="0" lvl="0" marL="0" rtl="0" algn="l">
              <a:lnSpc>
                <a:spcPct val="100000"/>
              </a:lnSpc>
              <a:spcBef>
                <a:spcPts val="0"/>
              </a:spcBef>
              <a:spcAft>
                <a:spcPts val="0"/>
              </a:spcAft>
              <a:buClr>
                <a:schemeClr val="dk1"/>
              </a:buClr>
              <a:buSzPts val="1100"/>
              <a:buFont typeface="Arial"/>
              <a:buNone/>
            </a:pPr>
            <a:r>
              <a:rPr lang="en-US" sz="1800"/>
              <a:t>to expose the rights and freedoms of users to high risk.</a:t>
            </a:r>
            <a:endParaRPr/>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lang="en-US" sz="1800"/>
              <a:t>Such cases include when you:</a:t>
            </a:r>
            <a:endParaRPr sz="1800"/>
          </a:p>
          <a:p>
            <a:pPr indent="-342900" lvl="0" marL="457200" rtl="0" algn="l">
              <a:lnSpc>
                <a:spcPct val="100000"/>
              </a:lnSpc>
              <a:spcBef>
                <a:spcPts val="0"/>
              </a:spcBef>
              <a:spcAft>
                <a:spcPts val="0"/>
              </a:spcAft>
              <a:buSzPts val="1800"/>
              <a:buFont typeface="Arial"/>
              <a:buChar char="•"/>
            </a:pPr>
            <a:r>
              <a:rPr lang="en-US" sz="1800"/>
              <a:t>Process a considerable amount of data that could significantly affect a lot of users</a:t>
            </a:r>
            <a:endParaRPr sz="1800"/>
          </a:p>
          <a:p>
            <a:pPr indent="-342900" lvl="0" marL="457200" rtl="0" algn="l">
              <a:lnSpc>
                <a:spcPct val="100000"/>
              </a:lnSpc>
              <a:spcBef>
                <a:spcPts val="0"/>
              </a:spcBef>
              <a:spcAft>
                <a:spcPts val="0"/>
              </a:spcAft>
              <a:buSzPts val="1800"/>
              <a:buFont typeface="Arial"/>
              <a:buChar char="•"/>
            </a:pPr>
            <a:r>
              <a:rPr lang="en-US" sz="1800"/>
              <a:t>Process a high volume of sensitive personal data</a:t>
            </a:r>
            <a:endParaRPr sz="1800"/>
          </a:p>
          <a:p>
            <a:pPr indent="-342900" lvl="0" marL="457200" rtl="0" algn="l">
              <a:lnSpc>
                <a:spcPct val="100000"/>
              </a:lnSpc>
              <a:spcBef>
                <a:spcPts val="0"/>
              </a:spcBef>
              <a:spcAft>
                <a:spcPts val="0"/>
              </a:spcAft>
              <a:buSzPts val="1800"/>
              <a:buFont typeface="Arial"/>
              <a:buChar char="•"/>
            </a:pPr>
            <a:r>
              <a:rPr lang="en-US" sz="1800"/>
              <a:t>Utilize the latest technologies to process data, or</a:t>
            </a:r>
            <a:endParaRPr sz="1800"/>
          </a:p>
          <a:p>
            <a:pPr indent="-342900" lvl="0" marL="457200" rtl="0" algn="l">
              <a:lnSpc>
                <a:spcPct val="100000"/>
              </a:lnSpc>
              <a:spcBef>
                <a:spcPts val="0"/>
              </a:spcBef>
              <a:spcAft>
                <a:spcPts val="0"/>
              </a:spcAft>
              <a:buSzPts val="1800"/>
              <a:buFont typeface="Arial"/>
              <a:buChar char="•"/>
            </a:pPr>
            <a:r>
              <a:rPr lang="en-US" sz="1800"/>
              <a:t>Process data in order to profile people</a:t>
            </a:r>
            <a:endParaRPr/>
          </a:p>
          <a:p>
            <a:pPr indent="0" lvl="0" marL="114300" rtl="0" algn="l">
              <a:lnSpc>
                <a:spcPct val="100000"/>
              </a:lnSpc>
              <a:spcBef>
                <a:spcPts val="0"/>
              </a:spcBef>
              <a:spcAft>
                <a:spcPts val="0"/>
              </a:spcAft>
              <a:buSzPts val="1800"/>
              <a:buNone/>
            </a:pPr>
            <a:r>
              <a:t/>
            </a:r>
            <a:endParaRPr sz="1800"/>
          </a:p>
          <a:p>
            <a:pPr indent="0" lvl="0" marL="0" rtl="0" algn="l">
              <a:lnSpc>
                <a:spcPct val="100000"/>
              </a:lnSpc>
              <a:spcBef>
                <a:spcPts val="1000"/>
              </a:spcBef>
              <a:spcAft>
                <a:spcPts val="0"/>
              </a:spcAft>
              <a:buSzPts val="1800"/>
              <a:buNone/>
            </a:pPr>
            <a:r>
              <a:t/>
            </a:r>
            <a:endParaRPr sz="1800"/>
          </a:p>
        </p:txBody>
      </p:sp>
      <p:sp>
        <p:nvSpPr>
          <p:cNvPr id="276" name="Google Shape;276;p32"/>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77" name="Google Shape;277;p32"/>
          <p:cNvGrpSpPr/>
          <p:nvPr/>
        </p:nvGrpSpPr>
        <p:grpSpPr>
          <a:xfrm>
            <a:off x="441960" y="561256"/>
            <a:ext cx="1128381" cy="847206"/>
            <a:chOff x="7393391" y="1075612"/>
            <a:chExt cx="1128381" cy="847206"/>
          </a:xfrm>
        </p:grpSpPr>
        <p:sp>
          <p:nvSpPr>
            <p:cNvPr id="278" name="Google Shape;278;p32"/>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32"/>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3"/>
          <p:cNvSpPr txBox="1"/>
          <p:nvPr>
            <p:ph idx="1" type="body"/>
          </p:nvPr>
        </p:nvSpPr>
        <p:spPr>
          <a:xfrm>
            <a:off x="1432255" y="1110772"/>
            <a:ext cx="8928082" cy="4351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1" lang="en-US" sz="1800"/>
              <a:t>Designate a Data Protection Officer</a:t>
            </a:r>
            <a:endParaRPr/>
          </a:p>
          <a:p>
            <a:pPr indent="0" lvl="0" marL="0" rtl="0" algn="l">
              <a:lnSpc>
                <a:spcPct val="100000"/>
              </a:lnSpc>
              <a:spcBef>
                <a:spcPts val="0"/>
              </a:spcBef>
              <a:spcAft>
                <a:spcPts val="0"/>
              </a:spcAft>
              <a:buSzPts val="1800"/>
              <a:buNone/>
            </a:pPr>
            <a:r>
              <a:rPr lang="en-US" sz="1800"/>
              <a:t>A data protection officer (DPO) supervises an organization's data protection</a:t>
            </a:r>
            <a:endParaRPr/>
          </a:p>
          <a:p>
            <a:pPr indent="0" lvl="0" marL="0" rtl="0" algn="l">
              <a:lnSpc>
                <a:spcPct val="100000"/>
              </a:lnSpc>
              <a:spcBef>
                <a:spcPts val="0"/>
              </a:spcBef>
              <a:spcAft>
                <a:spcPts val="0"/>
              </a:spcAft>
              <a:buSzPts val="1800"/>
              <a:buNone/>
            </a:pPr>
            <a:r>
              <a:rPr lang="en-US" sz="1800"/>
              <a:t>strategy. DPOs are appointed to educate and advise management about</a:t>
            </a:r>
            <a:endParaRPr/>
          </a:p>
          <a:p>
            <a:pPr indent="0" lvl="0" marL="0" rtl="0" algn="l">
              <a:lnSpc>
                <a:spcPct val="100000"/>
              </a:lnSpc>
              <a:spcBef>
                <a:spcPts val="0"/>
              </a:spcBef>
              <a:spcAft>
                <a:spcPts val="0"/>
              </a:spcAft>
              <a:buSzPts val="1800"/>
              <a:buNone/>
            </a:pPr>
            <a:r>
              <a:rPr lang="en-US" sz="1800"/>
              <a:t>GDPR compliance as well as address the privacy concerns of users.</a:t>
            </a:r>
            <a:endParaRPr/>
          </a:p>
          <a:p>
            <a:pPr indent="0" lvl="0" marL="457200" rtl="0" algn="l">
              <a:lnSpc>
                <a:spcPct val="100000"/>
              </a:lnSpc>
              <a:spcBef>
                <a:spcPts val="0"/>
              </a:spcBef>
              <a:spcAft>
                <a:spcPts val="0"/>
              </a:spcAft>
              <a:buSzPts val="1800"/>
              <a:buNone/>
            </a:pPr>
            <a:r>
              <a:t/>
            </a:r>
            <a:endParaRPr sz="1800"/>
          </a:p>
          <a:p>
            <a:pPr indent="0" lvl="0" marL="0" rtl="0" algn="l">
              <a:lnSpc>
                <a:spcPct val="100000"/>
              </a:lnSpc>
              <a:spcBef>
                <a:spcPts val="1000"/>
              </a:spcBef>
              <a:spcAft>
                <a:spcPts val="0"/>
              </a:spcAft>
              <a:buSzPts val="1800"/>
              <a:buNone/>
            </a:pPr>
            <a:r>
              <a:t/>
            </a:r>
            <a:endParaRPr sz="1800"/>
          </a:p>
        </p:txBody>
      </p:sp>
      <p:sp>
        <p:nvSpPr>
          <p:cNvPr id="285" name="Google Shape;285;p33"/>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86" name="Google Shape;286;p33"/>
          <p:cNvGrpSpPr/>
          <p:nvPr/>
        </p:nvGrpSpPr>
        <p:grpSpPr>
          <a:xfrm>
            <a:off x="441960" y="561256"/>
            <a:ext cx="1128381" cy="847206"/>
            <a:chOff x="7393391" y="1075612"/>
            <a:chExt cx="1128381" cy="847206"/>
          </a:xfrm>
        </p:grpSpPr>
        <p:sp>
          <p:nvSpPr>
            <p:cNvPr id="287" name="Google Shape;287;p33"/>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33"/>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6"/>
          <p:cNvSpPr/>
          <p:nvPr/>
        </p:nvSpPr>
        <p:spPr>
          <a:xfrm>
            <a:off x="0" y="0"/>
            <a:ext cx="2013557" cy="68580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 name="Google Shape;110;p16"/>
          <p:cNvSpPr/>
          <p:nvPr>
            <p:ph type="title"/>
          </p:nvPr>
        </p:nvSpPr>
        <p:spPr>
          <a:xfrm>
            <a:off x="874454" y="599504"/>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36718"/>
              </a:lnSpc>
              <a:spcBef>
                <a:spcPts val="0"/>
              </a:spcBef>
              <a:spcAft>
                <a:spcPts val="0"/>
              </a:spcAft>
              <a:buClr>
                <a:schemeClr val="lt1"/>
              </a:buClr>
              <a:buSzPts val="3200"/>
              <a:buFont typeface="Calibri"/>
              <a:buNone/>
            </a:pPr>
            <a:br>
              <a:rPr b="1" lang="en-US" sz="3200">
                <a:solidFill>
                  <a:schemeClr val="lt1"/>
                </a:solidFill>
                <a:latin typeface="Calibri"/>
                <a:ea typeface="Calibri"/>
                <a:cs typeface="Calibri"/>
                <a:sym typeface="Calibri"/>
              </a:rPr>
            </a:br>
            <a:r>
              <a:rPr b="1" lang="en-US" sz="3200">
                <a:solidFill>
                  <a:schemeClr val="lt1"/>
                </a:solidFill>
                <a:latin typeface="Calibri"/>
                <a:ea typeface="Calibri"/>
                <a:cs typeface="Calibri"/>
                <a:sym typeface="Calibri"/>
              </a:rPr>
              <a:t> </a:t>
            </a:r>
            <a:br>
              <a:rPr b="1" lang="en-US" sz="3200">
                <a:solidFill>
                  <a:schemeClr val="lt1"/>
                </a:solidFill>
                <a:latin typeface="Calibri"/>
                <a:ea typeface="Calibri"/>
                <a:cs typeface="Calibri"/>
                <a:sym typeface="Calibri"/>
              </a:rPr>
            </a:br>
            <a:r>
              <a:rPr b="1" lang="en-US" sz="3200">
                <a:solidFill>
                  <a:schemeClr val="lt1"/>
                </a:solidFill>
                <a:latin typeface="Calibri"/>
                <a:ea typeface="Calibri"/>
                <a:cs typeface="Calibri"/>
                <a:sym typeface="Calibri"/>
              </a:rPr>
              <a:t> Summary</a:t>
            </a:r>
            <a:br>
              <a:rPr b="1" lang="en-US" sz="3200">
                <a:solidFill>
                  <a:schemeClr val="lt1"/>
                </a:solidFill>
                <a:latin typeface="Calibri"/>
                <a:ea typeface="Calibri"/>
                <a:cs typeface="Calibri"/>
                <a:sym typeface="Calibri"/>
              </a:rPr>
            </a:br>
            <a:endParaRPr b="1" sz="3200">
              <a:solidFill>
                <a:schemeClr val="lt1"/>
              </a:solidFill>
              <a:latin typeface="Calibri"/>
              <a:ea typeface="Calibri"/>
              <a:cs typeface="Calibri"/>
              <a:sym typeface="Calibri"/>
            </a:endParaRPr>
          </a:p>
        </p:txBody>
      </p:sp>
      <p:pic>
        <p:nvPicPr>
          <p:cNvPr descr="Logotipo&#10;&#10;Descripción generada automáticamente" id="111" name="Google Shape;111;p16"/>
          <p:cNvPicPr preferRelativeResize="0"/>
          <p:nvPr>
            <p:ph idx="1" type="body"/>
          </p:nvPr>
        </p:nvPicPr>
        <p:blipFill rotWithShape="1">
          <a:blip r:embed="rId3">
            <a:alphaModFix/>
          </a:blip>
          <a:srcRect b="0" l="0" r="0" t="0"/>
          <a:stretch/>
        </p:blipFill>
        <p:spPr>
          <a:xfrm>
            <a:off x="2450920" y="5992047"/>
            <a:ext cx="1587680" cy="532897"/>
          </a:xfrm>
          <a:prstGeom prst="rect">
            <a:avLst/>
          </a:prstGeom>
          <a:noFill/>
          <a:ln>
            <a:noFill/>
          </a:ln>
        </p:spPr>
      </p:pic>
      <p:sp>
        <p:nvSpPr>
          <p:cNvPr id="112" name="Google Shape;112;p16"/>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pic>
        <p:nvPicPr>
          <p:cNvPr descr="Interfaz de usuario gráfica, Texto&#10;&#10;Descripción generada automáticamente" id="113" name="Google Shape;113;p16"/>
          <p:cNvPicPr preferRelativeResize="0"/>
          <p:nvPr/>
        </p:nvPicPr>
        <p:blipFill rotWithShape="1">
          <a:blip r:embed="rId4">
            <a:alphaModFix/>
          </a:blip>
          <a:srcRect b="0" l="0" r="0" t="0"/>
          <a:stretch/>
        </p:blipFill>
        <p:spPr>
          <a:xfrm>
            <a:off x="9319183" y="5919434"/>
            <a:ext cx="2532506" cy="686942"/>
          </a:xfrm>
          <a:prstGeom prst="rect">
            <a:avLst/>
          </a:prstGeom>
          <a:noFill/>
          <a:ln>
            <a:noFill/>
          </a:ln>
        </p:spPr>
      </p:pic>
      <p:sp>
        <p:nvSpPr>
          <p:cNvPr id="114" name="Google Shape;114;p16"/>
          <p:cNvSpPr txBox="1"/>
          <p:nvPr/>
        </p:nvSpPr>
        <p:spPr>
          <a:xfrm>
            <a:off x="4381056" y="1083022"/>
            <a:ext cx="7188300" cy="4262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22222"/>
              </a:buClr>
              <a:buSzPts val="1800"/>
              <a:buFont typeface="Calibri"/>
              <a:buAutoNum type="arabicPeriod"/>
            </a:pPr>
            <a:r>
              <a:rPr b="1" i="0" lang="en-US" sz="2200" u="none" cap="none" strike="noStrike">
                <a:solidFill>
                  <a:srgbClr val="222222"/>
                </a:solidFill>
                <a:latin typeface="Calibri"/>
                <a:ea typeface="Calibri"/>
                <a:cs typeface="Calibri"/>
                <a:sym typeface="Calibri"/>
              </a:rPr>
              <a:t>Introduction</a:t>
            </a:r>
            <a:endParaRPr b="1" i="0" sz="2200" u="none" cap="none" strike="noStrike">
              <a:solidFill>
                <a:schemeClr val="dk1"/>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i="0" lang="en-US" sz="2200" u="none" cap="none" strike="noStrike">
                <a:solidFill>
                  <a:srgbClr val="222222"/>
                </a:solidFill>
                <a:latin typeface="Calibri"/>
                <a:ea typeface="Calibri"/>
                <a:cs typeface="Calibri"/>
                <a:sym typeface="Calibri"/>
              </a:rPr>
              <a:t>What is the General Data Protection Regulation (GDPR)?</a:t>
            </a:r>
            <a:endParaRPr b="1" i="0" sz="2200" u="none" cap="none" strike="noStrike">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i="0" lang="en-US" sz="2200" u="none" cap="none" strike="noStrike">
                <a:solidFill>
                  <a:srgbClr val="222222"/>
                </a:solidFill>
                <a:latin typeface="Calibri"/>
                <a:ea typeface="Calibri"/>
                <a:cs typeface="Calibri"/>
                <a:sym typeface="Calibri"/>
              </a:rPr>
              <a:t>Data Processing Principles of the GDPR</a:t>
            </a:r>
            <a:endParaRPr b="1" i="0" sz="2200" u="none" cap="none" strike="noStrike">
              <a:solidFill>
                <a:schemeClr val="dk1"/>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i="0" lang="en-US" sz="2200" u="none" cap="none" strike="noStrike">
                <a:solidFill>
                  <a:schemeClr val="dk1"/>
                </a:solidFill>
                <a:latin typeface="Calibri"/>
                <a:ea typeface="Calibri"/>
                <a:cs typeface="Calibri"/>
                <a:sym typeface="Calibri"/>
              </a:rPr>
              <a:t>The GDPR's Scope: Who Does it Apply to?</a:t>
            </a:r>
            <a:endParaRPr b="1" i="0" sz="2200" u="none" cap="none" strike="noStrike">
              <a:solidFill>
                <a:schemeClr val="dk1"/>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2200"/>
              <a:buFont typeface="Calibri"/>
              <a:buAutoNum type="arabicPeriod"/>
            </a:pPr>
            <a:r>
              <a:rPr b="1" i="0" lang="en-US" sz="2200" u="none" cap="none" strike="noStrike">
                <a:solidFill>
                  <a:srgbClr val="222222"/>
                </a:solidFill>
                <a:latin typeface="Calibri"/>
                <a:ea typeface="Calibri"/>
                <a:cs typeface="Calibri"/>
                <a:sym typeface="Calibri"/>
              </a:rPr>
              <a:t>General Requirements of the GDPR</a:t>
            </a:r>
            <a:endParaRPr b="1" i="0" sz="2200" u="none" cap="none" strike="noStrike">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2200"/>
              <a:buFont typeface="Calibri"/>
              <a:buAutoNum type="arabicPeriod"/>
            </a:pPr>
            <a:r>
              <a:rPr b="1" i="0" lang="en-US" sz="2200" u="none" cap="none" strike="noStrike">
                <a:solidFill>
                  <a:srgbClr val="222222"/>
                </a:solidFill>
                <a:latin typeface="Calibri"/>
                <a:ea typeface="Calibri"/>
                <a:cs typeface="Calibri"/>
                <a:sym typeface="Calibri"/>
              </a:rPr>
              <a:t>GDPR Fines for Non-Compliance</a:t>
            </a:r>
            <a:endParaRPr b="1" i="0" sz="2200" u="none" cap="none" strike="noStrike">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2200"/>
              <a:buFont typeface="Calibri"/>
              <a:buAutoNum type="arabicPeriod"/>
            </a:pPr>
            <a:r>
              <a:rPr b="1" i="0" lang="en-US" sz="2200" u="none" cap="none" strike="noStrike">
                <a:solidFill>
                  <a:srgbClr val="222222"/>
                </a:solidFill>
                <a:latin typeface="Calibri"/>
                <a:ea typeface="Calibri"/>
                <a:cs typeface="Calibri"/>
                <a:sym typeface="Calibri"/>
              </a:rPr>
              <a:t>Conclusion</a:t>
            </a:r>
            <a:endParaRPr b="1" i="0" sz="2200" u="none" cap="none" strike="noStrike">
              <a:solidFill>
                <a:srgbClr val="22222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4"/>
          <p:cNvSpPr txBox="1"/>
          <p:nvPr>
            <p:ph idx="1" type="body"/>
          </p:nvPr>
        </p:nvSpPr>
        <p:spPr>
          <a:xfrm>
            <a:off x="1295095" y="1253400"/>
            <a:ext cx="10515600" cy="4351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1800"/>
              <a:t>Designating a DPO is not optional in certain instances. According to the</a:t>
            </a:r>
            <a:endParaRPr b="1" sz="1800"/>
          </a:p>
          <a:p>
            <a:pPr indent="0" lvl="0" marL="0" rtl="0" algn="l">
              <a:lnSpc>
                <a:spcPct val="100000"/>
              </a:lnSpc>
              <a:spcBef>
                <a:spcPts val="0"/>
              </a:spcBef>
              <a:spcAft>
                <a:spcPts val="0"/>
              </a:spcAft>
              <a:buClr>
                <a:schemeClr val="dk1"/>
              </a:buClr>
              <a:buSzPts val="1100"/>
              <a:buFont typeface="Arial"/>
              <a:buNone/>
            </a:pPr>
            <a:r>
              <a:rPr b="1" lang="en-US" sz="1800"/>
              <a:t>regulation, you must appoint a DPO if you:</a:t>
            </a:r>
            <a:endParaRPr b="1" sz="1800"/>
          </a:p>
          <a:p>
            <a:pPr indent="-342900" lvl="0" marL="457200" rtl="0" algn="l">
              <a:lnSpc>
                <a:spcPct val="100000"/>
              </a:lnSpc>
              <a:spcBef>
                <a:spcPts val="0"/>
              </a:spcBef>
              <a:spcAft>
                <a:spcPts val="0"/>
              </a:spcAft>
              <a:buSzPts val="1800"/>
              <a:buFont typeface="Arial"/>
              <a:buChar char="•"/>
            </a:pPr>
            <a:r>
              <a:rPr lang="en-US" sz="1800"/>
              <a:t>Are a public authority (e.g., a state university),</a:t>
            </a:r>
            <a:endParaRPr sz="1800"/>
          </a:p>
          <a:p>
            <a:pPr indent="-342900" lvl="0" marL="457200" rtl="0" algn="l">
              <a:lnSpc>
                <a:spcPct val="100000"/>
              </a:lnSpc>
              <a:spcBef>
                <a:spcPts val="0"/>
              </a:spcBef>
              <a:spcAft>
                <a:spcPts val="0"/>
              </a:spcAft>
              <a:buSzPts val="1800"/>
              <a:buFont typeface="Arial"/>
              <a:buChar char="•"/>
            </a:pPr>
            <a:r>
              <a:rPr lang="en-US" sz="1800"/>
              <a:t>Often process data or monitor data subjects on a large scale, or</a:t>
            </a:r>
            <a:endParaRPr sz="1800"/>
          </a:p>
          <a:p>
            <a:pPr indent="-342900" lvl="0" marL="457200" rtl="0" algn="l">
              <a:lnSpc>
                <a:spcPct val="100000"/>
              </a:lnSpc>
              <a:spcBef>
                <a:spcPts val="0"/>
              </a:spcBef>
              <a:spcAft>
                <a:spcPts val="0"/>
              </a:spcAft>
              <a:buSzPts val="1800"/>
              <a:buFont typeface="Arial"/>
              <a:buChar char="•"/>
            </a:pPr>
            <a:r>
              <a:rPr lang="en-US" sz="1800"/>
              <a:t>Process a substantial amount of sensitive personal data or data relating to criminal offences and convictions</a:t>
            </a:r>
            <a:endParaRPr sz="1800"/>
          </a:p>
          <a:p>
            <a:pPr indent="0" lvl="0" marL="457200" rtl="0" algn="l">
              <a:lnSpc>
                <a:spcPct val="100000"/>
              </a:lnSpc>
              <a:spcBef>
                <a:spcPts val="0"/>
              </a:spcBef>
              <a:spcAft>
                <a:spcPts val="0"/>
              </a:spcAft>
              <a:buSzPts val="1800"/>
              <a:buNone/>
            </a:pPr>
            <a:r>
              <a:t/>
            </a:r>
            <a:endParaRPr sz="1800"/>
          </a:p>
          <a:p>
            <a:pPr indent="0" lvl="0" marL="0" rtl="0" algn="l">
              <a:lnSpc>
                <a:spcPct val="100000"/>
              </a:lnSpc>
              <a:spcBef>
                <a:spcPts val="1000"/>
              </a:spcBef>
              <a:spcAft>
                <a:spcPts val="0"/>
              </a:spcAft>
              <a:buSzPts val="1800"/>
              <a:buNone/>
            </a:pPr>
            <a:r>
              <a:t/>
            </a:r>
            <a:endParaRPr sz="1800"/>
          </a:p>
        </p:txBody>
      </p:sp>
      <p:sp>
        <p:nvSpPr>
          <p:cNvPr id="294" name="Google Shape;294;p34"/>
          <p:cNvSpPr/>
          <p:nvPr/>
        </p:nvSpPr>
        <p:spPr>
          <a:xfrm>
            <a:off x="4715123"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95" name="Google Shape;295;p34"/>
          <p:cNvGrpSpPr/>
          <p:nvPr/>
        </p:nvGrpSpPr>
        <p:grpSpPr>
          <a:xfrm>
            <a:off x="441960" y="561256"/>
            <a:ext cx="1128381" cy="847206"/>
            <a:chOff x="7393391" y="1075612"/>
            <a:chExt cx="1128381" cy="847206"/>
          </a:xfrm>
        </p:grpSpPr>
        <p:sp>
          <p:nvSpPr>
            <p:cNvPr id="296" name="Google Shape;296;p3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34"/>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5"/>
          <p:cNvSpPr txBox="1"/>
          <p:nvPr>
            <p:ph idx="1" type="body"/>
          </p:nvPr>
        </p:nvSpPr>
        <p:spPr>
          <a:xfrm>
            <a:off x="1295095" y="1132532"/>
            <a:ext cx="8928082"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1800"/>
              <a:t>In addition, your DPO's name and contact information should be publicly displayed in your Privacy Policy.</a:t>
            </a:r>
            <a:endParaRPr/>
          </a:p>
          <a:p>
            <a:pPr indent="0" lvl="0" marL="0" rtl="0" algn="l">
              <a:lnSpc>
                <a:spcPct val="115000"/>
              </a:lnSpc>
              <a:spcBef>
                <a:spcPts val="0"/>
              </a:spcBef>
              <a:spcAft>
                <a:spcPts val="0"/>
              </a:spcAft>
              <a:buClr>
                <a:schemeClr val="dk1"/>
              </a:buClr>
              <a:buSzPts val="1100"/>
              <a:buFont typeface="Arial"/>
              <a:buNone/>
            </a:pPr>
            <a:r>
              <a:rPr lang="en-US" sz="1800"/>
              <a:t>Here's how Oracle satisfies this requirement in its Privacy Policy:</a:t>
            </a:r>
            <a:endParaRPr/>
          </a:p>
          <a:p>
            <a:pPr indent="0" lvl="0" marL="0" rtl="0" algn="l">
              <a:lnSpc>
                <a:spcPct val="100000"/>
              </a:lnSpc>
              <a:spcBef>
                <a:spcPts val="1000"/>
              </a:spcBef>
              <a:spcAft>
                <a:spcPts val="0"/>
              </a:spcAft>
              <a:buSzPts val="1800"/>
              <a:buNone/>
            </a:pPr>
            <a:r>
              <a:t/>
            </a:r>
            <a:endParaRPr sz="1800"/>
          </a:p>
        </p:txBody>
      </p:sp>
      <p:sp>
        <p:nvSpPr>
          <p:cNvPr id="303" name="Google Shape;303;p35"/>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04" name="Google Shape;304;p35"/>
          <p:cNvGrpSpPr/>
          <p:nvPr/>
        </p:nvGrpSpPr>
        <p:grpSpPr>
          <a:xfrm>
            <a:off x="441960" y="561256"/>
            <a:ext cx="1128381" cy="847206"/>
            <a:chOff x="7393391" y="1075612"/>
            <a:chExt cx="1128381" cy="847206"/>
          </a:xfrm>
        </p:grpSpPr>
        <p:sp>
          <p:nvSpPr>
            <p:cNvPr id="305" name="Google Shape;305;p35"/>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35"/>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07" name="Google Shape;307;p35"/>
          <p:cNvPicPr preferRelativeResize="0"/>
          <p:nvPr/>
        </p:nvPicPr>
        <p:blipFill rotWithShape="1">
          <a:blip r:embed="rId3">
            <a:alphaModFix/>
          </a:blip>
          <a:srcRect b="0" l="0" r="0" t="0"/>
          <a:stretch/>
        </p:blipFill>
        <p:spPr>
          <a:xfrm>
            <a:off x="2391524" y="2233442"/>
            <a:ext cx="5786350" cy="3084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6"/>
          <p:cNvSpPr txBox="1"/>
          <p:nvPr>
            <p:ph idx="1" type="body"/>
          </p:nvPr>
        </p:nvSpPr>
        <p:spPr>
          <a:xfrm>
            <a:off x="1384305" y="1251475"/>
            <a:ext cx="8725794"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1800"/>
              <a:t>Obtain Consent When Needed</a:t>
            </a:r>
            <a:endParaRPr b="1" sz="1800"/>
          </a:p>
          <a:p>
            <a:pPr indent="0" lvl="0" marL="0" rtl="0" algn="l">
              <a:lnSpc>
                <a:spcPct val="100000"/>
              </a:lnSpc>
              <a:spcBef>
                <a:spcPts val="0"/>
              </a:spcBef>
              <a:spcAft>
                <a:spcPts val="0"/>
              </a:spcAft>
              <a:buClr>
                <a:schemeClr val="dk1"/>
              </a:buClr>
              <a:buSzPts val="1100"/>
              <a:buFont typeface="Arial"/>
              <a:buNone/>
            </a:pPr>
            <a:r>
              <a:rPr lang="en-US" sz="1800"/>
              <a:t>Consent is now more deeply regulated under the GDPR. According to the</a:t>
            </a:r>
            <a:endParaRPr sz="1800"/>
          </a:p>
          <a:p>
            <a:pPr indent="0" lvl="0" marL="0" rtl="0" algn="l">
              <a:lnSpc>
                <a:spcPct val="100000"/>
              </a:lnSpc>
              <a:spcBef>
                <a:spcPts val="0"/>
              </a:spcBef>
              <a:spcAft>
                <a:spcPts val="0"/>
              </a:spcAft>
              <a:buClr>
                <a:schemeClr val="dk1"/>
              </a:buClr>
              <a:buSzPts val="1100"/>
              <a:buFont typeface="Arial"/>
              <a:buNone/>
            </a:pPr>
            <a:r>
              <a:rPr lang="en-US" sz="1800"/>
              <a:t>law, consent must be clear, specific, unambiguous, and characterized by an</a:t>
            </a:r>
            <a:endParaRPr sz="1800"/>
          </a:p>
          <a:p>
            <a:pPr indent="0" lvl="0" marL="0" rtl="0" algn="l">
              <a:lnSpc>
                <a:spcPct val="100000"/>
              </a:lnSpc>
              <a:spcBef>
                <a:spcPts val="0"/>
              </a:spcBef>
              <a:spcAft>
                <a:spcPts val="0"/>
              </a:spcAft>
              <a:buClr>
                <a:schemeClr val="dk1"/>
              </a:buClr>
              <a:buSzPts val="1100"/>
              <a:buFont typeface="Arial"/>
              <a:buNone/>
            </a:pPr>
            <a:r>
              <a:rPr lang="en-US" sz="1800"/>
              <a:t>approving action.</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lang="en-US" sz="1800"/>
              <a:t>To get explicit consent, you can make users tick a box that states that by ticking the box, they agree with your policies. Additionally, consent must be easy to withdraw and given only by users over the age of 13 or else approved by a parent.</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Here's how PayPal obtains explicit consent from its users before creating</a:t>
            </a:r>
            <a:endParaRPr sz="1800"/>
          </a:p>
          <a:p>
            <a:pPr indent="0" lvl="0" marL="0" rtl="0" algn="l">
              <a:lnSpc>
                <a:spcPct val="115000"/>
              </a:lnSpc>
              <a:spcBef>
                <a:spcPts val="0"/>
              </a:spcBef>
              <a:spcAft>
                <a:spcPts val="0"/>
              </a:spcAft>
              <a:buSzPts val="1800"/>
              <a:buNone/>
            </a:pPr>
            <a:r>
              <a:rPr lang="en-US" sz="1800"/>
              <a:t>accounts:</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90000"/>
              </a:lnSpc>
              <a:spcBef>
                <a:spcPts val="1000"/>
              </a:spcBef>
              <a:spcAft>
                <a:spcPts val="0"/>
              </a:spcAft>
              <a:buSzPts val="1800"/>
              <a:buNone/>
            </a:pPr>
            <a:r>
              <a:t/>
            </a:r>
            <a:endParaRPr/>
          </a:p>
        </p:txBody>
      </p:sp>
      <p:sp>
        <p:nvSpPr>
          <p:cNvPr id="313" name="Google Shape;313;p36"/>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14" name="Google Shape;314;p36"/>
          <p:cNvGrpSpPr/>
          <p:nvPr/>
        </p:nvGrpSpPr>
        <p:grpSpPr>
          <a:xfrm>
            <a:off x="441960" y="561256"/>
            <a:ext cx="1128381" cy="847206"/>
            <a:chOff x="7393391" y="1075612"/>
            <a:chExt cx="1128381" cy="847206"/>
          </a:xfrm>
        </p:grpSpPr>
        <p:sp>
          <p:nvSpPr>
            <p:cNvPr id="315" name="Google Shape;315;p36"/>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36"/>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17" name="Google Shape;317;p36"/>
          <p:cNvPicPr preferRelativeResize="0"/>
          <p:nvPr/>
        </p:nvPicPr>
        <p:blipFill rotWithShape="1">
          <a:blip r:embed="rId3">
            <a:alphaModFix/>
          </a:blip>
          <a:srcRect b="0" l="0" r="0" t="0"/>
          <a:stretch/>
        </p:blipFill>
        <p:spPr>
          <a:xfrm>
            <a:off x="2782567" y="4334862"/>
            <a:ext cx="4600575" cy="1895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ph type="title"/>
          </p:nvPr>
        </p:nvSpPr>
        <p:spPr>
          <a:xfrm>
            <a:off x="1295095" y="1408462"/>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800"/>
              <a:t>Consent is also required before using website cookies that track EU citizens.</a:t>
            </a:r>
            <a:endParaRPr sz="1800"/>
          </a:p>
          <a:p>
            <a:pPr indent="0" lvl="0" marL="0" rtl="0" algn="l">
              <a:lnSpc>
                <a:spcPct val="100000"/>
              </a:lnSpc>
              <a:spcBef>
                <a:spcPts val="0"/>
              </a:spcBef>
              <a:spcAft>
                <a:spcPts val="0"/>
              </a:spcAft>
              <a:buClr>
                <a:schemeClr val="dk1"/>
              </a:buClr>
              <a:buSzPts val="1100"/>
              <a:buFont typeface="Arial"/>
              <a:buNone/>
            </a:pPr>
            <a:r>
              <a:rPr i="1" lang="en-US" sz="1800"/>
              <a:t>Engine Yard </a:t>
            </a:r>
            <a:r>
              <a:rPr lang="en-US" sz="1800"/>
              <a:t>complies appropriately with this requirement by giving its users options regarding cookies, as shown below:</a:t>
            </a:r>
            <a:endParaRPr sz="1800"/>
          </a:p>
          <a:p>
            <a:pPr indent="0" lvl="0" marL="0" rtl="0" algn="l">
              <a:lnSpc>
                <a:spcPct val="90000"/>
              </a:lnSpc>
              <a:spcBef>
                <a:spcPts val="0"/>
              </a:spcBef>
              <a:spcAft>
                <a:spcPts val="0"/>
              </a:spcAft>
              <a:buSzPts val="1800"/>
              <a:buNone/>
            </a:pPr>
            <a:r>
              <a:t/>
            </a:r>
            <a:endParaRPr/>
          </a:p>
        </p:txBody>
      </p:sp>
      <p:sp>
        <p:nvSpPr>
          <p:cNvPr id="323" name="Google Shape;323;p37"/>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4" name="Google Shape;324;p37"/>
          <p:cNvPicPr preferRelativeResize="0"/>
          <p:nvPr/>
        </p:nvPicPr>
        <p:blipFill rotWithShape="1">
          <a:blip r:embed="rId3">
            <a:alphaModFix/>
          </a:blip>
          <a:srcRect b="0" l="0" r="0" t="0"/>
          <a:stretch/>
        </p:blipFill>
        <p:spPr>
          <a:xfrm>
            <a:off x="3064273" y="2734162"/>
            <a:ext cx="3488622" cy="1985125"/>
          </a:xfrm>
          <a:prstGeom prst="rect">
            <a:avLst/>
          </a:prstGeom>
          <a:noFill/>
          <a:ln>
            <a:noFill/>
          </a:ln>
        </p:spPr>
      </p:pic>
      <p:grpSp>
        <p:nvGrpSpPr>
          <p:cNvPr id="325" name="Google Shape;325;p37"/>
          <p:cNvGrpSpPr/>
          <p:nvPr/>
        </p:nvGrpSpPr>
        <p:grpSpPr>
          <a:xfrm>
            <a:off x="441960" y="561256"/>
            <a:ext cx="1128381" cy="847206"/>
            <a:chOff x="7393391" y="1075612"/>
            <a:chExt cx="1128381" cy="847206"/>
          </a:xfrm>
        </p:grpSpPr>
        <p:sp>
          <p:nvSpPr>
            <p:cNvPr id="326" name="Google Shape;326;p37"/>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37"/>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8"/>
          <p:cNvSpPr txBox="1"/>
          <p:nvPr>
            <p:ph idx="1" type="body"/>
          </p:nvPr>
        </p:nvSpPr>
        <p:spPr>
          <a:xfrm>
            <a:off x="1295095" y="1124712"/>
            <a:ext cx="10515600" cy="46346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sz="1900"/>
              <a:t>Implement Privacy by Design</a:t>
            </a:r>
            <a:endParaRPr b="1" sz="1900"/>
          </a:p>
          <a:p>
            <a:pPr indent="0" lvl="0" marL="0" rtl="0" algn="l">
              <a:lnSpc>
                <a:spcPct val="100000"/>
              </a:lnSpc>
              <a:spcBef>
                <a:spcPts val="0"/>
              </a:spcBef>
              <a:spcAft>
                <a:spcPts val="0"/>
              </a:spcAft>
              <a:buClr>
                <a:schemeClr val="dk1"/>
              </a:buClr>
              <a:buSzPts val="1100"/>
              <a:buFont typeface="Arial"/>
              <a:buNone/>
            </a:pPr>
            <a:r>
              <a:rPr lang="en-US" sz="1900"/>
              <a:t>Privacy by Design is a concept that requires companies to implement data privacy principles at the onset of a new product or process (i.e., by default).</a:t>
            </a:r>
            <a:endParaRPr sz="1900"/>
          </a:p>
          <a:p>
            <a:pPr indent="0" lvl="0" marL="0" rtl="0" algn="l">
              <a:lnSpc>
                <a:spcPct val="100000"/>
              </a:lnSpc>
              <a:spcBef>
                <a:spcPts val="0"/>
              </a:spcBef>
              <a:spcAft>
                <a:spcPts val="0"/>
              </a:spcAft>
              <a:buSzPts val="1800"/>
              <a:buNone/>
            </a:pPr>
            <a:r>
              <a:rPr lang="en-US" sz="1900"/>
              <a:t>Seven fundamental principles must be observed under this requirement to reduce data collection and improve security. There are:</a:t>
            </a:r>
            <a:endParaRPr/>
          </a:p>
          <a:p>
            <a:pPr indent="0" lvl="0" marL="0" rtl="0" algn="l">
              <a:lnSpc>
                <a:spcPct val="100000"/>
              </a:lnSpc>
              <a:spcBef>
                <a:spcPts val="0"/>
              </a:spcBef>
              <a:spcAft>
                <a:spcPts val="0"/>
              </a:spcAft>
              <a:buSzPts val="1800"/>
              <a:buNone/>
            </a:pPr>
            <a:r>
              <a:t/>
            </a:r>
            <a:endParaRPr sz="1900"/>
          </a:p>
          <a:p>
            <a:pPr indent="-342900" lvl="0" marL="457200" rtl="0" algn="l">
              <a:lnSpc>
                <a:spcPct val="100000"/>
              </a:lnSpc>
              <a:spcBef>
                <a:spcPts val="0"/>
              </a:spcBef>
              <a:spcAft>
                <a:spcPts val="0"/>
              </a:spcAft>
              <a:buSzPts val="1800"/>
              <a:buChar char="❖"/>
            </a:pPr>
            <a:r>
              <a:rPr lang="en-US" sz="1800"/>
              <a:t>Strive to prevent crises rather than seek solutions</a:t>
            </a:r>
            <a:endParaRPr/>
          </a:p>
          <a:p>
            <a:pPr indent="-342900" lvl="0" marL="457200" rtl="0" algn="l">
              <a:lnSpc>
                <a:spcPct val="100000"/>
              </a:lnSpc>
              <a:spcBef>
                <a:spcPts val="0"/>
              </a:spcBef>
              <a:spcAft>
                <a:spcPts val="0"/>
              </a:spcAft>
              <a:buSzPts val="1800"/>
              <a:buChar char="❖"/>
            </a:pPr>
            <a:r>
              <a:rPr lang="en-US" sz="1800"/>
              <a:t>Value privacy as the default setting</a:t>
            </a:r>
            <a:endParaRPr/>
          </a:p>
          <a:p>
            <a:pPr indent="-342900" lvl="0" marL="457200" rtl="0" algn="l">
              <a:lnSpc>
                <a:spcPct val="100000"/>
              </a:lnSpc>
              <a:spcBef>
                <a:spcPts val="0"/>
              </a:spcBef>
              <a:spcAft>
                <a:spcPts val="0"/>
              </a:spcAft>
              <a:buSzPts val="1800"/>
              <a:buChar char="❖"/>
            </a:pPr>
            <a:r>
              <a:rPr lang="en-US" sz="1800"/>
              <a:t>Incorporate privacy into the design</a:t>
            </a:r>
            <a:endParaRPr/>
          </a:p>
          <a:p>
            <a:pPr indent="-342900" lvl="0" marL="457200" rtl="0" algn="l">
              <a:lnSpc>
                <a:spcPct val="100000"/>
              </a:lnSpc>
              <a:spcBef>
                <a:spcPts val="0"/>
              </a:spcBef>
              <a:spcAft>
                <a:spcPts val="0"/>
              </a:spcAft>
              <a:buSzPts val="1800"/>
              <a:buChar char="❖"/>
            </a:pPr>
            <a:r>
              <a:rPr lang="en-US" sz="1800"/>
              <a:t>The privacy should be completely functional</a:t>
            </a:r>
            <a:endParaRPr/>
          </a:p>
          <a:p>
            <a:pPr indent="-342900" lvl="0" marL="457200" rtl="0" algn="l">
              <a:lnSpc>
                <a:spcPct val="100000"/>
              </a:lnSpc>
              <a:spcBef>
                <a:spcPts val="0"/>
              </a:spcBef>
              <a:spcAft>
                <a:spcPts val="0"/>
              </a:spcAft>
              <a:buSzPts val="1800"/>
              <a:buChar char="❖"/>
            </a:pPr>
            <a:r>
              <a:rPr lang="en-US" sz="1800"/>
              <a:t>Protect data throughout its lifecycle</a:t>
            </a:r>
            <a:endParaRPr/>
          </a:p>
          <a:p>
            <a:pPr indent="-342900" lvl="0" marL="457200" rtl="0" algn="l">
              <a:lnSpc>
                <a:spcPct val="100000"/>
              </a:lnSpc>
              <a:spcBef>
                <a:spcPts val="0"/>
              </a:spcBef>
              <a:spcAft>
                <a:spcPts val="0"/>
              </a:spcAft>
              <a:buSzPts val="1800"/>
              <a:buChar char="❖"/>
            </a:pPr>
            <a:r>
              <a:rPr lang="en-US" sz="1800"/>
              <a:t>Embrace transparency</a:t>
            </a:r>
            <a:endParaRPr/>
          </a:p>
          <a:p>
            <a:pPr indent="-342900" lvl="0" marL="457200" rtl="0" algn="l">
              <a:lnSpc>
                <a:spcPct val="100000"/>
              </a:lnSpc>
              <a:spcBef>
                <a:spcPts val="0"/>
              </a:spcBef>
              <a:spcAft>
                <a:spcPts val="0"/>
              </a:spcAft>
              <a:buSzPts val="1800"/>
              <a:buChar char="❖"/>
            </a:pPr>
            <a:r>
              <a:rPr lang="en-US" sz="1800"/>
              <a:t>Prioritize the protection of users' information</a:t>
            </a:r>
            <a:endParaRPr/>
          </a:p>
          <a:p>
            <a:pPr indent="0" lvl="0" marL="0" rtl="0" algn="l">
              <a:lnSpc>
                <a:spcPct val="100000"/>
              </a:lnSpc>
              <a:spcBef>
                <a:spcPts val="0"/>
              </a:spcBef>
              <a:spcAft>
                <a:spcPts val="0"/>
              </a:spcAft>
              <a:buSzPts val="1800"/>
              <a:buNone/>
            </a:pPr>
            <a:r>
              <a:t/>
            </a:r>
            <a:endParaRPr sz="19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90000"/>
              </a:lnSpc>
              <a:spcBef>
                <a:spcPts val="1000"/>
              </a:spcBef>
              <a:spcAft>
                <a:spcPts val="0"/>
              </a:spcAft>
              <a:buSzPts val="1800"/>
              <a:buNone/>
            </a:pPr>
            <a:r>
              <a:t/>
            </a:r>
            <a:endParaRPr b="1" sz="2400"/>
          </a:p>
        </p:txBody>
      </p:sp>
      <p:sp>
        <p:nvSpPr>
          <p:cNvPr id="333" name="Google Shape;333;p38"/>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34" name="Google Shape;334;p38"/>
          <p:cNvGrpSpPr/>
          <p:nvPr/>
        </p:nvGrpSpPr>
        <p:grpSpPr>
          <a:xfrm>
            <a:off x="441960" y="561256"/>
            <a:ext cx="1128381" cy="847206"/>
            <a:chOff x="7393391" y="1075612"/>
            <a:chExt cx="1128381" cy="847206"/>
          </a:xfrm>
        </p:grpSpPr>
        <p:sp>
          <p:nvSpPr>
            <p:cNvPr id="335" name="Google Shape;335;p38"/>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38"/>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9"/>
          <p:cNvSpPr txBox="1"/>
          <p:nvPr>
            <p:ph idx="1" type="body"/>
          </p:nvPr>
        </p:nvSpPr>
        <p:spPr>
          <a:xfrm>
            <a:off x="1286575" y="1253400"/>
            <a:ext cx="961885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Notify of Data Breaches</a:t>
            </a:r>
            <a:endParaRPr/>
          </a:p>
          <a:p>
            <a:pPr indent="0" lvl="0" marL="0" rtl="0" algn="l">
              <a:lnSpc>
                <a:spcPct val="100000"/>
              </a:lnSpc>
              <a:spcBef>
                <a:spcPts val="0"/>
              </a:spcBef>
              <a:spcAft>
                <a:spcPts val="0"/>
              </a:spcAft>
              <a:buSzPts val="1800"/>
              <a:buNone/>
            </a:pPr>
            <a:r>
              <a:rPr lang="en-US" sz="1800"/>
              <a:t>Under the GDPR, a personal data breach is defined as:</a:t>
            </a:r>
            <a:endParaRPr sz="1800"/>
          </a:p>
          <a:p>
            <a:pPr indent="0" lvl="0" marL="0" rtl="0" algn="l">
              <a:lnSpc>
                <a:spcPct val="100000"/>
              </a:lnSpc>
              <a:spcBef>
                <a:spcPts val="0"/>
              </a:spcBef>
              <a:spcAft>
                <a:spcPts val="0"/>
              </a:spcAft>
              <a:buSzPts val="1800"/>
              <a:buNone/>
            </a:pPr>
            <a:r>
              <a:t/>
            </a:r>
            <a:endParaRPr sz="1800"/>
          </a:p>
          <a:p>
            <a:pPr indent="0" lvl="1" marL="457200" rtl="0" algn="l">
              <a:lnSpc>
                <a:spcPct val="100000"/>
              </a:lnSpc>
              <a:spcBef>
                <a:spcPts val="0"/>
              </a:spcBef>
              <a:spcAft>
                <a:spcPts val="0"/>
              </a:spcAft>
              <a:buSzPts val="1800"/>
              <a:buNone/>
            </a:pPr>
            <a:r>
              <a:rPr lang="en-US" sz="1400">
                <a:latin typeface="Times New Roman"/>
                <a:ea typeface="Times New Roman"/>
                <a:cs typeface="Times New Roman"/>
                <a:sym typeface="Times New Roman"/>
              </a:rPr>
              <a:t>"A breach of security leading to the accidental or unlawful destruction, loss, alteration, unauthorized disclosure of, or access to, personal data transmitted, stored or otherwise processed"</a:t>
            </a:r>
            <a:endParaRPr sz="1400">
              <a:latin typeface="Times New Roman"/>
              <a:ea typeface="Times New Roman"/>
              <a:cs typeface="Times New Roman"/>
              <a:sym typeface="Times New Roman"/>
            </a:endParaRPr>
          </a:p>
          <a:p>
            <a:pPr indent="0" lvl="0" marL="457200" rtl="0" algn="l">
              <a:lnSpc>
                <a:spcPct val="100000"/>
              </a:lnSpc>
              <a:spcBef>
                <a:spcPts val="0"/>
              </a:spcBef>
              <a:spcAft>
                <a:spcPts val="0"/>
              </a:spcAft>
              <a:buSzPts val="1800"/>
              <a:buNone/>
            </a:pPr>
            <a:r>
              <a:t/>
            </a:r>
            <a:endParaRPr sz="18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US" sz="1800"/>
              <a:t>In the event a data breach occurs, you must inform the proper supervising authority within seventy-two hours after discovering it. You must also inform the concerned data subjects if the breach may threaten their rights and freedoms. Your notice should contain the following information:</a:t>
            </a:r>
            <a:endParaRPr sz="1800"/>
          </a:p>
          <a:p>
            <a:pPr indent="-342900" lvl="0" marL="457200" rtl="0" algn="l">
              <a:lnSpc>
                <a:spcPct val="100000"/>
              </a:lnSpc>
              <a:spcBef>
                <a:spcPts val="0"/>
              </a:spcBef>
              <a:spcAft>
                <a:spcPts val="0"/>
              </a:spcAft>
              <a:buSzPts val="1800"/>
              <a:buFont typeface="Arial"/>
              <a:buChar char="•"/>
            </a:pPr>
            <a:r>
              <a:rPr lang="en-US" sz="1800"/>
              <a:t>The nature of the breach</a:t>
            </a:r>
            <a:endParaRPr/>
          </a:p>
          <a:p>
            <a:pPr indent="-342900" lvl="0" marL="457200" rtl="0" algn="l">
              <a:lnSpc>
                <a:spcPct val="100000"/>
              </a:lnSpc>
              <a:spcBef>
                <a:spcPts val="0"/>
              </a:spcBef>
              <a:spcAft>
                <a:spcPts val="0"/>
              </a:spcAft>
              <a:buSzPts val="1800"/>
              <a:buFont typeface="Arial"/>
              <a:buChar char="•"/>
            </a:pPr>
            <a:r>
              <a:rPr lang="en-US" sz="1800"/>
              <a:t>The name and contact details of the DPO or similar information</a:t>
            </a:r>
            <a:endParaRPr/>
          </a:p>
          <a:p>
            <a:pPr indent="-342900" lvl="0" marL="457200" rtl="0" algn="l">
              <a:lnSpc>
                <a:spcPct val="100000"/>
              </a:lnSpc>
              <a:spcBef>
                <a:spcPts val="0"/>
              </a:spcBef>
              <a:spcAft>
                <a:spcPts val="0"/>
              </a:spcAft>
              <a:buSzPts val="1800"/>
              <a:buFont typeface="Arial"/>
              <a:buChar char="•"/>
            </a:pPr>
            <a:r>
              <a:rPr lang="en-US" sz="1800"/>
              <a:t>The possible ramifications</a:t>
            </a:r>
            <a:endParaRPr/>
          </a:p>
          <a:p>
            <a:pPr indent="-342900" lvl="0" marL="457200" rtl="0" algn="l">
              <a:lnSpc>
                <a:spcPct val="100000"/>
              </a:lnSpc>
              <a:spcBef>
                <a:spcPts val="0"/>
              </a:spcBef>
              <a:spcAft>
                <a:spcPts val="0"/>
              </a:spcAft>
              <a:buSzPts val="1800"/>
              <a:buFont typeface="Arial"/>
              <a:buChar char="•"/>
            </a:pPr>
            <a:r>
              <a:rPr lang="en-US" sz="1800"/>
              <a:t>The recommended steps to take in order to manage the breach</a:t>
            </a:r>
            <a:endParaRPr/>
          </a:p>
          <a:p>
            <a:pPr indent="0" lvl="0" marL="0" rtl="0" algn="l">
              <a:lnSpc>
                <a:spcPct val="100000"/>
              </a:lnSpc>
              <a:spcBef>
                <a:spcPts val="1000"/>
              </a:spcBef>
              <a:spcAft>
                <a:spcPts val="0"/>
              </a:spcAft>
              <a:buSzPts val="1800"/>
              <a:buNone/>
            </a:pPr>
            <a:r>
              <a:t/>
            </a:r>
            <a:endParaRPr sz="1800">
              <a:latin typeface="Courier New"/>
              <a:ea typeface="Courier New"/>
              <a:cs typeface="Courier New"/>
              <a:sym typeface="Courier New"/>
            </a:endParaRPr>
          </a:p>
        </p:txBody>
      </p:sp>
      <p:sp>
        <p:nvSpPr>
          <p:cNvPr id="342" name="Google Shape;342;p39"/>
          <p:cNvSpPr/>
          <p:nvPr/>
        </p:nvSpPr>
        <p:spPr>
          <a:xfrm>
            <a:off x="4715123"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43" name="Google Shape;343;p39"/>
          <p:cNvGrpSpPr/>
          <p:nvPr/>
        </p:nvGrpSpPr>
        <p:grpSpPr>
          <a:xfrm>
            <a:off x="441960" y="561256"/>
            <a:ext cx="1128381" cy="847206"/>
            <a:chOff x="7393391" y="1075612"/>
            <a:chExt cx="1128381" cy="847206"/>
          </a:xfrm>
        </p:grpSpPr>
        <p:sp>
          <p:nvSpPr>
            <p:cNvPr id="344" name="Google Shape;344;p39"/>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39"/>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0"/>
          <p:cNvSpPr txBox="1"/>
          <p:nvPr>
            <p:ph idx="1" type="body"/>
          </p:nvPr>
        </p:nvSpPr>
        <p:spPr>
          <a:xfrm>
            <a:off x="1570341" y="1728888"/>
            <a:ext cx="9685923" cy="3894672"/>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b="1" lang="en-US" sz="2000"/>
              <a:t>Protect Data During Data Transfers</a:t>
            </a:r>
            <a:endParaRPr/>
          </a:p>
          <a:p>
            <a:pPr indent="0" lvl="0" marL="0" rtl="0" algn="l">
              <a:lnSpc>
                <a:spcPct val="115000"/>
              </a:lnSpc>
              <a:spcBef>
                <a:spcPts val="0"/>
              </a:spcBef>
              <a:spcAft>
                <a:spcPts val="0"/>
              </a:spcAft>
              <a:buSzPts val="1800"/>
              <a:buNone/>
            </a:pPr>
            <a:r>
              <a:t/>
            </a:r>
            <a:endParaRPr b="1" sz="2000"/>
          </a:p>
          <a:p>
            <a:pPr indent="0" lvl="0" marL="0" rtl="0" algn="l">
              <a:lnSpc>
                <a:spcPct val="100000"/>
              </a:lnSpc>
              <a:spcBef>
                <a:spcPts val="0"/>
              </a:spcBef>
              <a:spcAft>
                <a:spcPts val="0"/>
              </a:spcAft>
              <a:buSzPts val="1800"/>
              <a:buNone/>
            </a:pPr>
            <a:r>
              <a:rPr lang="en-US" sz="2000"/>
              <a:t>Under the GDPR, organizations must take </a:t>
            </a:r>
            <a:r>
              <a:rPr b="1" lang="en-US" sz="2000"/>
              <a:t>additional steps</a:t>
            </a:r>
            <a:r>
              <a:rPr lang="en-US" sz="2000"/>
              <a:t> to protect personal data during transfers to third countries (i.e., countries outside the EU that handle personal data).</a:t>
            </a:r>
            <a:endParaRPr/>
          </a:p>
          <a:p>
            <a:pPr indent="0" lvl="0" marL="0" rtl="0" algn="l">
              <a:lnSpc>
                <a:spcPct val="90000"/>
              </a:lnSpc>
              <a:spcBef>
                <a:spcPts val="1000"/>
              </a:spcBef>
              <a:spcAft>
                <a:spcPts val="0"/>
              </a:spcAft>
              <a:buSzPts val="1800"/>
              <a:buNone/>
            </a:pPr>
            <a:r>
              <a:t/>
            </a:r>
            <a:endParaRPr sz="2000"/>
          </a:p>
          <a:p>
            <a:pPr indent="0" lvl="0" marL="0" rtl="0" algn="l">
              <a:lnSpc>
                <a:spcPct val="100000"/>
              </a:lnSpc>
              <a:spcBef>
                <a:spcPts val="0"/>
              </a:spcBef>
              <a:spcAft>
                <a:spcPts val="0"/>
              </a:spcAft>
              <a:buSzPts val="1800"/>
              <a:buNone/>
            </a:pPr>
            <a:r>
              <a:t/>
            </a:r>
            <a:endParaRPr sz="2000"/>
          </a:p>
          <a:p>
            <a:pPr indent="0" lvl="0" marL="0" rtl="0" algn="l">
              <a:lnSpc>
                <a:spcPct val="100000"/>
              </a:lnSpc>
              <a:spcBef>
                <a:spcPts val="0"/>
              </a:spcBef>
              <a:spcAft>
                <a:spcPts val="0"/>
              </a:spcAft>
              <a:buSzPts val="1800"/>
              <a:buNone/>
            </a:pPr>
            <a:r>
              <a:t/>
            </a:r>
            <a:endParaRPr sz="72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90000"/>
              </a:lnSpc>
              <a:spcBef>
                <a:spcPts val="1000"/>
              </a:spcBef>
              <a:spcAft>
                <a:spcPts val="0"/>
              </a:spcAft>
              <a:buSzPts val="1800"/>
              <a:buNone/>
            </a:pPr>
            <a:r>
              <a:t/>
            </a:r>
            <a:endParaRPr b="1" sz="2400"/>
          </a:p>
        </p:txBody>
      </p:sp>
      <p:sp>
        <p:nvSpPr>
          <p:cNvPr id="351" name="Google Shape;351;p40"/>
          <p:cNvSpPr/>
          <p:nvPr/>
        </p:nvSpPr>
        <p:spPr>
          <a:xfrm>
            <a:off x="4715124" y="-71175"/>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52" name="Google Shape;352;p40"/>
          <p:cNvGrpSpPr/>
          <p:nvPr/>
        </p:nvGrpSpPr>
        <p:grpSpPr>
          <a:xfrm>
            <a:off x="441960" y="561256"/>
            <a:ext cx="1128381" cy="847206"/>
            <a:chOff x="7393391" y="1075612"/>
            <a:chExt cx="1128381" cy="847206"/>
          </a:xfrm>
        </p:grpSpPr>
        <p:sp>
          <p:nvSpPr>
            <p:cNvPr id="353" name="Google Shape;353;p40"/>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40"/>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1"/>
          <p:cNvSpPr txBox="1"/>
          <p:nvPr>
            <p:ph idx="1" type="body"/>
          </p:nvPr>
        </p:nvSpPr>
        <p:spPr>
          <a:xfrm>
            <a:off x="1570350" y="1253400"/>
            <a:ext cx="10515600" cy="406840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sz="2000"/>
          </a:p>
          <a:p>
            <a:pPr indent="0" lvl="0" marL="0" rtl="0" algn="l">
              <a:lnSpc>
                <a:spcPct val="90000"/>
              </a:lnSpc>
              <a:spcBef>
                <a:spcPts val="1000"/>
              </a:spcBef>
              <a:spcAft>
                <a:spcPts val="0"/>
              </a:spcAft>
              <a:buSzPts val="1800"/>
              <a:buNone/>
            </a:pPr>
            <a:r>
              <a:rPr b="1" lang="en-US" sz="3600">
                <a:solidFill>
                  <a:srgbClr val="2F5496"/>
                </a:solidFill>
              </a:rPr>
              <a:t>GDPR Fines for Non-Compliance</a:t>
            </a:r>
            <a:endParaRPr/>
          </a:p>
          <a:p>
            <a:pPr indent="0" lvl="0" marL="0" rtl="0" algn="l">
              <a:lnSpc>
                <a:spcPct val="100000"/>
              </a:lnSpc>
              <a:spcBef>
                <a:spcPts val="0"/>
              </a:spcBef>
              <a:spcAft>
                <a:spcPts val="0"/>
              </a:spcAft>
              <a:buClr>
                <a:schemeClr val="dk1"/>
              </a:buClr>
              <a:buSzPts val="275"/>
              <a:buFont typeface="Arial"/>
              <a:buNone/>
            </a:pPr>
            <a:r>
              <a:t/>
            </a:r>
            <a:endParaRPr sz="2000"/>
          </a:p>
          <a:p>
            <a:pPr indent="0" lvl="0" marL="0" rtl="0" algn="l">
              <a:lnSpc>
                <a:spcPct val="100000"/>
              </a:lnSpc>
              <a:spcBef>
                <a:spcPts val="0"/>
              </a:spcBef>
              <a:spcAft>
                <a:spcPts val="0"/>
              </a:spcAft>
              <a:buClr>
                <a:schemeClr val="dk1"/>
              </a:buClr>
              <a:buSzPts val="275"/>
              <a:buFont typeface="Arial"/>
              <a:buNone/>
            </a:pPr>
            <a:r>
              <a:rPr lang="en-US" sz="2000"/>
              <a:t>The GDPR fines for non-compliance are one of the steepest in the</a:t>
            </a:r>
            <a:endParaRPr/>
          </a:p>
          <a:p>
            <a:pPr indent="0" lvl="0" marL="0" rtl="0" algn="l">
              <a:lnSpc>
                <a:spcPct val="100000"/>
              </a:lnSpc>
              <a:spcBef>
                <a:spcPts val="0"/>
              </a:spcBef>
              <a:spcAft>
                <a:spcPts val="0"/>
              </a:spcAft>
              <a:buClr>
                <a:schemeClr val="dk1"/>
              </a:buClr>
              <a:buSzPts val="275"/>
              <a:buFont typeface="Arial"/>
              <a:buNone/>
            </a:pPr>
            <a:r>
              <a:rPr lang="en-US" sz="2000"/>
              <a:t>world right now, running into tens of millions of dollars. To establish</a:t>
            </a:r>
            <a:endParaRPr/>
          </a:p>
          <a:p>
            <a:pPr indent="0" lvl="0" marL="0" rtl="0" algn="l">
              <a:lnSpc>
                <a:spcPct val="100000"/>
              </a:lnSpc>
              <a:spcBef>
                <a:spcPts val="0"/>
              </a:spcBef>
              <a:spcAft>
                <a:spcPts val="0"/>
              </a:spcAft>
              <a:buClr>
                <a:schemeClr val="dk1"/>
              </a:buClr>
              <a:buSzPts val="275"/>
              <a:buFont typeface="Arial"/>
              <a:buNone/>
            </a:pPr>
            <a:r>
              <a:rPr lang="en-US" sz="2000"/>
              <a:t>suitable penalties for violators, the GDPR has categorized the</a:t>
            </a:r>
            <a:endParaRPr/>
          </a:p>
          <a:p>
            <a:pPr indent="0" lvl="0" marL="0" rtl="0" algn="l">
              <a:lnSpc>
                <a:spcPct val="100000"/>
              </a:lnSpc>
              <a:spcBef>
                <a:spcPts val="0"/>
              </a:spcBef>
              <a:spcAft>
                <a:spcPts val="0"/>
              </a:spcAft>
              <a:buSzPts val="1800"/>
              <a:buNone/>
            </a:pPr>
            <a:r>
              <a:rPr lang="en-US" sz="2000"/>
              <a:t>stringency of infringements into </a:t>
            </a:r>
            <a:r>
              <a:rPr b="1" lang="en-US" sz="2000"/>
              <a:t>two tiers</a:t>
            </a:r>
            <a:r>
              <a:rPr lang="en-US" sz="2000"/>
              <a:t>.</a:t>
            </a:r>
            <a:endParaRPr/>
          </a:p>
          <a:p>
            <a:pPr indent="0" lvl="0" marL="0" rtl="0" algn="l">
              <a:lnSpc>
                <a:spcPct val="100000"/>
              </a:lnSpc>
              <a:spcBef>
                <a:spcPts val="0"/>
              </a:spcBef>
              <a:spcAft>
                <a:spcPts val="0"/>
              </a:spcAft>
              <a:buSzPts val="1800"/>
              <a:buNone/>
            </a:pPr>
            <a:r>
              <a:t/>
            </a:r>
            <a:endParaRPr sz="2000"/>
          </a:p>
          <a:p>
            <a:pPr indent="0" lvl="0" marL="0" rtl="0" algn="l">
              <a:lnSpc>
                <a:spcPct val="100000"/>
              </a:lnSpc>
              <a:spcBef>
                <a:spcPts val="0"/>
              </a:spcBef>
              <a:spcAft>
                <a:spcPts val="0"/>
              </a:spcAft>
              <a:buSzPts val="1800"/>
              <a:buNone/>
            </a:pPr>
            <a:r>
              <a:t/>
            </a:r>
            <a:endParaRPr sz="72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90000"/>
              </a:lnSpc>
              <a:spcBef>
                <a:spcPts val="1000"/>
              </a:spcBef>
              <a:spcAft>
                <a:spcPts val="0"/>
              </a:spcAft>
              <a:buSzPts val="1800"/>
              <a:buNone/>
            </a:pPr>
            <a:r>
              <a:t/>
            </a:r>
            <a:endParaRPr b="1" sz="2400"/>
          </a:p>
        </p:txBody>
      </p:sp>
      <p:sp>
        <p:nvSpPr>
          <p:cNvPr id="360" name="Google Shape;360;p41"/>
          <p:cNvSpPr/>
          <p:nvPr/>
        </p:nvSpPr>
        <p:spPr>
          <a:xfrm>
            <a:off x="4715124" y="-71175"/>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61" name="Google Shape;361;p41"/>
          <p:cNvGrpSpPr/>
          <p:nvPr/>
        </p:nvGrpSpPr>
        <p:grpSpPr>
          <a:xfrm>
            <a:off x="441960" y="561256"/>
            <a:ext cx="1128381" cy="847206"/>
            <a:chOff x="7393391" y="1075612"/>
            <a:chExt cx="1128381" cy="847206"/>
          </a:xfrm>
        </p:grpSpPr>
        <p:sp>
          <p:nvSpPr>
            <p:cNvPr id="362" name="Google Shape;362;p41"/>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41"/>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2"/>
          <p:cNvSpPr txBox="1"/>
          <p:nvPr>
            <p:ph idx="1" type="body"/>
          </p:nvPr>
        </p:nvSpPr>
        <p:spPr>
          <a:xfrm>
            <a:off x="1514500" y="1253400"/>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sz="1800"/>
          </a:p>
          <a:p>
            <a:pPr indent="0" lvl="0" marL="0" rtl="0" algn="l">
              <a:lnSpc>
                <a:spcPct val="115000"/>
              </a:lnSpc>
              <a:spcBef>
                <a:spcPts val="0"/>
              </a:spcBef>
              <a:spcAft>
                <a:spcPts val="0"/>
              </a:spcAft>
              <a:buSzPts val="1800"/>
              <a:buNone/>
            </a:pPr>
            <a:r>
              <a:rPr b="1" lang="en-US" sz="1800"/>
              <a:t>Tier 1</a:t>
            </a:r>
            <a:r>
              <a:rPr lang="en-US" sz="1800"/>
              <a:t> </a:t>
            </a:r>
            <a:r>
              <a:rPr b="1" lang="en-US" sz="1800"/>
              <a:t>infringements</a:t>
            </a:r>
            <a:r>
              <a:rPr lang="en-US" sz="1800"/>
              <a:t> are characterized by breaches of controller and</a:t>
            </a:r>
            <a:endParaRPr/>
          </a:p>
          <a:p>
            <a:pPr indent="0" lvl="0" marL="0" rtl="0" algn="l">
              <a:lnSpc>
                <a:spcPct val="115000"/>
              </a:lnSpc>
              <a:spcBef>
                <a:spcPts val="0"/>
              </a:spcBef>
              <a:spcAft>
                <a:spcPts val="0"/>
              </a:spcAft>
              <a:buSzPts val="1800"/>
              <a:buNone/>
            </a:pPr>
            <a:r>
              <a:rPr lang="en-US" sz="1800"/>
              <a:t>processor duties, monitoring bodies, and certification bodies.</a:t>
            </a:r>
            <a:endParaRPr/>
          </a:p>
          <a:p>
            <a:pPr indent="0" lvl="0" marL="0" rtl="0" algn="l">
              <a:lnSpc>
                <a:spcPct val="115000"/>
              </a:lnSpc>
              <a:spcBef>
                <a:spcPts val="0"/>
              </a:spcBef>
              <a:spcAft>
                <a:spcPts val="0"/>
              </a:spcAft>
              <a:buSzPts val="1800"/>
              <a:buNone/>
            </a:pPr>
            <a:r>
              <a:rPr lang="en-US" sz="1800"/>
              <a:t>GDPR fines for tier 1 violations can run up to</a:t>
            </a:r>
            <a:r>
              <a:rPr b="1" lang="en-US" sz="1800"/>
              <a:t> 2%</a:t>
            </a:r>
            <a:r>
              <a:rPr lang="en-US" sz="1800"/>
              <a:t> of the company's</a:t>
            </a:r>
            <a:endParaRPr/>
          </a:p>
          <a:p>
            <a:pPr indent="0" lvl="0" marL="0" rtl="0" algn="l">
              <a:lnSpc>
                <a:spcPct val="115000"/>
              </a:lnSpc>
              <a:spcBef>
                <a:spcPts val="0"/>
              </a:spcBef>
              <a:spcAft>
                <a:spcPts val="0"/>
              </a:spcAft>
              <a:buSzPts val="1800"/>
              <a:buNone/>
            </a:pPr>
            <a:r>
              <a:rPr lang="en-US" sz="1800"/>
              <a:t>annual global turnover from the previous financial year or</a:t>
            </a:r>
            <a:r>
              <a:rPr b="1" lang="en-US" sz="1800"/>
              <a:t> €10 million</a:t>
            </a:r>
            <a:endParaRPr/>
          </a:p>
          <a:p>
            <a:pPr indent="0" lvl="0" marL="0" rtl="0" algn="l">
              <a:lnSpc>
                <a:spcPct val="115000"/>
              </a:lnSpc>
              <a:spcBef>
                <a:spcPts val="0"/>
              </a:spcBef>
              <a:spcAft>
                <a:spcPts val="0"/>
              </a:spcAft>
              <a:buSzPts val="1800"/>
              <a:buNone/>
            </a:pPr>
            <a:r>
              <a:rPr lang="en-US" sz="1800"/>
              <a:t>(whichever is higher).</a:t>
            </a:r>
            <a:endParaRPr/>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lang="en-US" sz="1800"/>
              <a:t>On the other hand, </a:t>
            </a:r>
            <a:r>
              <a:rPr b="1" lang="en-US" sz="1800"/>
              <a:t>Tier 2 infringements </a:t>
            </a:r>
            <a:r>
              <a:rPr lang="en-US" sz="1800"/>
              <a:t>are characterized by</a:t>
            </a:r>
            <a:endParaRPr sz="1800"/>
          </a:p>
          <a:p>
            <a:pPr indent="0" lvl="0" marL="0" rtl="0" algn="l">
              <a:lnSpc>
                <a:spcPct val="100000"/>
              </a:lnSpc>
              <a:spcBef>
                <a:spcPts val="0"/>
              </a:spcBef>
              <a:spcAft>
                <a:spcPts val="0"/>
              </a:spcAft>
              <a:buClr>
                <a:schemeClr val="dk1"/>
              </a:buClr>
              <a:buSzPts val="1100"/>
              <a:buFont typeface="Arial"/>
              <a:buNone/>
            </a:pPr>
            <a:r>
              <a:rPr lang="en-US" sz="1800"/>
              <a:t>violations of data processing principles, consent, individual rights</a:t>
            </a:r>
            <a:endParaRPr sz="1800"/>
          </a:p>
          <a:p>
            <a:pPr indent="0" lvl="0" marL="0" rtl="0" algn="l">
              <a:lnSpc>
                <a:spcPct val="100000"/>
              </a:lnSpc>
              <a:spcBef>
                <a:spcPts val="0"/>
              </a:spcBef>
              <a:spcAft>
                <a:spcPts val="0"/>
              </a:spcAft>
              <a:buClr>
                <a:schemeClr val="dk1"/>
              </a:buClr>
              <a:buSzPts val="1100"/>
              <a:buFont typeface="Arial"/>
              <a:buNone/>
            </a:pPr>
            <a:r>
              <a:rPr lang="en-US" sz="1800"/>
              <a:t>under the GDPR, etc.</a:t>
            </a:r>
            <a:endParaRPr sz="1800"/>
          </a:p>
          <a:p>
            <a:pPr indent="0" lvl="0" marL="0" rtl="0" algn="l">
              <a:lnSpc>
                <a:spcPct val="100000"/>
              </a:lnSpc>
              <a:spcBef>
                <a:spcPts val="0"/>
              </a:spcBef>
              <a:spcAft>
                <a:spcPts val="0"/>
              </a:spcAft>
              <a:buClr>
                <a:schemeClr val="dk1"/>
              </a:buClr>
              <a:buSzPts val="1100"/>
              <a:buFont typeface="Arial"/>
              <a:buNone/>
            </a:pPr>
            <a:r>
              <a:rPr lang="en-US" sz="1800"/>
              <a:t>Fines for such violations can run up to 4% of the company's annual global</a:t>
            </a:r>
            <a:endParaRPr sz="1800"/>
          </a:p>
          <a:p>
            <a:pPr indent="0" lvl="0" marL="0" rtl="0" algn="l">
              <a:lnSpc>
                <a:spcPct val="100000"/>
              </a:lnSpc>
              <a:spcBef>
                <a:spcPts val="0"/>
              </a:spcBef>
              <a:spcAft>
                <a:spcPts val="0"/>
              </a:spcAft>
              <a:buClr>
                <a:schemeClr val="dk1"/>
              </a:buClr>
              <a:buSzPts val="1100"/>
              <a:buFont typeface="Arial"/>
              <a:buNone/>
            </a:pPr>
            <a:r>
              <a:rPr lang="en-US" sz="1800"/>
              <a:t>turnover from the previous financial year or </a:t>
            </a:r>
            <a:r>
              <a:rPr b="1" lang="en-US" sz="1800"/>
              <a:t>€20 million </a:t>
            </a:r>
            <a:r>
              <a:rPr lang="en-US" sz="1800"/>
              <a:t>(whichever is</a:t>
            </a:r>
            <a:endParaRPr sz="1800"/>
          </a:p>
          <a:p>
            <a:pPr indent="0" lvl="0" marL="0" rtl="0" algn="l">
              <a:lnSpc>
                <a:spcPct val="100000"/>
              </a:lnSpc>
              <a:spcBef>
                <a:spcPts val="0"/>
              </a:spcBef>
              <a:spcAft>
                <a:spcPts val="0"/>
              </a:spcAft>
              <a:buSzPts val="1800"/>
              <a:buNone/>
            </a:pPr>
            <a:r>
              <a:rPr lang="en-US" sz="1800"/>
              <a:t>higher).</a:t>
            </a:r>
            <a:endParaRPr sz="1800"/>
          </a:p>
        </p:txBody>
      </p:sp>
      <p:sp>
        <p:nvSpPr>
          <p:cNvPr id="369" name="Google Shape;369;p42"/>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0" name="Google Shape;370;p42"/>
          <p:cNvGrpSpPr/>
          <p:nvPr/>
        </p:nvGrpSpPr>
        <p:grpSpPr>
          <a:xfrm>
            <a:off x="441960" y="561256"/>
            <a:ext cx="1128381" cy="847206"/>
            <a:chOff x="7393391" y="1075612"/>
            <a:chExt cx="1128381" cy="847206"/>
          </a:xfrm>
        </p:grpSpPr>
        <p:sp>
          <p:nvSpPr>
            <p:cNvPr id="371" name="Google Shape;371;p42"/>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42"/>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3"/>
          <p:cNvSpPr txBox="1"/>
          <p:nvPr>
            <p:ph idx="1" type="body"/>
          </p:nvPr>
        </p:nvSpPr>
        <p:spPr>
          <a:xfrm>
            <a:off x="1514500" y="1253400"/>
            <a:ext cx="1009838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1800"/>
              <a:t>Summary</a:t>
            </a:r>
            <a:endParaRPr/>
          </a:p>
          <a:p>
            <a:pPr indent="0" lvl="0" marL="0" rtl="0" algn="l">
              <a:lnSpc>
                <a:spcPct val="100000"/>
              </a:lnSpc>
              <a:spcBef>
                <a:spcPts val="0"/>
              </a:spcBef>
              <a:spcAft>
                <a:spcPts val="0"/>
              </a:spcAft>
              <a:buClr>
                <a:schemeClr val="dk1"/>
              </a:buClr>
              <a:buSzPts val="1100"/>
              <a:buFont typeface="Arial"/>
              <a:buNone/>
            </a:pPr>
            <a:r>
              <a:t/>
            </a:r>
            <a:endParaRPr b="1" sz="1800"/>
          </a:p>
          <a:p>
            <a:pPr indent="0" lvl="0" marL="0" rtl="0" algn="l">
              <a:lnSpc>
                <a:spcPct val="100000"/>
              </a:lnSpc>
              <a:spcBef>
                <a:spcPts val="0"/>
              </a:spcBef>
              <a:spcAft>
                <a:spcPts val="0"/>
              </a:spcAft>
              <a:buClr>
                <a:schemeClr val="dk1"/>
              </a:buClr>
              <a:buSzPts val="1100"/>
              <a:buFont typeface="Arial"/>
              <a:buNone/>
            </a:pPr>
            <a:r>
              <a:rPr lang="en-US" sz="1900"/>
              <a:t>Since its introduction, the GDPR has completely transformed the privacy game for both data subjects and organizations alike. Taking actions now to comply not only protects your organization from the</a:t>
            </a:r>
            <a:endParaRPr sz="1900"/>
          </a:p>
          <a:p>
            <a:pPr indent="0" lvl="0" marL="0" rtl="0" algn="l">
              <a:lnSpc>
                <a:spcPct val="100000"/>
              </a:lnSpc>
              <a:spcBef>
                <a:spcPts val="0"/>
              </a:spcBef>
              <a:spcAft>
                <a:spcPts val="0"/>
              </a:spcAft>
              <a:buClr>
                <a:schemeClr val="dk1"/>
              </a:buClr>
              <a:buSzPts val="1100"/>
              <a:buFont typeface="Arial"/>
              <a:buNone/>
            </a:pPr>
            <a:r>
              <a:rPr lang="en-US" sz="1900"/>
              <a:t>stringent penalties of the regulation but also depicts top-notch industry standards to reassure users of their personal data security. Here are the key takeaways to ensure GDPR compliance:</a:t>
            </a:r>
            <a:endParaRPr sz="1900"/>
          </a:p>
          <a:p>
            <a:pPr indent="0" lvl="0" marL="0" rtl="0" algn="l">
              <a:lnSpc>
                <a:spcPct val="90000"/>
              </a:lnSpc>
              <a:spcBef>
                <a:spcPts val="1000"/>
              </a:spcBef>
              <a:spcAft>
                <a:spcPts val="0"/>
              </a:spcAft>
              <a:buSzPts val="1800"/>
              <a:buNone/>
            </a:pPr>
            <a:r>
              <a:t/>
            </a:r>
            <a:endParaRPr/>
          </a:p>
        </p:txBody>
      </p:sp>
      <p:sp>
        <p:nvSpPr>
          <p:cNvPr id="378" name="Google Shape;378;p43"/>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9" name="Google Shape;379;p43"/>
          <p:cNvGrpSpPr/>
          <p:nvPr/>
        </p:nvGrpSpPr>
        <p:grpSpPr>
          <a:xfrm>
            <a:off x="441960" y="561256"/>
            <a:ext cx="1128381" cy="847206"/>
            <a:chOff x="7393391" y="1075612"/>
            <a:chExt cx="1128381" cy="847206"/>
          </a:xfrm>
        </p:grpSpPr>
        <p:sp>
          <p:nvSpPr>
            <p:cNvPr id="380" name="Google Shape;380;p43"/>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1" name="Google Shape;381;p43"/>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17"/>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17"/>
          <p:cNvSpPr/>
          <p:nvPr>
            <p:ph type="title"/>
          </p:nvPr>
        </p:nvSpPr>
        <p:spPr>
          <a:xfrm>
            <a:off x="281873" y="91450"/>
            <a:ext cx="11910127" cy="5773800"/>
          </a:xfrm>
          <a:prstGeom prst="ellipse">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523"/>
              <a:buFont typeface="Arial"/>
              <a:buNone/>
            </a:pPr>
            <a:r>
              <a:rPr b="1" lang="en-US" sz="3600">
                <a:solidFill>
                  <a:srgbClr val="2F5496"/>
                </a:solidFill>
              </a:rPr>
              <a:t>Introduction</a:t>
            </a:r>
            <a:endParaRPr b="1" sz="3600">
              <a:solidFill>
                <a:srgbClr val="2F5496"/>
              </a:solidFill>
            </a:endParaRPr>
          </a:p>
          <a:p>
            <a:pPr indent="0" lvl="0" marL="0" rtl="0" algn="l">
              <a:lnSpc>
                <a:spcPct val="115000"/>
              </a:lnSpc>
              <a:spcBef>
                <a:spcPts val="0"/>
              </a:spcBef>
              <a:spcAft>
                <a:spcPts val="0"/>
              </a:spcAft>
              <a:buClr>
                <a:schemeClr val="dk1"/>
              </a:buClr>
              <a:buSzPts val="742"/>
              <a:buFont typeface="Arial"/>
              <a:buNone/>
            </a:pPr>
            <a:br>
              <a:rPr lang="en-US" sz="1800">
                <a:solidFill>
                  <a:srgbClr val="222222"/>
                </a:solidFill>
              </a:rPr>
            </a:br>
            <a:r>
              <a:rPr b="1" lang="en-US" sz="1800">
                <a:solidFill>
                  <a:srgbClr val="222222"/>
                </a:solidFill>
              </a:rPr>
              <a:t>General Data Protection Regulation (GDPR) </a:t>
            </a:r>
            <a:br>
              <a:rPr lang="en-US" sz="1800">
                <a:solidFill>
                  <a:srgbClr val="222222"/>
                </a:solidFill>
              </a:rPr>
            </a:br>
            <a:r>
              <a:rPr lang="en-US" sz="1800">
                <a:solidFill>
                  <a:srgbClr val="222222"/>
                </a:solidFill>
              </a:rPr>
              <a:t>For the elaboration of privacy policies of companies operating in the European Union, it is necessary to refer to the General Data Protection Regulation (GDPR). </a:t>
            </a:r>
            <a:br>
              <a:rPr lang="en-US" sz="1800">
                <a:solidFill>
                  <a:srgbClr val="222222"/>
                </a:solidFill>
              </a:rPr>
            </a:br>
            <a:br>
              <a:rPr lang="en-US" sz="1800">
                <a:solidFill>
                  <a:srgbClr val="222222"/>
                </a:solidFill>
              </a:rPr>
            </a:br>
            <a:r>
              <a:rPr lang="en-US" sz="1800">
                <a:solidFill>
                  <a:srgbClr val="222222"/>
                </a:solidFill>
              </a:rPr>
              <a:t>This is EU law that aims to give EU residents more control over their data. Under this legislation, organizations that handle data of EU residents have to comply with certain data and privacy rules. One of the main objectives and requirements of the GDPR is to keep EU residents informed of how companies collect, use, share, protect and process their personal data.</a:t>
            </a:r>
            <a:endParaRPr sz="1800">
              <a:solidFill>
                <a:srgbClr val="222222"/>
              </a:solidFill>
            </a:endParaRPr>
          </a:p>
          <a:p>
            <a:pPr indent="0" lvl="0" marL="457200" rtl="0" algn="l">
              <a:lnSpc>
                <a:spcPct val="100000"/>
              </a:lnSpc>
              <a:spcBef>
                <a:spcPts val="0"/>
              </a:spcBef>
              <a:spcAft>
                <a:spcPts val="0"/>
              </a:spcAft>
              <a:buSzPts val="1800"/>
              <a:buNone/>
            </a:pPr>
            <a:r>
              <a:t/>
            </a:r>
            <a:endParaRPr sz="2000">
              <a:solidFill>
                <a:srgbClr val="222222"/>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rgbClr val="222222"/>
              </a:solidFill>
            </a:endParaRPr>
          </a:p>
          <a:p>
            <a:pPr indent="0" lvl="0" marL="0" rtl="0" algn="l">
              <a:lnSpc>
                <a:spcPct val="100000"/>
              </a:lnSpc>
              <a:spcBef>
                <a:spcPts val="0"/>
              </a:spcBef>
              <a:spcAft>
                <a:spcPts val="0"/>
              </a:spcAft>
              <a:buClr>
                <a:schemeClr val="dk1"/>
              </a:buClr>
              <a:buSzPts val="1100"/>
              <a:buFont typeface="Arial"/>
              <a:buNone/>
            </a:pPr>
            <a:r>
              <a:t/>
            </a:r>
            <a:endParaRPr b="1" sz="2600">
              <a:solidFill>
                <a:srgbClr val="222222"/>
              </a:solidFill>
            </a:endParaRPr>
          </a:p>
          <a:p>
            <a:pPr indent="0" lvl="0" marL="0" rtl="0" algn="l">
              <a:lnSpc>
                <a:spcPct val="90000"/>
              </a:lnSpc>
              <a:spcBef>
                <a:spcPts val="0"/>
              </a:spcBef>
              <a:spcAft>
                <a:spcPts val="0"/>
              </a:spcAft>
              <a:buClr>
                <a:schemeClr val="dk1"/>
              </a:buClr>
              <a:buSzPts val="2070"/>
              <a:buFont typeface="Calibri"/>
              <a:buNone/>
            </a:pPr>
            <a:r>
              <a:t/>
            </a:r>
            <a:endParaRPr b="1" sz="2340"/>
          </a:p>
        </p:txBody>
      </p:sp>
      <p:grpSp>
        <p:nvGrpSpPr>
          <p:cNvPr id="122" name="Google Shape;122;p17"/>
          <p:cNvGrpSpPr/>
          <p:nvPr/>
        </p:nvGrpSpPr>
        <p:grpSpPr>
          <a:xfrm>
            <a:off x="441960" y="561256"/>
            <a:ext cx="1128382" cy="847206"/>
            <a:chOff x="7393391" y="1075612"/>
            <a:chExt cx="1128382" cy="847206"/>
          </a:xfrm>
        </p:grpSpPr>
        <p:sp>
          <p:nvSpPr>
            <p:cNvPr id="123" name="Google Shape;123;p17"/>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17"/>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7"/>
          <p:cNvSpPr txBox="1"/>
          <p:nvPr/>
        </p:nvSpPr>
        <p:spPr>
          <a:xfrm>
            <a:off x="4980936" y="91452"/>
            <a:ext cx="6609900" cy="1526700"/>
          </a:xfrm>
          <a:prstGeom prst="rect">
            <a:avLst/>
          </a:prstGeom>
          <a:noFill/>
          <a:ln>
            <a:noFill/>
          </a:ln>
        </p:spPr>
        <p:txBody>
          <a:bodyPr anchorCtr="0" anchor="ctr" bIns="45700" lIns="91425" spcFirstLastPara="1" rIns="91425" wrap="square" tIns="45700">
            <a:normAutofit/>
          </a:bodyPr>
          <a:lstStyle/>
          <a:p>
            <a:pPr indent="-1651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descr="Logotipo&#10;&#10;Descripción generada automáticamente" id="126" name="Google Shape;126;p17"/>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
        <p:nvSpPr>
          <p:cNvPr id="127" name="Google Shape;127;p17"/>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4"/>
          <p:cNvSpPr txBox="1"/>
          <p:nvPr>
            <p:ph idx="1" type="body"/>
          </p:nvPr>
        </p:nvSpPr>
        <p:spPr>
          <a:xfrm>
            <a:off x="838200" y="1825625"/>
            <a:ext cx="10515600" cy="41362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Font typeface="Arial"/>
              <a:buChar char="•"/>
            </a:pPr>
            <a:r>
              <a:rPr lang="en-US" sz="1800"/>
              <a:t>Observe the GDPR's data processing principles</a:t>
            </a:r>
            <a:endParaRPr sz="1800"/>
          </a:p>
          <a:p>
            <a:pPr indent="-342900" lvl="0" marL="457200" rtl="0" algn="l">
              <a:lnSpc>
                <a:spcPct val="100000"/>
              </a:lnSpc>
              <a:spcBef>
                <a:spcPts val="0"/>
              </a:spcBef>
              <a:spcAft>
                <a:spcPts val="0"/>
              </a:spcAft>
              <a:buSzPts val="1800"/>
              <a:buFont typeface="Arial"/>
              <a:buChar char="•"/>
            </a:pPr>
            <a:r>
              <a:rPr lang="en-US" sz="1800"/>
              <a:t>Process data only after identifying one of the lawful bases</a:t>
            </a:r>
            <a:endParaRPr sz="1800"/>
          </a:p>
          <a:p>
            <a:pPr indent="-342900" lvl="0" marL="457200" rtl="0" algn="l">
              <a:lnSpc>
                <a:spcPct val="100000"/>
              </a:lnSpc>
              <a:spcBef>
                <a:spcPts val="0"/>
              </a:spcBef>
              <a:spcAft>
                <a:spcPts val="0"/>
              </a:spcAft>
              <a:buSzPts val="1800"/>
              <a:buFont typeface="Arial"/>
              <a:buChar char="•"/>
            </a:pPr>
            <a:r>
              <a:rPr lang="en-US" sz="1800"/>
              <a:t>Pay attention to the individual rights of users and help exercise them</a:t>
            </a:r>
            <a:endParaRPr sz="1800"/>
          </a:p>
          <a:p>
            <a:pPr indent="-342900" lvl="0" marL="457200" rtl="0" algn="l">
              <a:lnSpc>
                <a:spcPct val="100000"/>
              </a:lnSpc>
              <a:spcBef>
                <a:spcPts val="0"/>
              </a:spcBef>
              <a:spcAft>
                <a:spcPts val="0"/>
              </a:spcAft>
              <a:buSzPts val="1800"/>
              <a:buFont typeface="Arial"/>
              <a:buChar char="•"/>
            </a:pPr>
            <a:r>
              <a:rPr lang="en-US" sz="1800"/>
              <a:t>Get clear, affirmative consent to process personal data and explicit</a:t>
            </a:r>
            <a:endParaRPr sz="1800"/>
          </a:p>
          <a:p>
            <a:pPr indent="0" lvl="0" marL="457200" rtl="0" algn="l">
              <a:lnSpc>
                <a:spcPct val="100000"/>
              </a:lnSpc>
              <a:spcBef>
                <a:spcPts val="0"/>
              </a:spcBef>
              <a:spcAft>
                <a:spcPts val="0"/>
              </a:spcAft>
              <a:buSzPts val="1800"/>
              <a:buNone/>
            </a:pPr>
            <a:r>
              <a:rPr lang="en-US" sz="1800"/>
              <a:t>consent for sensitive data</a:t>
            </a:r>
            <a:endParaRPr sz="1800"/>
          </a:p>
          <a:p>
            <a:pPr indent="-342900" lvl="0" marL="457200" rtl="0" algn="l">
              <a:lnSpc>
                <a:spcPct val="100000"/>
              </a:lnSpc>
              <a:spcBef>
                <a:spcPts val="0"/>
              </a:spcBef>
              <a:spcAft>
                <a:spcPts val="0"/>
              </a:spcAft>
              <a:buSzPts val="1800"/>
              <a:buFont typeface="Arial"/>
              <a:buChar char="•"/>
            </a:pPr>
            <a:r>
              <a:rPr lang="en-US" sz="1800"/>
              <a:t>Provide and maintain a GDPR-compliant Privacy Policy</a:t>
            </a:r>
            <a:endParaRPr sz="1800"/>
          </a:p>
          <a:p>
            <a:pPr indent="-342900" lvl="0" marL="457200" rtl="0" algn="l">
              <a:lnSpc>
                <a:spcPct val="100000"/>
              </a:lnSpc>
              <a:spcBef>
                <a:spcPts val="0"/>
              </a:spcBef>
              <a:spcAft>
                <a:spcPts val="0"/>
              </a:spcAft>
              <a:buSzPts val="1800"/>
              <a:buFont typeface="Arial"/>
              <a:buChar char="•"/>
            </a:pPr>
            <a:r>
              <a:rPr lang="en-US" sz="1800"/>
              <a:t>Appoint a DPO if required by law and provide the contact information</a:t>
            </a:r>
            <a:endParaRPr sz="1800"/>
          </a:p>
          <a:p>
            <a:pPr indent="0" lvl="0" marL="457200" rtl="0" algn="l">
              <a:lnSpc>
                <a:spcPct val="100000"/>
              </a:lnSpc>
              <a:spcBef>
                <a:spcPts val="0"/>
              </a:spcBef>
              <a:spcAft>
                <a:spcPts val="0"/>
              </a:spcAft>
              <a:buSzPts val="1800"/>
              <a:buNone/>
            </a:pPr>
            <a:r>
              <a:rPr lang="en-US" sz="1800"/>
              <a:t>in your Privacy Policy</a:t>
            </a:r>
            <a:endParaRPr sz="1800"/>
          </a:p>
          <a:p>
            <a:pPr indent="-342900" lvl="0" marL="457200" rtl="0" algn="l">
              <a:lnSpc>
                <a:spcPct val="100000"/>
              </a:lnSpc>
              <a:spcBef>
                <a:spcPts val="0"/>
              </a:spcBef>
              <a:spcAft>
                <a:spcPts val="0"/>
              </a:spcAft>
              <a:buSzPts val="1800"/>
              <a:buFont typeface="Arial"/>
              <a:buChar char="•"/>
            </a:pPr>
            <a:r>
              <a:rPr lang="en-US" sz="1800"/>
              <a:t>Stay up-to-date on privacy trends to ensure full compliance</a:t>
            </a:r>
            <a:endParaRPr sz="1800"/>
          </a:p>
          <a:p>
            <a:pPr indent="0" lvl="0" marL="0" rtl="0" algn="l">
              <a:lnSpc>
                <a:spcPct val="90000"/>
              </a:lnSpc>
              <a:spcBef>
                <a:spcPts val="1000"/>
              </a:spcBef>
              <a:spcAft>
                <a:spcPts val="0"/>
              </a:spcAft>
              <a:buSzPts val="1800"/>
              <a:buNone/>
            </a:pPr>
            <a:r>
              <a:t/>
            </a:r>
            <a:endParaRPr/>
          </a:p>
        </p:txBody>
      </p:sp>
      <p:sp>
        <p:nvSpPr>
          <p:cNvPr id="387" name="Google Shape;387;p44"/>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88" name="Google Shape;388;p44"/>
          <p:cNvGrpSpPr/>
          <p:nvPr/>
        </p:nvGrpSpPr>
        <p:grpSpPr>
          <a:xfrm>
            <a:off x="441960" y="561256"/>
            <a:ext cx="1128381" cy="847206"/>
            <a:chOff x="7393391" y="1075612"/>
            <a:chExt cx="1128381" cy="847206"/>
          </a:xfrm>
        </p:grpSpPr>
        <p:sp>
          <p:nvSpPr>
            <p:cNvPr id="389" name="Google Shape;389;p4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p44"/>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5"/>
          <p:cNvSpPr txBox="1"/>
          <p:nvPr>
            <p:ph idx="1" type="body"/>
          </p:nvPr>
        </p:nvSpPr>
        <p:spPr>
          <a:xfrm>
            <a:off x="1295095" y="1408462"/>
            <a:ext cx="10515600" cy="4351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1" lang="en-US" sz="3600">
                <a:solidFill>
                  <a:srgbClr val="2F5496"/>
                </a:solidFill>
              </a:rPr>
              <a:t>Conclusion</a:t>
            </a:r>
            <a:endParaRPr b="1" sz="3600">
              <a:solidFill>
                <a:srgbClr val="2F5496"/>
              </a:solidFill>
            </a:endParaRPr>
          </a:p>
          <a:p>
            <a:pPr indent="0" lvl="0" marL="0" rtl="0" algn="l">
              <a:lnSpc>
                <a:spcPct val="100000"/>
              </a:lnSpc>
              <a:spcBef>
                <a:spcPts val="0"/>
              </a:spcBef>
              <a:spcAft>
                <a:spcPts val="0"/>
              </a:spcAft>
              <a:buSzPts val="1800"/>
              <a:buNone/>
            </a:pPr>
            <a:r>
              <a:t/>
            </a:r>
            <a:endParaRPr sz="1800"/>
          </a:p>
          <a:p>
            <a:pPr indent="0" lvl="0" marL="0" rtl="0" algn="l">
              <a:lnSpc>
                <a:spcPct val="100000"/>
              </a:lnSpc>
              <a:spcBef>
                <a:spcPts val="0"/>
              </a:spcBef>
              <a:spcAft>
                <a:spcPts val="0"/>
              </a:spcAft>
              <a:buSzPts val="1800"/>
              <a:buNone/>
            </a:pPr>
            <a:r>
              <a:rPr lang="en-US" sz="1800"/>
              <a:t>There is virtually no doubt that the GDPR represents a milestone in</a:t>
            </a:r>
            <a:endParaRPr sz="1800"/>
          </a:p>
          <a:p>
            <a:pPr indent="0" lvl="0" marL="0" rtl="0" algn="l">
              <a:lnSpc>
                <a:spcPct val="100000"/>
              </a:lnSpc>
              <a:spcBef>
                <a:spcPts val="0"/>
              </a:spcBef>
              <a:spcAft>
                <a:spcPts val="0"/>
              </a:spcAft>
              <a:buSzPts val="1800"/>
              <a:buNone/>
            </a:pPr>
            <a:r>
              <a:rPr lang="en-US" sz="1800"/>
              <a:t>enabling users to achieve higher control over their (relatively broadly</a:t>
            </a:r>
            <a:endParaRPr sz="1800"/>
          </a:p>
          <a:p>
            <a:pPr indent="0" lvl="0" marL="0" rtl="0" algn="l">
              <a:lnSpc>
                <a:spcPct val="100000"/>
              </a:lnSpc>
              <a:spcBef>
                <a:spcPts val="0"/>
              </a:spcBef>
              <a:spcAft>
                <a:spcPts val="0"/>
              </a:spcAft>
              <a:buSzPts val="1800"/>
              <a:buNone/>
            </a:pPr>
            <a:r>
              <a:rPr lang="en-US" sz="1800"/>
              <a:t>defined) personal data. However, the introduction of the GDPR has</a:t>
            </a:r>
            <a:endParaRPr sz="1800"/>
          </a:p>
          <a:p>
            <a:pPr indent="0" lvl="0" marL="0" rtl="0" algn="l">
              <a:lnSpc>
                <a:spcPct val="100000"/>
              </a:lnSpc>
              <a:spcBef>
                <a:spcPts val="0"/>
              </a:spcBef>
              <a:spcAft>
                <a:spcPts val="0"/>
              </a:spcAft>
              <a:buSzPts val="1800"/>
              <a:buNone/>
            </a:pPr>
            <a:r>
              <a:rPr lang="en-US" sz="1800"/>
              <a:t>also stimulated a wide range of discussions among data protection</a:t>
            </a:r>
            <a:endParaRPr sz="1800"/>
          </a:p>
          <a:p>
            <a:pPr indent="0" lvl="0" marL="0" rtl="0" algn="l">
              <a:lnSpc>
                <a:spcPct val="100000"/>
              </a:lnSpc>
              <a:spcBef>
                <a:spcPts val="0"/>
              </a:spcBef>
              <a:spcAft>
                <a:spcPts val="0"/>
              </a:spcAft>
              <a:buSzPts val="1800"/>
              <a:buNone/>
            </a:pPr>
            <a:r>
              <a:rPr lang="en-US" sz="1800"/>
              <a:t>authorities, firms, industry initiatives and consumer advocates on the</a:t>
            </a:r>
            <a:endParaRPr sz="1800"/>
          </a:p>
          <a:p>
            <a:pPr indent="0" lvl="0" marL="0" rtl="0" algn="l">
              <a:lnSpc>
                <a:spcPct val="100000"/>
              </a:lnSpc>
              <a:spcBef>
                <a:spcPts val="0"/>
              </a:spcBef>
              <a:spcAft>
                <a:spcPts val="0"/>
              </a:spcAft>
              <a:buSzPts val="1800"/>
              <a:buNone/>
            </a:pPr>
            <a:r>
              <a:rPr lang="en-US" sz="1800"/>
              <a:t>implications of complying with the GDPR and how best to achieve</a:t>
            </a:r>
            <a:endParaRPr sz="1800"/>
          </a:p>
          <a:p>
            <a:pPr indent="0" lvl="0" marL="0" rtl="0" algn="l">
              <a:lnSpc>
                <a:spcPct val="100000"/>
              </a:lnSpc>
              <a:spcBef>
                <a:spcPts val="0"/>
              </a:spcBef>
              <a:spcAft>
                <a:spcPts val="0"/>
              </a:spcAft>
              <a:buSzPts val="1800"/>
              <a:buNone/>
            </a:pPr>
            <a:r>
              <a:rPr lang="en-US" sz="1800"/>
              <a:t>such compliance—as well as more fundamental questions regarding</a:t>
            </a:r>
            <a:endParaRPr sz="1800"/>
          </a:p>
          <a:p>
            <a:pPr indent="0" lvl="0" marL="0" rtl="0" algn="l">
              <a:lnSpc>
                <a:spcPct val="100000"/>
              </a:lnSpc>
              <a:spcBef>
                <a:spcPts val="0"/>
              </a:spcBef>
              <a:spcAft>
                <a:spcPts val="0"/>
              </a:spcAft>
              <a:buSzPts val="1800"/>
              <a:buNone/>
            </a:pPr>
            <a:r>
              <a:rPr lang="en-US" sz="1800"/>
              <a:t>what the true value of user privacy is, and how best to provide users</a:t>
            </a:r>
            <a:endParaRPr sz="1800"/>
          </a:p>
          <a:p>
            <a:pPr indent="0" lvl="0" marL="0" rtl="0" algn="l">
              <a:lnSpc>
                <a:spcPct val="100000"/>
              </a:lnSpc>
              <a:spcBef>
                <a:spcPts val="0"/>
              </a:spcBef>
              <a:spcAft>
                <a:spcPts val="0"/>
              </a:spcAft>
              <a:buSzPts val="1800"/>
              <a:buNone/>
            </a:pPr>
            <a:r>
              <a:rPr lang="en-US" sz="1800"/>
              <a:t>with the optimal level of privacy.</a:t>
            </a:r>
            <a:endParaRPr sz="1800"/>
          </a:p>
          <a:p>
            <a:pPr indent="0" lvl="0" marL="0" rtl="0" algn="l">
              <a:lnSpc>
                <a:spcPct val="90000"/>
              </a:lnSpc>
              <a:spcBef>
                <a:spcPts val="1000"/>
              </a:spcBef>
              <a:spcAft>
                <a:spcPts val="0"/>
              </a:spcAft>
              <a:buSzPts val="1800"/>
              <a:buNone/>
            </a:pPr>
            <a:r>
              <a:t/>
            </a:r>
            <a:endParaRPr b="1"/>
          </a:p>
        </p:txBody>
      </p:sp>
      <p:sp>
        <p:nvSpPr>
          <p:cNvPr id="396" name="Google Shape;396;p45"/>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97" name="Google Shape;397;p45"/>
          <p:cNvGrpSpPr/>
          <p:nvPr/>
        </p:nvGrpSpPr>
        <p:grpSpPr>
          <a:xfrm>
            <a:off x="441960" y="561256"/>
            <a:ext cx="1128381" cy="847206"/>
            <a:chOff x="7393391" y="1075612"/>
            <a:chExt cx="1128381" cy="847206"/>
          </a:xfrm>
        </p:grpSpPr>
        <p:sp>
          <p:nvSpPr>
            <p:cNvPr id="398" name="Google Shape;398;p45"/>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9" name="Google Shape;399;p45"/>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3" name="Shape 403"/>
        <p:cNvGrpSpPr/>
        <p:nvPr/>
      </p:nvGrpSpPr>
      <p:grpSpPr>
        <a:xfrm>
          <a:off x="0" y="0"/>
          <a:ext cx="0" cy="0"/>
          <a:chOff x="0" y="0"/>
          <a:chExt cx="0" cy="0"/>
        </a:xfrm>
      </p:grpSpPr>
      <p:sp>
        <p:nvSpPr>
          <p:cNvPr id="404" name="Google Shape;404;p4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p46"/>
          <p:cNvSpPr/>
          <p:nvPr/>
        </p:nvSpPr>
        <p:spPr>
          <a:xfrm flipH="1" rot="10800000">
            <a:off x="1" y="0"/>
            <a:ext cx="7539895" cy="6858000"/>
          </a:xfrm>
          <a:custGeom>
            <a:rect b="b" l="l" r="r" t="t"/>
            <a:pathLst>
              <a:path extrusionOk="0" h="6858000" w="7539895">
                <a:moveTo>
                  <a:pt x="7539895" y="6858000"/>
                </a:moveTo>
                <a:lnTo>
                  <a:pt x="0" y="6858000"/>
                </a:lnTo>
                <a:lnTo>
                  <a:pt x="0" y="0"/>
                </a:lnTo>
                <a:lnTo>
                  <a:pt x="4363741" y="0"/>
                </a:lnTo>
                <a:close/>
              </a:path>
            </a:pathLst>
          </a:custGeom>
          <a:solidFill>
            <a:srgbClr val="262626">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6" name="Google Shape;406;p46"/>
          <p:cNvSpPr/>
          <p:nvPr/>
        </p:nvSpPr>
        <p:spPr>
          <a:xfrm flipH="1" rot="10800000">
            <a:off x="0" y="0"/>
            <a:ext cx="7092985" cy="6858000"/>
          </a:xfrm>
          <a:custGeom>
            <a:rect b="b" l="l" r="r" t="t"/>
            <a:pathLst>
              <a:path extrusionOk="0" h="6858000" w="7092985">
                <a:moveTo>
                  <a:pt x="7092985" y="6858000"/>
                </a:moveTo>
                <a:lnTo>
                  <a:pt x="0" y="6858000"/>
                </a:lnTo>
                <a:lnTo>
                  <a:pt x="0" y="0"/>
                </a:lnTo>
                <a:lnTo>
                  <a:pt x="3916831" y="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p46"/>
          <p:cNvSpPr/>
          <p:nvPr>
            <p:ph type="title"/>
          </p:nvPr>
        </p:nvSpPr>
        <p:spPr>
          <a:xfrm>
            <a:off x="838199" y="365125"/>
            <a:ext cx="5529943" cy="1325563"/>
          </a:xfrm>
          <a:prstGeom prst="ellipse">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Calibri"/>
              <a:buNone/>
            </a:pPr>
            <a:br>
              <a:rPr b="1" lang="en-US" sz="1400"/>
            </a:br>
            <a:r>
              <a:rPr b="1" lang="en-US" sz="1400"/>
              <a:t> </a:t>
            </a:r>
            <a:br>
              <a:rPr b="1" lang="en-US" sz="1400"/>
            </a:br>
            <a:r>
              <a:rPr b="1" lang="en-US" sz="1400"/>
              <a:t> </a:t>
            </a:r>
            <a:br>
              <a:rPr b="1" lang="en-US" sz="1400"/>
            </a:br>
            <a:endParaRPr b="1" sz="1400"/>
          </a:p>
        </p:txBody>
      </p:sp>
      <p:sp>
        <p:nvSpPr>
          <p:cNvPr id="408" name="Google Shape;408;p46"/>
          <p:cNvSpPr txBox="1"/>
          <p:nvPr/>
        </p:nvSpPr>
        <p:spPr>
          <a:xfrm>
            <a:off x="6541478" y="3024256"/>
            <a:ext cx="5395516" cy="527050"/>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rgbClr val="000000"/>
              </a:buClr>
              <a:buSzPts val="3200"/>
              <a:buFont typeface="Arial"/>
              <a:buNone/>
            </a:pPr>
            <a:r>
              <a:rPr b="1" i="0" lang="en-US" sz="2400" u="none" cap="none" strike="noStrike">
                <a:solidFill>
                  <a:schemeClr val="dk1"/>
                </a:solidFill>
                <a:latin typeface="Calibri"/>
                <a:ea typeface="Calibri"/>
                <a:cs typeface="Calibri"/>
                <a:sym typeface="Calibri"/>
              </a:rPr>
              <a:t>Thank you!!!</a:t>
            </a:r>
            <a:endParaRPr b="1" i="0" sz="2400" u="none" cap="none" strike="noStrike">
              <a:solidFill>
                <a:schemeClr val="dk1"/>
              </a:solidFill>
              <a:latin typeface="Calibri"/>
              <a:ea typeface="Calibri"/>
              <a:cs typeface="Calibri"/>
              <a:sym typeface="Calibri"/>
            </a:endParaRPr>
          </a:p>
        </p:txBody>
      </p:sp>
      <p:pic>
        <p:nvPicPr>
          <p:cNvPr descr="Interfaz de usuario gráfica, Texto&#10;&#10;Descripción generada automáticamente" id="409" name="Google Shape;409;p46"/>
          <p:cNvPicPr preferRelativeResize="0"/>
          <p:nvPr/>
        </p:nvPicPr>
        <p:blipFill rotWithShape="1">
          <a:blip r:embed="rId3">
            <a:alphaModFix/>
          </a:blip>
          <a:srcRect b="0" l="0" r="0" t="0"/>
          <a:stretch/>
        </p:blipFill>
        <p:spPr>
          <a:xfrm>
            <a:off x="8883683" y="5836096"/>
            <a:ext cx="2795945" cy="761895"/>
          </a:xfrm>
          <a:prstGeom prst="rect">
            <a:avLst/>
          </a:prstGeom>
          <a:noFill/>
          <a:ln>
            <a:noFill/>
          </a:ln>
        </p:spPr>
      </p:pic>
      <p:pic>
        <p:nvPicPr>
          <p:cNvPr descr="Logotipo&#10;&#10;Descripción generada automáticamente" id="410" name="Google Shape;410;p46"/>
          <p:cNvPicPr preferRelativeResize="0"/>
          <p:nvPr>
            <p:ph idx="1" type="body"/>
          </p:nvPr>
        </p:nvPicPr>
        <p:blipFill rotWithShape="1">
          <a:blip r:embed="rId4">
            <a:alphaModFix/>
          </a:blip>
          <a:srcRect b="0" l="0" r="0" t="0"/>
          <a:stretch/>
        </p:blipFill>
        <p:spPr>
          <a:xfrm>
            <a:off x="5429840" y="5889279"/>
            <a:ext cx="1663146" cy="655528"/>
          </a:xfrm>
          <a:prstGeom prst="rect">
            <a:avLst/>
          </a:prstGeom>
          <a:noFill/>
          <a:ln>
            <a:noFill/>
          </a:ln>
        </p:spPr>
      </p:pic>
      <p:sp>
        <p:nvSpPr>
          <p:cNvPr id="411" name="Google Shape;411;p46"/>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lt1"/>
              </a:buClr>
              <a:buSzPts val="1700"/>
              <a:buFont typeface="Arial"/>
              <a:buNone/>
            </a:pPr>
            <a:r>
              <a:t/>
            </a:r>
            <a:endParaRPr b="0" i="0" sz="1700" u="none" cap="none" strike="noStrike">
              <a:solidFill>
                <a:schemeClr val="lt1"/>
              </a:solidFill>
              <a:latin typeface="Calibri"/>
              <a:ea typeface="Calibri"/>
              <a:cs typeface="Calibri"/>
              <a:sym typeface="Calibri"/>
            </a:endParaRPr>
          </a:p>
        </p:txBody>
      </p:sp>
      <p:sp>
        <p:nvSpPr>
          <p:cNvPr id="412" name="Google Shape;412;p46"/>
          <p:cNvSpPr/>
          <p:nvPr/>
        </p:nvSpPr>
        <p:spPr>
          <a:xfrm rot="2164748">
            <a:off x="9564001" y="-232367"/>
            <a:ext cx="3728533" cy="2603228"/>
          </a:xfrm>
          <a:prstGeom prst="triangle">
            <a:avLst>
              <a:gd fmla="val 50000" name="adj"/>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18"/>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18"/>
          <p:cNvSpPr/>
          <p:nvPr>
            <p:ph type="title"/>
          </p:nvPr>
        </p:nvSpPr>
        <p:spPr>
          <a:xfrm>
            <a:off x="188635" y="242550"/>
            <a:ext cx="11353200" cy="6372900"/>
          </a:xfrm>
          <a:prstGeom prst="ellipse">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523"/>
              <a:buFont typeface="Arial"/>
              <a:buNone/>
            </a:pPr>
            <a:r>
              <a:rPr b="1" lang="en-US" sz="3600">
                <a:solidFill>
                  <a:srgbClr val="2F5496"/>
                </a:solidFill>
              </a:rPr>
              <a:t>What is the General Data Protection Regulation?</a:t>
            </a:r>
            <a:endParaRPr b="1" sz="3600">
              <a:solidFill>
                <a:srgbClr val="2F5496"/>
              </a:solidFill>
            </a:endParaRPr>
          </a:p>
          <a:p>
            <a:pPr indent="0" lvl="0" marL="0" rtl="0" algn="l">
              <a:lnSpc>
                <a:spcPct val="100000"/>
              </a:lnSpc>
              <a:spcBef>
                <a:spcPts val="0"/>
              </a:spcBef>
              <a:spcAft>
                <a:spcPts val="0"/>
              </a:spcAft>
              <a:buSzPts val="1800"/>
              <a:buNone/>
            </a:pPr>
            <a:br>
              <a:rPr lang="en-US" sz="1800">
                <a:solidFill>
                  <a:srgbClr val="222222"/>
                </a:solidFill>
              </a:rPr>
            </a:br>
            <a:br>
              <a:rPr lang="en-US" sz="1800">
                <a:solidFill>
                  <a:srgbClr val="222222"/>
                </a:solidFill>
              </a:rPr>
            </a:br>
            <a:r>
              <a:rPr lang="en-US" sz="1800">
                <a:solidFill>
                  <a:srgbClr val="222222"/>
                </a:solidFill>
              </a:rPr>
              <a:t>Moderate data protection laws across all 28 EU member states into one</a:t>
            </a:r>
            <a:br>
              <a:rPr lang="en-US" sz="1800">
                <a:solidFill>
                  <a:srgbClr val="222222"/>
                </a:solidFill>
              </a:rPr>
            </a:br>
            <a:r>
              <a:rPr lang="en-US" sz="1800">
                <a:solidFill>
                  <a:srgbClr val="222222"/>
                </a:solidFill>
              </a:rPr>
              <a:t>centralized source, reinforces individual privacy rights regarding personal data protection, and imposes fines and other punishments on violators. </a:t>
            </a:r>
            <a:br>
              <a:rPr lang="en-US" sz="1800">
                <a:solidFill>
                  <a:srgbClr val="222222"/>
                </a:solidFill>
              </a:rPr>
            </a:br>
            <a:endParaRPr sz="1800">
              <a:solidFill>
                <a:srgbClr val="222222"/>
              </a:solidFill>
            </a:endParaRPr>
          </a:p>
        </p:txBody>
      </p:sp>
      <p:grpSp>
        <p:nvGrpSpPr>
          <p:cNvPr id="135" name="Google Shape;135;p18"/>
          <p:cNvGrpSpPr/>
          <p:nvPr/>
        </p:nvGrpSpPr>
        <p:grpSpPr>
          <a:xfrm>
            <a:off x="441960" y="561256"/>
            <a:ext cx="1128382" cy="847206"/>
            <a:chOff x="7393391" y="1075612"/>
            <a:chExt cx="1128382" cy="847206"/>
          </a:xfrm>
        </p:grpSpPr>
        <p:sp>
          <p:nvSpPr>
            <p:cNvPr id="136" name="Google Shape;136;p18"/>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18"/>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8"/>
          <p:cNvSpPr txBox="1"/>
          <p:nvPr/>
        </p:nvSpPr>
        <p:spPr>
          <a:xfrm>
            <a:off x="4945336" y="506727"/>
            <a:ext cx="6609921" cy="1526741"/>
          </a:xfrm>
          <a:prstGeom prst="rect">
            <a:avLst/>
          </a:prstGeom>
          <a:noFill/>
          <a:ln>
            <a:noFill/>
          </a:ln>
        </p:spPr>
        <p:txBody>
          <a:bodyPr anchorCtr="0" anchor="ctr" bIns="45700" lIns="91425" spcFirstLastPara="1" rIns="91425" wrap="square" tIns="45700">
            <a:normAutofit/>
          </a:bodyPr>
          <a:lstStyle/>
          <a:p>
            <a:pPr indent="-1651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descr="Logotipo&#10;&#10;Descripción generada automáticamente" id="139" name="Google Shape;139;p18"/>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
        <p:nvSpPr>
          <p:cNvPr id="140" name="Google Shape;140;p18"/>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19"/>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19"/>
          <p:cNvSpPr/>
          <p:nvPr>
            <p:ph type="title"/>
          </p:nvPr>
        </p:nvSpPr>
        <p:spPr>
          <a:xfrm>
            <a:off x="299575" y="-348225"/>
            <a:ext cx="11353200" cy="6372900"/>
          </a:xfrm>
          <a:prstGeom prst="ellipse">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t/>
            </a:r>
            <a:endParaRPr sz="1800">
              <a:solidFill>
                <a:srgbClr val="222222"/>
              </a:solidFill>
            </a:endParaRPr>
          </a:p>
          <a:p>
            <a:pPr indent="0" lvl="0" marL="0" rtl="0" algn="l">
              <a:lnSpc>
                <a:spcPct val="100000"/>
              </a:lnSpc>
              <a:spcBef>
                <a:spcPts val="0"/>
              </a:spcBef>
              <a:spcAft>
                <a:spcPts val="0"/>
              </a:spcAft>
              <a:buSzPts val="1800"/>
              <a:buNone/>
            </a:pPr>
            <a:br>
              <a:rPr lang="en-US" sz="2000">
                <a:solidFill>
                  <a:srgbClr val="222222"/>
                </a:solidFill>
              </a:rPr>
            </a:br>
            <a:endParaRPr sz="2000">
              <a:solidFill>
                <a:srgbClr val="222222"/>
              </a:solidFill>
            </a:endParaRPr>
          </a:p>
          <a:p>
            <a:pPr indent="0" lvl="0" marL="0" rtl="0" algn="l">
              <a:lnSpc>
                <a:spcPct val="100000"/>
              </a:lnSpc>
              <a:spcBef>
                <a:spcPts val="0"/>
              </a:spcBef>
              <a:spcAft>
                <a:spcPts val="0"/>
              </a:spcAft>
              <a:buClr>
                <a:schemeClr val="dk1"/>
              </a:buClr>
              <a:buSzPts val="1980"/>
              <a:buFont typeface="Arial"/>
              <a:buNone/>
            </a:pPr>
            <a:r>
              <a:rPr b="1" lang="en-US" sz="3600">
                <a:solidFill>
                  <a:srgbClr val="2F5496"/>
                </a:solidFill>
              </a:rPr>
              <a:t>Data Processing Principles of the GDPR:</a:t>
            </a:r>
            <a:endParaRPr b="1" sz="3600">
              <a:solidFill>
                <a:srgbClr val="2F5496"/>
              </a:solidFill>
            </a:endParaRPr>
          </a:p>
          <a:p>
            <a:pPr indent="0" lvl="0" marL="0" rtl="0" algn="l">
              <a:lnSpc>
                <a:spcPct val="100000"/>
              </a:lnSpc>
              <a:spcBef>
                <a:spcPts val="0"/>
              </a:spcBef>
              <a:spcAft>
                <a:spcPts val="0"/>
              </a:spcAft>
              <a:buClr>
                <a:schemeClr val="dk1"/>
              </a:buClr>
              <a:buSzPts val="1100"/>
              <a:buFont typeface="Arial"/>
              <a:buNone/>
            </a:pPr>
            <a:br>
              <a:rPr lang="en-US" sz="2000">
                <a:solidFill>
                  <a:srgbClr val="2F5496"/>
                </a:solidFill>
              </a:rPr>
            </a:br>
            <a:br>
              <a:rPr lang="en-US" sz="2000">
                <a:solidFill>
                  <a:srgbClr val="222222"/>
                </a:solidFill>
              </a:rPr>
            </a:br>
            <a:r>
              <a:rPr lang="en-US" sz="2000">
                <a:solidFill>
                  <a:srgbClr val="222222"/>
                </a:solidFill>
              </a:rPr>
              <a:t>Under the GDPR, if you process data in the EU, you must observe the</a:t>
            </a:r>
            <a:endParaRPr sz="2000">
              <a:solidFill>
                <a:srgbClr val="222222"/>
              </a:solidFill>
            </a:endParaRPr>
          </a:p>
          <a:p>
            <a:pPr indent="0" lvl="0" marL="0" rtl="0" algn="l">
              <a:lnSpc>
                <a:spcPct val="100000"/>
              </a:lnSpc>
              <a:spcBef>
                <a:spcPts val="0"/>
              </a:spcBef>
              <a:spcAft>
                <a:spcPts val="0"/>
              </a:spcAft>
              <a:buClr>
                <a:schemeClr val="dk1"/>
              </a:buClr>
              <a:buSzPts val="1100"/>
              <a:buFont typeface="Arial"/>
              <a:buNone/>
            </a:pPr>
            <a:r>
              <a:rPr lang="en-US" sz="2000">
                <a:solidFill>
                  <a:srgbClr val="222222"/>
                </a:solidFill>
              </a:rPr>
              <a:t>seven data protection and accountability principles listed in Article 5 of</a:t>
            </a:r>
            <a:endParaRPr sz="2000">
              <a:solidFill>
                <a:srgbClr val="222222"/>
              </a:solidFill>
            </a:endParaRPr>
          </a:p>
          <a:p>
            <a:pPr indent="0" lvl="0" marL="0" rtl="0" algn="l">
              <a:lnSpc>
                <a:spcPct val="100000"/>
              </a:lnSpc>
              <a:spcBef>
                <a:spcPts val="0"/>
              </a:spcBef>
              <a:spcAft>
                <a:spcPts val="0"/>
              </a:spcAft>
              <a:buClr>
                <a:schemeClr val="dk1"/>
              </a:buClr>
              <a:buSzPts val="1100"/>
              <a:buFont typeface="Arial"/>
              <a:buNone/>
            </a:pPr>
            <a:r>
              <a:rPr lang="en-US" sz="2000">
                <a:solidFill>
                  <a:srgbClr val="222222"/>
                </a:solidFill>
              </a:rPr>
              <a:t>the regulation. Briefly, the principles are as follows.</a:t>
            </a:r>
            <a:endParaRPr sz="2000">
              <a:solidFill>
                <a:srgbClr val="222222"/>
              </a:solidFill>
            </a:endParaRPr>
          </a:p>
          <a:p>
            <a:pPr indent="0" lvl="0" marL="0" rtl="0" algn="l">
              <a:lnSpc>
                <a:spcPct val="100000"/>
              </a:lnSpc>
              <a:spcBef>
                <a:spcPts val="0"/>
              </a:spcBef>
              <a:spcAft>
                <a:spcPts val="0"/>
              </a:spcAft>
              <a:buClr>
                <a:schemeClr val="dk1"/>
              </a:buClr>
              <a:buSzPts val="1100"/>
              <a:buFont typeface="Arial"/>
              <a:buNone/>
            </a:pPr>
            <a:r>
              <a:rPr lang="en-US" sz="2000">
                <a:solidFill>
                  <a:srgbClr val="222222"/>
                </a:solidFill>
              </a:rPr>
              <a:t>Lawfulness, Fairness, and Transparency</a:t>
            </a:r>
            <a:endParaRPr sz="2000">
              <a:solidFill>
                <a:srgbClr val="222222"/>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rgbClr val="222222"/>
              </a:solidFill>
            </a:endParaRPr>
          </a:p>
          <a:p>
            <a:pPr indent="0" lvl="0" marL="0" rtl="0" algn="l">
              <a:lnSpc>
                <a:spcPct val="90000"/>
              </a:lnSpc>
              <a:spcBef>
                <a:spcPts val="0"/>
              </a:spcBef>
              <a:spcAft>
                <a:spcPts val="0"/>
              </a:spcAft>
              <a:buClr>
                <a:schemeClr val="dk1"/>
              </a:buClr>
              <a:buSzPts val="2070"/>
              <a:buFont typeface="Calibri"/>
              <a:buNone/>
            </a:pPr>
            <a:r>
              <a:t/>
            </a:r>
            <a:endParaRPr b="1" sz="1800">
              <a:solidFill>
                <a:srgbClr val="222222"/>
              </a:solidFill>
            </a:endParaRPr>
          </a:p>
        </p:txBody>
      </p:sp>
      <p:grpSp>
        <p:nvGrpSpPr>
          <p:cNvPr id="148" name="Google Shape;148;p19"/>
          <p:cNvGrpSpPr/>
          <p:nvPr/>
        </p:nvGrpSpPr>
        <p:grpSpPr>
          <a:xfrm>
            <a:off x="441960" y="561256"/>
            <a:ext cx="1128382" cy="847206"/>
            <a:chOff x="7393391" y="1075612"/>
            <a:chExt cx="1128382" cy="847206"/>
          </a:xfrm>
        </p:grpSpPr>
        <p:sp>
          <p:nvSpPr>
            <p:cNvPr id="149" name="Google Shape;149;p19"/>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19"/>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9"/>
          <p:cNvSpPr txBox="1"/>
          <p:nvPr/>
        </p:nvSpPr>
        <p:spPr>
          <a:xfrm>
            <a:off x="4945336" y="506727"/>
            <a:ext cx="6609921" cy="1526741"/>
          </a:xfrm>
          <a:prstGeom prst="rect">
            <a:avLst/>
          </a:prstGeom>
          <a:noFill/>
          <a:ln>
            <a:noFill/>
          </a:ln>
        </p:spPr>
        <p:txBody>
          <a:bodyPr anchorCtr="0" anchor="ctr" bIns="45700" lIns="91425" spcFirstLastPara="1" rIns="91425" wrap="square" tIns="45700">
            <a:normAutofit/>
          </a:bodyPr>
          <a:lstStyle/>
          <a:p>
            <a:pPr indent="-1651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descr="Logotipo&#10;&#10;Descripción generada automáticamente" id="152" name="Google Shape;152;p19"/>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
        <p:nvSpPr>
          <p:cNvPr id="153" name="Google Shape;153;p19"/>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20"/>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20"/>
          <p:cNvSpPr/>
          <p:nvPr>
            <p:ph type="title"/>
          </p:nvPr>
        </p:nvSpPr>
        <p:spPr>
          <a:xfrm>
            <a:off x="702968" y="-47484"/>
            <a:ext cx="10379700" cy="5775900"/>
          </a:xfrm>
          <a:prstGeom prst="ellipse">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762"/>
              <a:buFont typeface="Arial"/>
              <a:buNone/>
            </a:pPr>
            <a:r>
              <a:rPr b="1" lang="en-US" sz="1800"/>
              <a:t>Personal data must be:</a:t>
            </a:r>
            <a:endParaRPr b="1" sz="1800"/>
          </a:p>
          <a:p>
            <a:pPr indent="-331470" lvl="0" marL="457200" rtl="0" algn="l">
              <a:lnSpc>
                <a:spcPct val="100000"/>
              </a:lnSpc>
              <a:spcBef>
                <a:spcPts val="0"/>
              </a:spcBef>
              <a:spcAft>
                <a:spcPts val="0"/>
              </a:spcAft>
              <a:buSzPts val="1620"/>
              <a:buFont typeface="Arial"/>
              <a:buChar char="•"/>
            </a:pPr>
            <a:r>
              <a:rPr lang="en-US" sz="1620"/>
              <a:t>Processed legally by identifying one of the lawful bases for doing so,</a:t>
            </a:r>
            <a:endParaRPr sz="1620"/>
          </a:p>
          <a:p>
            <a:pPr indent="-331470" lvl="0" marL="457200" rtl="0" algn="l">
              <a:lnSpc>
                <a:spcPct val="100000"/>
              </a:lnSpc>
              <a:spcBef>
                <a:spcPts val="0"/>
              </a:spcBef>
              <a:spcAft>
                <a:spcPts val="0"/>
              </a:spcAft>
              <a:buSzPts val="1620"/>
              <a:buFont typeface="Arial"/>
              <a:buChar char="•"/>
            </a:pPr>
            <a:r>
              <a:rPr lang="en-US" sz="1620"/>
              <a:t>Handled fairly and appropriately, and</a:t>
            </a:r>
            <a:endParaRPr sz="1620"/>
          </a:p>
          <a:p>
            <a:pPr indent="-331470" lvl="0" marL="457200" rtl="0" algn="l">
              <a:lnSpc>
                <a:spcPct val="100000"/>
              </a:lnSpc>
              <a:spcBef>
                <a:spcPts val="0"/>
              </a:spcBef>
              <a:spcAft>
                <a:spcPts val="0"/>
              </a:spcAft>
              <a:buSzPts val="1620"/>
              <a:buFont typeface="Arial"/>
              <a:buChar char="•"/>
            </a:pPr>
            <a:r>
              <a:rPr lang="en-US" sz="1620"/>
              <a:t>Managed in a transparent way</a:t>
            </a:r>
            <a:endParaRPr sz="1620"/>
          </a:p>
          <a:p>
            <a:pPr indent="0" lvl="0" marL="0" rtl="0" algn="l">
              <a:lnSpc>
                <a:spcPct val="115000"/>
              </a:lnSpc>
              <a:spcBef>
                <a:spcPts val="0"/>
              </a:spcBef>
              <a:spcAft>
                <a:spcPts val="0"/>
              </a:spcAft>
              <a:buSzPts val="1800"/>
              <a:buNone/>
            </a:pPr>
            <a:r>
              <a:t/>
            </a:r>
            <a:endParaRPr sz="1620"/>
          </a:p>
          <a:p>
            <a:pPr indent="0" lvl="0" marL="0" rtl="0" algn="l">
              <a:lnSpc>
                <a:spcPct val="115000"/>
              </a:lnSpc>
              <a:spcBef>
                <a:spcPts val="0"/>
              </a:spcBef>
              <a:spcAft>
                <a:spcPts val="0"/>
              </a:spcAft>
              <a:buSzPts val="1800"/>
              <a:buNone/>
            </a:pPr>
            <a:r>
              <a:rPr b="1" lang="en-US" sz="1819"/>
              <a:t>Purpose Limitation</a:t>
            </a:r>
            <a:endParaRPr b="1" sz="1819"/>
          </a:p>
          <a:p>
            <a:pPr indent="0" lvl="0" marL="0" rtl="0" algn="l">
              <a:lnSpc>
                <a:spcPct val="100000"/>
              </a:lnSpc>
              <a:spcBef>
                <a:spcPts val="0"/>
              </a:spcBef>
              <a:spcAft>
                <a:spcPts val="0"/>
              </a:spcAft>
              <a:buSzPts val="1800"/>
              <a:buNone/>
            </a:pPr>
            <a:r>
              <a:rPr lang="en-US" sz="1620"/>
              <a:t>You must process people's personal data for the exact lawful purpose or decided upon during its collection.</a:t>
            </a:r>
            <a:endParaRPr sz="1620"/>
          </a:p>
          <a:p>
            <a:pPr indent="0" lvl="0" marL="457200" rtl="0" algn="l">
              <a:lnSpc>
                <a:spcPct val="100000"/>
              </a:lnSpc>
              <a:spcBef>
                <a:spcPts val="0"/>
              </a:spcBef>
              <a:spcAft>
                <a:spcPts val="0"/>
              </a:spcAft>
              <a:buSzPts val="1800"/>
              <a:buNone/>
            </a:pPr>
            <a:r>
              <a:t/>
            </a:r>
            <a:endParaRPr sz="1620"/>
          </a:p>
          <a:p>
            <a:pPr indent="0" lvl="0" marL="0" rtl="0" algn="l">
              <a:lnSpc>
                <a:spcPct val="100000"/>
              </a:lnSpc>
              <a:spcBef>
                <a:spcPts val="0"/>
              </a:spcBef>
              <a:spcAft>
                <a:spcPts val="0"/>
              </a:spcAft>
              <a:buSzPts val="1800"/>
              <a:buNone/>
            </a:pPr>
            <a:r>
              <a:rPr lang="en-US" sz="1620"/>
              <a:t>Here's how Twitter satisfies this requirement in its Data Processing</a:t>
            </a:r>
            <a:endParaRPr sz="1620"/>
          </a:p>
          <a:p>
            <a:pPr indent="0" lvl="0" marL="0" rtl="0" algn="l">
              <a:lnSpc>
                <a:spcPct val="100000"/>
              </a:lnSpc>
              <a:spcBef>
                <a:spcPts val="0"/>
              </a:spcBef>
              <a:spcAft>
                <a:spcPts val="0"/>
              </a:spcAft>
              <a:buSzPts val="1800"/>
              <a:buNone/>
            </a:pPr>
            <a:r>
              <a:rPr lang="en-US" sz="1620"/>
              <a:t>Addendum:</a:t>
            </a:r>
            <a:endParaRPr sz="1620"/>
          </a:p>
          <a:p>
            <a:pPr indent="0" lvl="0" marL="457200" rtl="0" algn="l">
              <a:lnSpc>
                <a:spcPct val="100000"/>
              </a:lnSpc>
              <a:spcBef>
                <a:spcPts val="0"/>
              </a:spcBef>
              <a:spcAft>
                <a:spcPts val="0"/>
              </a:spcAft>
              <a:buSzPts val="1800"/>
              <a:buNone/>
            </a:pPr>
            <a:r>
              <a:t/>
            </a:r>
            <a:endParaRPr sz="1620"/>
          </a:p>
          <a:p>
            <a:pPr indent="0" lvl="0" marL="457200" rtl="0" algn="l">
              <a:lnSpc>
                <a:spcPct val="100000"/>
              </a:lnSpc>
              <a:spcBef>
                <a:spcPts val="0"/>
              </a:spcBef>
              <a:spcAft>
                <a:spcPts val="0"/>
              </a:spcAft>
              <a:buSzPts val="1800"/>
              <a:buNone/>
            </a:pPr>
            <a:r>
              <a:rPr lang="en-US" sz="1620">
                <a:latin typeface="Courier New"/>
                <a:ea typeface="Courier New"/>
                <a:cs typeface="Courier New"/>
                <a:sym typeface="Courier New"/>
              </a:rPr>
              <a:t>Twitter shall not retain, use or disclose your Data for any purposes</a:t>
            </a:r>
            <a:endParaRPr sz="1620">
              <a:latin typeface="Courier New"/>
              <a:ea typeface="Courier New"/>
              <a:cs typeface="Courier New"/>
              <a:sym typeface="Courier New"/>
            </a:endParaRPr>
          </a:p>
          <a:p>
            <a:pPr indent="0" lvl="0" marL="457200" rtl="0" algn="l">
              <a:lnSpc>
                <a:spcPct val="100000"/>
              </a:lnSpc>
              <a:spcBef>
                <a:spcPts val="0"/>
              </a:spcBef>
              <a:spcAft>
                <a:spcPts val="0"/>
              </a:spcAft>
              <a:buSzPts val="1800"/>
              <a:buNone/>
            </a:pPr>
            <a:r>
              <a:rPr lang="en-US" sz="1620">
                <a:latin typeface="Courier New"/>
                <a:ea typeface="Courier New"/>
                <a:cs typeface="Courier New"/>
                <a:sym typeface="Courier New"/>
              </a:rPr>
              <a:t>other than for the specific purpose of performing the eservices specified in this DPA or any other agreement between You and Twitter;</a:t>
            </a:r>
            <a:endParaRPr sz="1620">
              <a:latin typeface="Courier New"/>
              <a:ea typeface="Courier New"/>
              <a:cs typeface="Courier New"/>
              <a:sym typeface="Courier New"/>
            </a:endParaRPr>
          </a:p>
          <a:p>
            <a:pPr indent="0" lvl="0" marL="457200" rtl="0" algn="l">
              <a:lnSpc>
                <a:spcPct val="100000"/>
              </a:lnSpc>
              <a:spcBef>
                <a:spcPts val="0"/>
              </a:spcBef>
              <a:spcAft>
                <a:spcPts val="0"/>
              </a:spcAft>
              <a:buSzPts val="1800"/>
              <a:buNone/>
            </a:pPr>
            <a:r>
              <a:t/>
            </a:r>
            <a:endParaRPr sz="1620">
              <a:latin typeface="Courier New"/>
              <a:ea typeface="Courier New"/>
              <a:cs typeface="Courier New"/>
              <a:sym typeface="Courier New"/>
            </a:endParaRPr>
          </a:p>
          <a:p>
            <a:pPr indent="0" lvl="0" marL="0" rtl="0" algn="l">
              <a:lnSpc>
                <a:spcPct val="115000"/>
              </a:lnSpc>
              <a:spcBef>
                <a:spcPts val="0"/>
              </a:spcBef>
              <a:spcAft>
                <a:spcPts val="0"/>
              </a:spcAft>
              <a:buSzPts val="1620"/>
              <a:buNone/>
            </a:pPr>
            <a:r>
              <a:t/>
            </a:r>
            <a:endParaRPr b="1" sz="2106"/>
          </a:p>
          <a:p>
            <a:pPr indent="0" lvl="0" marL="457200" rtl="0" algn="l">
              <a:lnSpc>
                <a:spcPct val="115000"/>
              </a:lnSpc>
              <a:spcBef>
                <a:spcPts val="0"/>
              </a:spcBef>
              <a:spcAft>
                <a:spcPts val="0"/>
              </a:spcAft>
              <a:buSzPts val="1620"/>
              <a:buNone/>
            </a:pPr>
            <a:r>
              <a:t/>
            </a:r>
            <a:endParaRPr sz="1458"/>
          </a:p>
          <a:p>
            <a:pPr indent="0" lvl="0" marL="0" rtl="0" algn="l">
              <a:lnSpc>
                <a:spcPct val="115000"/>
              </a:lnSpc>
              <a:spcBef>
                <a:spcPts val="0"/>
              </a:spcBef>
              <a:spcAft>
                <a:spcPts val="0"/>
              </a:spcAft>
              <a:buSzPts val="1620"/>
              <a:buNone/>
            </a:pPr>
            <a:r>
              <a:t/>
            </a:r>
            <a:endParaRPr sz="1458"/>
          </a:p>
          <a:p>
            <a:pPr indent="0" lvl="0" marL="0" rtl="0" algn="l">
              <a:lnSpc>
                <a:spcPct val="115000"/>
              </a:lnSpc>
              <a:spcBef>
                <a:spcPts val="0"/>
              </a:spcBef>
              <a:spcAft>
                <a:spcPts val="0"/>
              </a:spcAft>
              <a:buSzPts val="1620"/>
              <a:buNone/>
            </a:pPr>
            <a:r>
              <a:t/>
            </a:r>
            <a:endParaRPr sz="1458"/>
          </a:p>
          <a:p>
            <a:pPr indent="0" lvl="0" marL="0" rtl="0" algn="l">
              <a:lnSpc>
                <a:spcPct val="115000"/>
              </a:lnSpc>
              <a:spcBef>
                <a:spcPts val="0"/>
              </a:spcBef>
              <a:spcAft>
                <a:spcPts val="0"/>
              </a:spcAft>
              <a:buClr>
                <a:schemeClr val="dk1"/>
              </a:buClr>
              <a:buSzPts val="891"/>
              <a:buFont typeface="Arial"/>
              <a:buNone/>
            </a:pPr>
            <a:r>
              <a:t/>
            </a:r>
            <a:endParaRPr sz="1458"/>
          </a:p>
        </p:txBody>
      </p:sp>
      <p:grpSp>
        <p:nvGrpSpPr>
          <p:cNvPr id="161" name="Google Shape;161;p20"/>
          <p:cNvGrpSpPr/>
          <p:nvPr/>
        </p:nvGrpSpPr>
        <p:grpSpPr>
          <a:xfrm>
            <a:off x="441960" y="561256"/>
            <a:ext cx="1128382" cy="847206"/>
            <a:chOff x="7393391" y="1075612"/>
            <a:chExt cx="1128382" cy="847206"/>
          </a:xfrm>
        </p:grpSpPr>
        <p:sp>
          <p:nvSpPr>
            <p:cNvPr id="162" name="Google Shape;162;p20"/>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20"/>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Logotipo&#10;&#10;Descripción generada automáticamente" id="164" name="Google Shape;164;p20"/>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21"/>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21"/>
          <p:cNvSpPr/>
          <p:nvPr>
            <p:ph type="title"/>
          </p:nvPr>
        </p:nvSpPr>
        <p:spPr>
          <a:xfrm>
            <a:off x="338681" y="7"/>
            <a:ext cx="10521900" cy="5969100"/>
          </a:xfrm>
          <a:prstGeom prst="ellipse">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990"/>
              <a:buFont typeface="Arial"/>
              <a:buNone/>
            </a:pPr>
            <a:r>
              <a:rPr b="1" lang="en-US" sz="1800"/>
              <a:t>Data Minimization</a:t>
            </a:r>
            <a:endParaRPr b="1" sz="1800"/>
          </a:p>
          <a:p>
            <a:pPr indent="0" lvl="0" marL="0" rtl="0" algn="l">
              <a:lnSpc>
                <a:spcPct val="100000"/>
              </a:lnSpc>
              <a:spcBef>
                <a:spcPts val="0"/>
              </a:spcBef>
              <a:spcAft>
                <a:spcPts val="0"/>
              </a:spcAft>
              <a:buClr>
                <a:schemeClr val="dk1"/>
              </a:buClr>
              <a:buSzPts val="990"/>
              <a:buFont typeface="Arial"/>
              <a:buNone/>
            </a:pPr>
            <a:r>
              <a:rPr lang="en-US" sz="1800"/>
              <a:t>The data minimization principle states that you should only obtain and</a:t>
            </a:r>
            <a:endParaRPr sz="1800"/>
          </a:p>
          <a:p>
            <a:pPr indent="0" lvl="0" marL="0" rtl="0" algn="l">
              <a:lnSpc>
                <a:spcPct val="100000"/>
              </a:lnSpc>
              <a:spcBef>
                <a:spcPts val="0"/>
              </a:spcBef>
              <a:spcAft>
                <a:spcPts val="0"/>
              </a:spcAft>
              <a:buClr>
                <a:schemeClr val="dk1"/>
              </a:buClr>
              <a:buSzPts val="990"/>
              <a:buFont typeface="Arial"/>
              <a:buNone/>
            </a:pPr>
            <a:r>
              <a:rPr lang="en-US" sz="1800"/>
              <a:t>process data that you strictly need for the pre-established purposes and no</a:t>
            </a:r>
            <a:endParaRPr sz="1800"/>
          </a:p>
          <a:p>
            <a:pPr indent="0" lvl="0" marL="0" rtl="0" algn="l">
              <a:lnSpc>
                <a:spcPct val="100000"/>
              </a:lnSpc>
              <a:spcBef>
                <a:spcPts val="0"/>
              </a:spcBef>
              <a:spcAft>
                <a:spcPts val="0"/>
              </a:spcAft>
              <a:buClr>
                <a:schemeClr val="dk1"/>
              </a:buClr>
              <a:buSzPts val="990"/>
              <a:buFont typeface="Arial"/>
              <a:buNone/>
            </a:pPr>
            <a:r>
              <a:rPr lang="en-US" sz="1800"/>
              <a:t>more. For example, you don't need a person's date of birth to send email newsletters.</a:t>
            </a:r>
            <a:br>
              <a:rPr lang="en-US" sz="1800"/>
            </a:br>
            <a:endParaRPr sz="1800"/>
          </a:p>
          <a:p>
            <a:pPr indent="0" lvl="0" marL="0" rtl="0" algn="l">
              <a:lnSpc>
                <a:spcPct val="100000"/>
              </a:lnSpc>
              <a:spcBef>
                <a:spcPts val="0"/>
              </a:spcBef>
              <a:spcAft>
                <a:spcPts val="0"/>
              </a:spcAft>
              <a:buClr>
                <a:schemeClr val="dk1"/>
              </a:buClr>
              <a:buSzPts val="990"/>
              <a:buFont typeface="Arial"/>
              <a:buNone/>
            </a:pPr>
            <a:r>
              <a:rPr b="1" lang="en-US" sz="1800"/>
              <a:t>Accuracy</a:t>
            </a:r>
            <a:endParaRPr b="1" sz="1800"/>
          </a:p>
          <a:p>
            <a:pPr indent="0" lvl="0" marL="0" rtl="0" algn="l">
              <a:lnSpc>
                <a:spcPct val="100000"/>
              </a:lnSpc>
              <a:spcBef>
                <a:spcPts val="0"/>
              </a:spcBef>
              <a:spcAft>
                <a:spcPts val="0"/>
              </a:spcAft>
              <a:buClr>
                <a:schemeClr val="dk1"/>
              </a:buClr>
              <a:buSzPts val="990"/>
              <a:buFont typeface="Arial"/>
              <a:buNone/>
            </a:pPr>
            <a:r>
              <a:rPr lang="en-US" sz="1800"/>
              <a:t>Personal information in your possession must be kept accurate and regularly</a:t>
            </a:r>
            <a:endParaRPr sz="1800"/>
          </a:p>
          <a:p>
            <a:pPr indent="0" lvl="0" marL="0" rtl="0" algn="l">
              <a:lnSpc>
                <a:spcPct val="100000"/>
              </a:lnSpc>
              <a:spcBef>
                <a:spcPts val="0"/>
              </a:spcBef>
              <a:spcAft>
                <a:spcPts val="0"/>
              </a:spcAft>
              <a:buClr>
                <a:schemeClr val="dk1"/>
              </a:buClr>
              <a:buSzPts val="990"/>
              <a:buFont typeface="Arial"/>
              <a:buNone/>
            </a:pPr>
            <a:r>
              <a:rPr lang="en-US" sz="1800"/>
              <a:t>updated. </a:t>
            </a:r>
            <a:br>
              <a:rPr lang="en-US" sz="1800"/>
            </a:br>
            <a:br>
              <a:rPr lang="en-US" sz="1800"/>
            </a:br>
            <a:r>
              <a:rPr b="1" lang="en-US" sz="1800"/>
              <a:t>Storage Limitation</a:t>
            </a:r>
            <a:endParaRPr b="1" sz="1800"/>
          </a:p>
          <a:p>
            <a:pPr indent="0" lvl="0" marL="0" rtl="0" algn="l">
              <a:lnSpc>
                <a:spcPct val="100000"/>
              </a:lnSpc>
              <a:spcBef>
                <a:spcPts val="0"/>
              </a:spcBef>
              <a:spcAft>
                <a:spcPts val="0"/>
              </a:spcAft>
              <a:buClr>
                <a:schemeClr val="dk1"/>
              </a:buClr>
              <a:buSzPts val="990"/>
              <a:buFont typeface="Arial"/>
              <a:buNone/>
            </a:pPr>
            <a:r>
              <a:rPr lang="en-US" sz="1800"/>
              <a:t>You must delete personal data when it's no longer necessary for the</a:t>
            </a:r>
            <a:endParaRPr sz="1800"/>
          </a:p>
          <a:p>
            <a:pPr indent="0" lvl="0" marL="0" rtl="0" algn="l">
              <a:lnSpc>
                <a:spcPct val="100000"/>
              </a:lnSpc>
              <a:spcBef>
                <a:spcPts val="0"/>
              </a:spcBef>
              <a:spcAft>
                <a:spcPts val="0"/>
              </a:spcAft>
              <a:buClr>
                <a:schemeClr val="dk1"/>
              </a:buClr>
              <a:buSzPts val="990"/>
              <a:buFont typeface="Arial"/>
              <a:buNone/>
            </a:pPr>
            <a:r>
              <a:rPr lang="en-US" sz="1800"/>
              <a:t>legitimate purpose specified during its collection. However, you may hold on</a:t>
            </a:r>
            <a:endParaRPr sz="1800"/>
          </a:p>
          <a:p>
            <a:pPr indent="0" lvl="0" marL="0" rtl="0" algn="l">
              <a:lnSpc>
                <a:spcPct val="100000"/>
              </a:lnSpc>
              <a:spcBef>
                <a:spcPts val="0"/>
              </a:spcBef>
              <a:spcAft>
                <a:spcPts val="0"/>
              </a:spcAft>
              <a:buClr>
                <a:schemeClr val="dk1"/>
              </a:buClr>
              <a:buSzPts val="990"/>
              <a:buFont typeface="Arial"/>
              <a:buNone/>
            </a:pPr>
            <a:r>
              <a:rPr lang="en-US" sz="1800"/>
              <a:t>to personal data for longer periods if you process data for:</a:t>
            </a:r>
            <a:endParaRPr sz="1800"/>
          </a:p>
          <a:p>
            <a:pPr indent="-342900" lvl="0" marL="457200" rtl="0" algn="l">
              <a:lnSpc>
                <a:spcPct val="115000"/>
              </a:lnSpc>
              <a:spcBef>
                <a:spcPts val="0"/>
              </a:spcBef>
              <a:spcAft>
                <a:spcPts val="0"/>
              </a:spcAft>
              <a:buSzPts val="1800"/>
              <a:buFont typeface="Arial"/>
              <a:buChar char="•"/>
            </a:pPr>
            <a:r>
              <a:rPr lang="en-US" sz="1800"/>
              <a:t>Archiving purposes in the interest of the public,</a:t>
            </a:r>
            <a:endParaRPr sz="1800"/>
          </a:p>
          <a:p>
            <a:pPr indent="-342900" lvl="0" marL="457200" rtl="0" algn="l">
              <a:lnSpc>
                <a:spcPct val="115000"/>
              </a:lnSpc>
              <a:spcBef>
                <a:spcPts val="0"/>
              </a:spcBef>
              <a:spcAft>
                <a:spcPts val="0"/>
              </a:spcAft>
              <a:buSzPts val="1800"/>
              <a:buFont typeface="Arial"/>
              <a:buChar char="•"/>
            </a:pPr>
            <a:r>
              <a:rPr lang="en-US" sz="1800"/>
              <a:t>Historical or scientific research, or</a:t>
            </a:r>
            <a:endParaRPr sz="1800"/>
          </a:p>
          <a:p>
            <a:pPr indent="-342900" lvl="0" marL="457200" rtl="0" algn="l">
              <a:lnSpc>
                <a:spcPct val="115000"/>
              </a:lnSpc>
              <a:spcBef>
                <a:spcPts val="0"/>
              </a:spcBef>
              <a:spcAft>
                <a:spcPts val="0"/>
              </a:spcAft>
              <a:buSzPts val="1800"/>
              <a:buFont typeface="Arial"/>
              <a:buChar char="•"/>
            </a:pPr>
            <a:r>
              <a:rPr lang="en-US" sz="1800"/>
              <a:t>Statistical purposes</a:t>
            </a:r>
            <a:endParaRPr sz="1800"/>
          </a:p>
          <a:p>
            <a:pPr indent="0" lvl="0" marL="0" rtl="0" algn="l">
              <a:lnSpc>
                <a:spcPct val="100000"/>
              </a:lnSpc>
              <a:spcBef>
                <a:spcPts val="0"/>
              </a:spcBef>
              <a:spcAft>
                <a:spcPts val="0"/>
              </a:spcAft>
              <a:buClr>
                <a:schemeClr val="dk1"/>
              </a:buClr>
              <a:buSzPts val="990"/>
              <a:buFont typeface="Arial"/>
              <a:buNone/>
            </a:pPr>
            <a:r>
              <a:t/>
            </a:r>
            <a:endParaRPr b="1" sz="1800"/>
          </a:p>
          <a:p>
            <a:pPr indent="0" lvl="0" marL="0" rtl="0" algn="l">
              <a:lnSpc>
                <a:spcPct val="90000"/>
              </a:lnSpc>
              <a:spcBef>
                <a:spcPts val="0"/>
              </a:spcBef>
              <a:spcAft>
                <a:spcPts val="0"/>
              </a:spcAft>
              <a:buClr>
                <a:schemeClr val="dk1"/>
              </a:buClr>
              <a:buSzPts val="1677"/>
              <a:buFont typeface="Calibri"/>
              <a:buNone/>
            </a:pPr>
            <a:r>
              <a:t/>
            </a:r>
            <a:endParaRPr b="1" sz="1620"/>
          </a:p>
        </p:txBody>
      </p:sp>
      <p:grpSp>
        <p:nvGrpSpPr>
          <p:cNvPr id="172" name="Google Shape;172;p21"/>
          <p:cNvGrpSpPr/>
          <p:nvPr/>
        </p:nvGrpSpPr>
        <p:grpSpPr>
          <a:xfrm>
            <a:off x="441960" y="561256"/>
            <a:ext cx="1128382" cy="847206"/>
            <a:chOff x="7393391" y="1075612"/>
            <a:chExt cx="1128382" cy="847206"/>
          </a:xfrm>
        </p:grpSpPr>
        <p:sp>
          <p:nvSpPr>
            <p:cNvPr id="173" name="Google Shape;173;p21"/>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21"/>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5" name="Google Shape;175;p21"/>
          <p:cNvSpPr txBox="1"/>
          <p:nvPr/>
        </p:nvSpPr>
        <p:spPr>
          <a:xfrm>
            <a:off x="4945336" y="506727"/>
            <a:ext cx="6609921" cy="1526741"/>
          </a:xfrm>
          <a:prstGeom prst="rect">
            <a:avLst/>
          </a:prstGeom>
          <a:noFill/>
          <a:ln>
            <a:noFill/>
          </a:ln>
        </p:spPr>
        <p:txBody>
          <a:bodyPr anchorCtr="0" anchor="ctr" bIns="45700" lIns="91425" spcFirstLastPara="1" rIns="91425" wrap="square" tIns="45700">
            <a:normAutofit/>
          </a:bodyPr>
          <a:lstStyle/>
          <a:p>
            <a:pPr indent="-1651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descr="Logotipo&#10;&#10;Descripción generada automáticamente" id="176" name="Google Shape;176;p21"/>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
        <p:nvSpPr>
          <p:cNvPr id="177" name="Google Shape;177;p21"/>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idx="1" type="body"/>
          </p:nvPr>
        </p:nvSpPr>
        <p:spPr>
          <a:xfrm>
            <a:off x="1570341" y="1773936"/>
            <a:ext cx="9996810" cy="440740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88"/>
              <a:buNone/>
            </a:pPr>
            <a:r>
              <a:rPr b="1" lang="en-US" sz="3600">
                <a:solidFill>
                  <a:srgbClr val="2F5496"/>
                </a:solidFill>
              </a:rPr>
              <a:t>The GDPR's Scope: Who Does it Apply to?</a:t>
            </a:r>
            <a:endParaRPr/>
          </a:p>
          <a:p>
            <a:pPr indent="0" lvl="0" marL="0" rtl="0" algn="l">
              <a:lnSpc>
                <a:spcPct val="100000"/>
              </a:lnSpc>
              <a:spcBef>
                <a:spcPts val="0"/>
              </a:spcBef>
              <a:spcAft>
                <a:spcPts val="0"/>
              </a:spcAft>
              <a:buSzPts val="688"/>
              <a:buNone/>
            </a:pPr>
            <a:r>
              <a:t/>
            </a:r>
            <a:endParaRPr b="1" sz="2000"/>
          </a:p>
          <a:p>
            <a:pPr indent="0" lvl="0" marL="0" rtl="0" algn="l">
              <a:lnSpc>
                <a:spcPct val="100000"/>
              </a:lnSpc>
              <a:spcBef>
                <a:spcPts val="0"/>
              </a:spcBef>
              <a:spcAft>
                <a:spcPts val="0"/>
              </a:spcAft>
              <a:buClr>
                <a:schemeClr val="dk1"/>
              </a:buClr>
              <a:buSzPts val="1100"/>
              <a:buFont typeface="Arial"/>
              <a:buNone/>
            </a:pPr>
            <a:r>
              <a:rPr lang="en-US" sz="2000"/>
              <a:t>The GDPR, unlike its predecessor, is not only exclusive to EU individuals and companies, but organizations outside the region may also  be subject to the regulation in certain instances.</a:t>
            </a:r>
            <a:endParaRPr sz="2000"/>
          </a:p>
          <a:p>
            <a:pPr indent="0" lvl="0" marL="0" rtl="0" algn="l">
              <a:lnSpc>
                <a:spcPct val="100000"/>
              </a:lnSpc>
              <a:spcBef>
                <a:spcPts val="0"/>
              </a:spcBef>
              <a:spcAft>
                <a:spcPts val="0"/>
              </a:spcAft>
              <a:buSzPts val="688"/>
              <a:buNone/>
            </a:pPr>
            <a:r>
              <a:t/>
            </a:r>
            <a:endParaRPr b="1" sz="2000"/>
          </a:p>
          <a:p>
            <a:pPr indent="0" lvl="0" marL="0" rtl="0" algn="l">
              <a:lnSpc>
                <a:spcPct val="95000"/>
              </a:lnSpc>
              <a:spcBef>
                <a:spcPts val="0"/>
              </a:spcBef>
              <a:spcAft>
                <a:spcPts val="0"/>
              </a:spcAft>
              <a:buClr>
                <a:schemeClr val="dk1"/>
              </a:buClr>
              <a:buSzPts val="688"/>
              <a:buFont typeface="Arial"/>
              <a:buNone/>
            </a:pPr>
            <a:r>
              <a:t/>
            </a:r>
            <a:endParaRPr sz="1800"/>
          </a:p>
        </p:txBody>
      </p:sp>
      <p:sp>
        <p:nvSpPr>
          <p:cNvPr id="183" name="Google Shape;183;p22"/>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4" name="Google Shape;184;p22"/>
          <p:cNvGrpSpPr/>
          <p:nvPr/>
        </p:nvGrpSpPr>
        <p:grpSpPr>
          <a:xfrm>
            <a:off x="441960" y="561256"/>
            <a:ext cx="1128381" cy="847206"/>
            <a:chOff x="7393391" y="1075612"/>
            <a:chExt cx="1128381" cy="847206"/>
          </a:xfrm>
        </p:grpSpPr>
        <p:sp>
          <p:nvSpPr>
            <p:cNvPr id="185" name="Google Shape;185;p22"/>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22"/>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idx="1" type="body"/>
          </p:nvPr>
        </p:nvSpPr>
        <p:spPr>
          <a:xfrm>
            <a:off x="1570350" y="1111800"/>
            <a:ext cx="9996810" cy="49872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lang="en-US" sz="1800"/>
              <a:t>To find out if you fall under the GDPR's scope, consider the following</a:t>
            </a:r>
            <a:endParaRPr sz="1800"/>
          </a:p>
          <a:p>
            <a:pPr indent="0" lvl="0" marL="0" rtl="0" algn="l">
              <a:lnSpc>
                <a:spcPct val="100000"/>
              </a:lnSpc>
              <a:spcBef>
                <a:spcPts val="0"/>
              </a:spcBef>
              <a:spcAft>
                <a:spcPts val="0"/>
              </a:spcAft>
              <a:buSzPts val="1100"/>
              <a:buNone/>
            </a:pPr>
            <a:r>
              <a:rPr lang="en-US" sz="1800"/>
              <a:t>questions:</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b="1" lang="en-US" sz="1800"/>
              <a:t>1. Do you collect personal information or monitor the behaviour of EU citizens?</a:t>
            </a:r>
            <a:endParaRPr b="1" sz="1800"/>
          </a:p>
          <a:p>
            <a:pPr indent="0" lvl="0" marL="0" rtl="0" algn="l">
              <a:lnSpc>
                <a:spcPct val="100000"/>
              </a:lnSpc>
              <a:spcBef>
                <a:spcPts val="0"/>
              </a:spcBef>
              <a:spcAft>
                <a:spcPts val="0"/>
              </a:spcAft>
              <a:buClr>
                <a:schemeClr val="dk1"/>
              </a:buClr>
              <a:buSzPts val="1100"/>
              <a:buFont typeface="Arial"/>
              <a:buNone/>
            </a:pPr>
            <a:r>
              <a:rPr lang="en-US" sz="1600"/>
              <a:t>For example, if you have EU users sign up on your website or track IP addresses or cookies of visitors from the EU, then the GDPR applies to you regardless of your location.</a:t>
            </a:r>
            <a:endParaRPr sz="1800"/>
          </a:p>
          <a:p>
            <a:pPr indent="0" lvl="0" marL="0" rtl="0" algn="l">
              <a:lnSpc>
                <a:spcPct val="100000"/>
              </a:lnSpc>
              <a:spcBef>
                <a:spcPts val="0"/>
              </a:spcBef>
              <a:spcAft>
                <a:spcPts val="0"/>
              </a:spcAft>
              <a:buSzPts val="1100"/>
              <a:buNone/>
            </a:pPr>
            <a:r>
              <a:rPr lang="en-US" sz="1800"/>
              <a:t>Moreover, the stringency of the law may depend on the type of information you collect. Recall that sensitive personal data is held to stricter regulations than personal data.</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rPr b="1" lang="en-US" sz="1800"/>
              <a:t>2. Do you offer goods or services to EU citizens?</a:t>
            </a:r>
            <a:endParaRPr/>
          </a:p>
          <a:p>
            <a:pPr indent="0" lvl="0" marL="0" rtl="0" algn="l">
              <a:lnSpc>
                <a:spcPct val="100000"/>
              </a:lnSpc>
              <a:spcBef>
                <a:spcPts val="0"/>
              </a:spcBef>
              <a:spcAft>
                <a:spcPts val="0"/>
              </a:spcAft>
              <a:buClr>
                <a:schemeClr val="dk1"/>
              </a:buClr>
              <a:buSzPts val="1100"/>
              <a:buFont typeface="Arial"/>
              <a:buNone/>
            </a:pPr>
            <a:r>
              <a:rPr lang="en-US" sz="1800"/>
              <a:t>If you target EU citizens with the hope of selling them your products or services (physical or online), the GDPR applies </a:t>
            </a:r>
            <a:r>
              <a:rPr b="1" lang="en-US" sz="1800"/>
              <a:t>to you regardless of your location. </a:t>
            </a:r>
            <a:r>
              <a:rPr lang="en-US" sz="1800"/>
              <a:t>To put this in context, if your website features pricing in euros or ads in French, it targets EU citizens and will, therefore, be subject to the regulation.</a:t>
            </a:r>
            <a:endParaRPr/>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SzPts val="688"/>
              <a:buNone/>
            </a:pPr>
            <a:r>
              <a:t/>
            </a:r>
            <a:endParaRPr b="1" sz="1800"/>
          </a:p>
          <a:p>
            <a:pPr indent="0" lvl="0" marL="0" rtl="0" algn="l">
              <a:lnSpc>
                <a:spcPct val="95000"/>
              </a:lnSpc>
              <a:spcBef>
                <a:spcPts val="0"/>
              </a:spcBef>
              <a:spcAft>
                <a:spcPts val="0"/>
              </a:spcAft>
              <a:buClr>
                <a:schemeClr val="dk1"/>
              </a:buClr>
              <a:buSzPts val="688"/>
              <a:buFont typeface="Arial"/>
              <a:buNone/>
            </a:pPr>
            <a:r>
              <a:t/>
            </a:r>
            <a:endParaRPr sz="1800"/>
          </a:p>
        </p:txBody>
      </p:sp>
      <p:sp>
        <p:nvSpPr>
          <p:cNvPr id="192" name="Google Shape;192;p23"/>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93" name="Google Shape;193;p23"/>
          <p:cNvGrpSpPr/>
          <p:nvPr/>
        </p:nvGrpSpPr>
        <p:grpSpPr>
          <a:xfrm>
            <a:off x="441960" y="561256"/>
            <a:ext cx="1128381" cy="847206"/>
            <a:chOff x="7393391" y="1075612"/>
            <a:chExt cx="1128381" cy="847206"/>
          </a:xfrm>
        </p:grpSpPr>
        <p:sp>
          <p:nvSpPr>
            <p:cNvPr id="194" name="Google Shape;194;p23"/>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23"/>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