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81a90def5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 name="Google Shape;58;g181a90def5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81a90def56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0" name="Google Shape;160;g181a90def56_0_9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81a90def56_0_10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g181a90def56_0_1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81a90def56_0_1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g181a90def56_0_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81a90def56_0_1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g181a90def56_0_1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81a90def56_0_1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1" name="Google Shape;201;g181a90def56_0_1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181a90def56_0_1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g181a90def56_0_1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81a90def56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g181a90def56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81a90def56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181a90def56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81a90def56_0_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g181a90def56_0_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81a90def56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g181a90def56_0_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81a90def56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g181a90def56_0_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81a90def56_0_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g181a90def56_0_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81a90def56_0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g181a90def56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81a90def56_0_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g181a90def56_0_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1" name="Google Shape;61;p14"/>
          <p:cNvSpPr/>
          <p:nvPr/>
        </p:nvSpPr>
        <p:spPr>
          <a:xfrm>
            <a:off x="0" y="0"/>
            <a:ext cx="7061374" cy="51435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62" name="Google Shape;62;p14"/>
          <p:cNvGrpSpPr/>
          <p:nvPr/>
        </p:nvGrpSpPr>
        <p:grpSpPr>
          <a:xfrm>
            <a:off x="4641319" y="897946"/>
            <a:ext cx="4185751" cy="3209066"/>
            <a:chOff x="6169039" y="142050"/>
            <a:chExt cx="5581001" cy="4278755"/>
          </a:xfrm>
        </p:grpSpPr>
        <p:sp>
          <p:nvSpPr>
            <p:cNvPr id="63" name="Google Shape;63;p14"/>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4" name="Google Shape;64;p14"/>
            <p:cNvSpPr/>
            <p:nvPr/>
          </p:nvSpPr>
          <p:spPr>
            <a:xfrm rot="-5400000">
              <a:off x="6900550" y="-427109"/>
              <a:ext cx="4118302" cy="541357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sp>
        <p:nvSpPr>
          <p:cNvPr id="65" name="Google Shape;65;p14"/>
          <p:cNvSpPr txBox="1"/>
          <p:nvPr>
            <p:ph type="title"/>
          </p:nvPr>
        </p:nvSpPr>
        <p:spPr>
          <a:xfrm>
            <a:off x="4998470" y="1706233"/>
            <a:ext cx="3584700" cy="21165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3000"/>
              <a:buFont typeface="Calibri"/>
              <a:buNone/>
            </a:pPr>
            <a:r>
              <a:rPr b="1" lang="it" sz="3200">
                <a:solidFill>
                  <a:schemeClr val="lt1"/>
                </a:solidFill>
              </a:rPr>
              <a:t>Analisi del ciclo di vita</a:t>
            </a:r>
            <a:br>
              <a:rPr lang="it" sz="3000">
                <a:solidFill>
                  <a:schemeClr val="lt1"/>
                </a:solidFill>
              </a:rPr>
            </a:br>
            <a:br>
              <a:rPr lang="it" sz="3000">
                <a:solidFill>
                  <a:schemeClr val="lt1"/>
                </a:solidFill>
              </a:rPr>
            </a:br>
            <a:endParaRPr b="1" sz="3000">
              <a:solidFill>
                <a:srgbClr val="FF0000"/>
              </a:solidFill>
            </a:endParaRPr>
          </a:p>
        </p:txBody>
      </p:sp>
      <p:pic>
        <p:nvPicPr>
          <p:cNvPr descr="Logotipo&#10;&#10;Descripción generada automáticamente" id="66" name="Google Shape;66;p14"/>
          <p:cNvPicPr preferRelativeResize="0"/>
          <p:nvPr>
            <p:ph idx="1" type="body"/>
          </p:nvPr>
        </p:nvPicPr>
        <p:blipFill rotWithShape="1">
          <a:blip r:embed="rId3">
            <a:alphaModFix/>
          </a:blip>
          <a:srcRect b="0" l="0" r="0" t="0"/>
          <a:stretch/>
        </p:blipFill>
        <p:spPr>
          <a:xfrm>
            <a:off x="0" y="579379"/>
            <a:ext cx="2215200" cy="780000"/>
          </a:xfrm>
          <a:prstGeom prst="rect">
            <a:avLst/>
          </a:prstGeom>
          <a:noFill/>
          <a:ln>
            <a:noFill/>
          </a:ln>
        </p:spPr>
      </p:pic>
      <p:pic>
        <p:nvPicPr>
          <p:cNvPr descr="Interfaz de usuario gráfica, Texto&#10;&#10;Descripción generada automáticamente" id="67" name="Google Shape;67;p14"/>
          <p:cNvPicPr preferRelativeResize="0"/>
          <p:nvPr/>
        </p:nvPicPr>
        <p:blipFill rotWithShape="1">
          <a:blip r:embed="rId4">
            <a:alphaModFix/>
          </a:blip>
          <a:srcRect b="0" l="0" r="0" t="0"/>
          <a:stretch/>
        </p:blipFill>
        <p:spPr>
          <a:xfrm>
            <a:off x="7428841" y="176488"/>
            <a:ext cx="1398234" cy="379270"/>
          </a:xfrm>
          <a:prstGeom prst="rect">
            <a:avLst/>
          </a:prstGeom>
          <a:noFill/>
          <a:ln>
            <a:noFill/>
          </a:ln>
        </p:spPr>
      </p:pic>
      <p:sp>
        <p:nvSpPr>
          <p:cNvPr id="68" name="Google Shape;68;p14"/>
          <p:cNvSpPr txBox="1"/>
          <p:nvPr/>
        </p:nvSpPr>
        <p:spPr>
          <a:xfrm>
            <a:off x="1756060" y="4449201"/>
            <a:ext cx="4894200" cy="611700"/>
          </a:xfrm>
          <a:prstGeom prst="rect">
            <a:avLst/>
          </a:prstGeom>
          <a:noFill/>
          <a:ln>
            <a:noFill/>
          </a:ln>
        </p:spPr>
        <p:txBody>
          <a:bodyPr anchorCtr="0" anchor="t" bIns="34275" lIns="68575" spcFirstLastPara="1" rIns="68575" wrap="square" tIns="34275">
            <a:spAutoFit/>
          </a:bodyPr>
          <a:lstStyle/>
          <a:p>
            <a:pPr indent="0" lvl="0" marL="0" marR="0" rtl="0" algn="just">
              <a:lnSpc>
                <a:spcPct val="97916"/>
              </a:lnSpc>
              <a:spcBef>
                <a:spcPts val="0"/>
              </a:spcBef>
              <a:spcAft>
                <a:spcPts val="0"/>
              </a:spcAft>
              <a:buClr>
                <a:srgbClr val="000000"/>
              </a:buClr>
              <a:buSzPts val="900"/>
              <a:buFont typeface="Arial"/>
              <a:buNone/>
            </a:pPr>
            <a:r>
              <a:rPr b="0" i="0" lang="it" sz="900" u="none" cap="none" strike="noStrike">
                <a:solidFill>
                  <a:srgbClr val="222222"/>
                </a:solidFill>
                <a:latin typeface="Calibri"/>
                <a:ea typeface="Calibri"/>
                <a:cs typeface="Calibri"/>
                <a:sym typeface="Calibri"/>
              </a:rPr>
              <a:t>Questo progetto è stato finanziato con il sostegno della Commissione europea. L'autore è il solo responsabile di questa comunicazione e la Commissione declina ogni responsabilità sull'uso che potrà essere fatto delle informazioni in essa contenute. Numero di presentazione: 2021-1-ES02-KA220-YOU-000028609</a:t>
            </a:r>
            <a:endParaRPr b="0" i="0" sz="9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3" name="Google Shape;163;p23"/>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4" name="Google Shape;164;p23"/>
          <p:cNvSpPr/>
          <p:nvPr>
            <p:ph type="title"/>
          </p:nvPr>
        </p:nvSpPr>
        <p:spPr>
          <a:xfrm>
            <a:off x="254011" y="5"/>
            <a:ext cx="7891500" cy="44769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115000"/>
              </a:lnSpc>
              <a:spcBef>
                <a:spcPts val="0"/>
              </a:spcBef>
              <a:spcAft>
                <a:spcPts val="0"/>
              </a:spcAft>
              <a:buClr>
                <a:schemeClr val="dk1"/>
              </a:buClr>
              <a:buSzPct val="42857"/>
              <a:buFont typeface="Arial"/>
              <a:buNone/>
            </a:pPr>
            <a:br>
              <a:rPr lang="it" sz="1400"/>
            </a:br>
            <a:endParaRPr b="1" sz="1600"/>
          </a:p>
          <a:p>
            <a:pPr indent="0" lvl="0" marL="0" rtl="0" algn="l">
              <a:lnSpc>
                <a:spcPct val="100000"/>
              </a:lnSpc>
              <a:spcBef>
                <a:spcPts val="0"/>
              </a:spcBef>
              <a:spcAft>
                <a:spcPts val="0"/>
              </a:spcAft>
              <a:buClr>
                <a:schemeClr val="dk1"/>
              </a:buClr>
              <a:buSzPct val="41666"/>
              <a:buFont typeface="Arial"/>
              <a:buNone/>
            </a:pPr>
            <a:r>
              <a:rPr b="1" lang="it" sz="2400">
                <a:solidFill>
                  <a:srgbClr val="2F5496"/>
                </a:solidFill>
              </a:rPr>
              <a:t>Terminologia della valutazione del ciclo di vita</a:t>
            </a:r>
            <a:endParaRPr b="1" sz="2400">
              <a:solidFill>
                <a:srgbClr val="2F5496"/>
              </a:solidFill>
            </a:endParaRPr>
          </a:p>
          <a:p>
            <a:pPr indent="0" lvl="0" marL="0" rtl="0" algn="l">
              <a:lnSpc>
                <a:spcPct val="100000"/>
              </a:lnSpc>
              <a:spcBef>
                <a:spcPts val="0"/>
              </a:spcBef>
              <a:spcAft>
                <a:spcPts val="0"/>
              </a:spcAft>
              <a:buClr>
                <a:schemeClr val="dk1"/>
              </a:buClr>
              <a:buSzPct val="50000"/>
              <a:buFont typeface="Arial"/>
              <a:buNone/>
            </a:pPr>
            <a:br>
              <a:rPr b="1" lang="it" sz="1400"/>
            </a:br>
            <a:r>
              <a:rPr b="1" lang="it" sz="1400"/>
              <a:t>Confine del sistema</a:t>
            </a:r>
            <a:endParaRPr b="1" sz="1400"/>
          </a:p>
          <a:p>
            <a:pPr indent="0" lvl="0" marL="0" rtl="0" algn="l">
              <a:lnSpc>
                <a:spcPct val="100000"/>
              </a:lnSpc>
              <a:spcBef>
                <a:spcPts val="0"/>
              </a:spcBef>
              <a:spcAft>
                <a:spcPts val="0"/>
              </a:spcAft>
              <a:buClr>
                <a:schemeClr val="dk1"/>
              </a:buClr>
              <a:buSzPct val="50000"/>
              <a:buFont typeface="Arial"/>
              <a:buNone/>
            </a:pPr>
            <a:r>
              <a:rPr lang="it" sz="1400"/>
              <a:t>Si tratta di una descrizione delle attività incluse ed escluse dalle fasi del ciclo di vita del prodotto.</a:t>
            </a:r>
            <a:endParaRPr sz="1400"/>
          </a:p>
          <a:p>
            <a:pPr indent="0" lvl="0" marL="0" rtl="0" algn="l">
              <a:lnSpc>
                <a:spcPct val="100000"/>
              </a:lnSpc>
              <a:spcBef>
                <a:spcPts val="0"/>
              </a:spcBef>
              <a:spcAft>
                <a:spcPts val="0"/>
              </a:spcAft>
              <a:buClr>
                <a:schemeClr val="dk1"/>
              </a:buClr>
              <a:buSzPct val="50000"/>
              <a:buFont typeface="Arial"/>
              <a:buNone/>
            </a:pPr>
            <a:br>
              <a:rPr b="1" lang="it" sz="1400"/>
            </a:br>
            <a:r>
              <a:rPr b="1" lang="it" sz="1400"/>
              <a:t>Sistema di prodotti</a:t>
            </a:r>
            <a:endParaRPr b="1" sz="1400"/>
          </a:p>
          <a:p>
            <a:pPr indent="0" lvl="0" marL="0" rtl="0" algn="l">
              <a:lnSpc>
                <a:spcPct val="100000"/>
              </a:lnSpc>
              <a:spcBef>
                <a:spcPts val="0"/>
              </a:spcBef>
              <a:spcAft>
                <a:spcPts val="0"/>
              </a:spcAft>
              <a:buClr>
                <a:schemeClr val="dk1"/>
              </a:buClr>
              <a:buSzPct val="50000"/>
              <a:buFont typeface="Arial"/>
              <a:buNone/>
            </a:pPr>
            <a:r>
              <a:rPr lang="it" sz="1400"/>
              <a:t>L'insieme di tutte le attività all'interno del perimetro del sistema che sono associate all'unità funzionale.</a:t>
            </a:r>
            <a:endParaRPr sz="1400"/>
          </a:p>
          <a:p>
            <a:pPr indent="0" lvl="0" marL="0" rtl="0" algn="l">
              <a:lnSpc>
                <a:spcPct val="115000"/>
              </a:lnSpc>
              <a:spcBef>
                <a:spcPts val="0"/>
              </a:spcBef>
              <a:spcAft>
                <a:spcPts val="0"/>
              </a:spcAft>
              <a:buClr>
                <a:schemeClr val="dk1"/>
              </a:buClr>
              <a:buSzPct val="43750"/>
              <a:buFont typeface="Arial"/>
              <a:buNone/>
            </a:pPr>
            <a:r>
              <a:t/>
            </a:r>
            <a:endParaRPr b="1" sz="1600"/>
          </a:p>
          <a:p>
            <a:pPr indent="0" lvl="0" marL="0" rtl="0" algn="l">
              <a:lnSpc>
                <a:spcPct val="90000"/>
              </a:lnSpc>
              <a:spcBef>
                <a:spcPts val="0"/>
              </a:spcBef>
              <a:spcAft>
                <a:spcPts val="0"/>
              </a:spcAft>
              <a:buClr>
                <a:schemeClr val="dk1"/>
              </a:buClr>
              <a:buSzPct val="100000"/>
              <a:buFont typeface="Calibri"/>
              <a:buNone/>
            </a:pPr>
            <a:r>
              <a:t/>
            </a:r>
            <a:endParaRPr b="1" sz="1300"/>
          </a:p>
        </p:txBody>
      </p:sp>
      <p:grpSp>
        <p:nvGrpSpPr>
          <p:cNvPr id="165" name="Google Shape;165;p23"/>
          <p:cNvGrpSpPr/>
          <p:nvPr/>
        </p:nvGrpSpPr>
        <p:grpSpPr>
          <a:xfrm>
            <a:off x="331470" y="420942"/>
            <a:ext cx="846286" cy="635404"/>
            <a:chOff x="7393391" y="1075612"/>
            <a:chExt cx="1128381" cy="847205"/>
          </a:xfrm>
        </p:grpSpPr>
        <p:sp>
          <p:nvSpPr>
            <p:cNvPr id="166" name="Google Shape;166;p2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7" name="Google Shape;167;p23"/>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168" name="Google Shape;168;p23"/>
          <p:cNvSpPr txBox="1"/>
          <p:nvPr/>
        </p:nvSpPr>
        <p:spPr>
          <a:xfrm>
            <a:off x="3855089" y="398885"/>
            <a:ext cx="4957500" cy="1145100"/>
          </a:xfrm>
          <a:prstGeom prst="rect">
            <a:avLst/>
          </a:prstGeom>
          <a:noFill/>
          <a:ln>
            <a:noFill/>
          </a:ln>
        </p:spPr>
        <p:txBody>
          <a:bodyPr anchorCtr="0" anchor="ctr" bIns="34275" lIns="68575" spcFirstLastPara="1" rIns="68575" wrap="square" tIns="34275">
            <a:normAutofit/>
          </a:bodyPr>
          <a:lstStyle/>
          <a:p>
            <a:pPr indent="-114300" lvl="0" marL="254000" marR="0" rtl="0" algn="l">
              <a:lnSpc>
                <a:spcPct val="90000"/>
              </a:lnSpc>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pic>
        <p:nvPicPr>
          <p:cNvPr descr="Logotipo&#10;&#10;Descripción generada automáticamente" id="169" name="Google Shape;169;p23"/>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
        <p:nvSpPr>
          <p:cNvPr id="170" name="Google Shape;170;p23"/>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idx="1" type="body"/>
          </p:nvPr>
        </p:nvSpPr>
        <p:spPr>
          <a:xfrm>
            <a:off x="1002413" y="887250"/>
            <a:ext cx="7432200" cy="34539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SzPts val="800"/>
              <a:buNone/>
            </a:pPr>
            <a:r>
              <a:rPr b="1" lang="it" sz="1500"/>
              <a:t>Unità funzionale</a:t>
            </a:r>
            <a:endParaRPr b="1" sz="1500"/>
          </a:p>
          <a:p>
            <a:pPr indent="0" lvl="0" marL="0" rtl="0" algn="l">
              <a:lnSpc>
                <a:spcPct val="100000"/>
              </a:lnSpc>
              <a:spcBef>
                <a:spcPts val="0"/>
              </a:spcBef>
              <a:spcAft>
                <a:spcPts val="0"/>
              </a:spcAft>
              <a:buClr>
                <a:schemeClr val="dk1"/>
              </a:buClr>
              <a:buSzPts val="800"/>
              <a:buFont typeface="Arial"/>
              <a:buNone/>
            </a:pPr>
            <a:r>
              <a:rPr lang="it" sz="1400"/>
              <a:t>Unità di riferimento per il dimensionamento del sistema di prodotti in base alle funzioni fornite. Ad esempio, 100 paia di mani asciugate (ad esempio, per asciugamani di carta e asciugamani elettrici), 1 litro di caffè erogato (ad esempio, per le macchine da caffè), 1.000 pagine stampate (ad esempio, per le stampanti da ufficio) o 1 tonnellata-chilometro (ad esempio, per il trasporto di merci).</a:t>
            </a:r>
            <a:endParaRPr/>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100000"/>
              </a:lnSpc>
              <a:spcBef>
                <a:spcPts val="0"/>
              </a:spcBef>
              <a:spcAft>
                <a:spcPts val="0"/>
              </a:spcAft>
              <a:buClr>
                <a:schemeClr val="dk1"/>
              </a:buClr>
              <a:buSzPts val="800"/>
              <a:buFont typeface="Arial"/>
              <a:buNone/>
            </a:pPr>
            <a:r>
              <a:rPr b="1" lang="it" sz="1400"/>
              <a:t>Flusso di riferimento</a:t>
            </a:r>
            <a:endParaRPr b="1" sz="1400"/>
          </a:p>
          <a:p>
            <a:pPr indent="0" lvl="0" marL="0" rtl="0" algn="l">
              <a:lnSpc>
                <a:spcPct val="100000"/>
              </a:lnSpc>
              <a:spcBef>
                <a:spcPts val="0"/>
              </a:spcBef>
              <a:spcAft>
                <a:spcPts val="0"/>
              </a:spcAft>
              <a:buClr>
                <a:schemeClr val="dk1"/>
              </a:buClr>
              <a:buSzPts val="800"/>
              <a:buFont typeface="Arial"/>
              <a:buNone/>
            </a:pPr>
            <a:r>
              <a:rPr lang="it" sz="1400"/>
              <a:t>Il numero di prodotti deve essere fornito nell'unità funzionale, espressa in massa, energia, area, volume o qualsiasi altra unità fisica. Per le LCA che valutano prodotti intermedi o materie prime senza un uso finale specificato, il flusso di riferimento può fungere da unità funzionale (ad esempio, 1 tonnellata di metallo A o di prodotto chimico B).</a:t>
            </a:r>
            <a:endParaRPr/>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100000"/>
              </a:lnSpc>
              <a:spcBef>
                <a:spcPts val="0"/>
              </a:spcBef>
              <a:spcAft>
                <a:spcPts val="0"/>
              </a:spcAft>
              <a:buClr>
                <a:schemeClr val="dk1"/>
              </a:buClr>
              <a:buSzPts val="800"/>
              <a:buFont typeface="Arial"/>
              <a:buNone/>
            </a:pPr>
            <a:r>
              <a:rPr b="1" lang="it" sz="1400"/>
              <a:t>Analisi dell'inventario del ciclo di vita (LCI)</a:t>
            </a:r>
            <a:endParaRPr b="1" sz="1400"/>
          </a:p>
          <a:p>
            <a:pPr indent="0" lvl="0" marL="0" rtl="0" algn="l">
              <a:lnSpc>
                <a:spcPct val="100000"/>
              </a:lnSpc>
              <a:spcBef>
                <a:spcPts val="0"/>
              </a:spcBef>
              <a:spcAft>
                <a:spcPts val="0"/>
              </a:spcAft>
              <a:buClr>
                <a:schemeClr val="dk1"/>
              </a:buClr>
              <a:buSzPts val="800"/>
              <a:buFont typeface="Arial"/>
              <a:buNone/>
            </a:pPr>
            <a:r>
              <a:rPr lang="it" sz="1400"/>
              <a:t>La raccolta e l'analisi di tutti i dati sono necessarie per quantificare gli input (flussi di risorse ed energia) e gli output (emissioni e altri rilasci) all'interno e all'esterno del sistema produttivo.</a:t>
            </a:r>
            <a:endParaRPr sz="1400"/>
          </a:p>
          <a:p>
            <a:pPr indent="0" lvl="0" marL="0" rtl="0" algn="l">
              <a:lnSpc>
                <a:spcPct val="100000"/>
              </a:lnSpc>
              <a:spcBef>
                <a:spcPts val="0"/>
              </a:spcBef>
              <a:spcAft>
                <a:spcPts val="0"/>
              </a:spcAft>
              <a:buSzPts val="500"/>
              <a:buNone/>
            </a:pPr>
            <a:r>
              <a:t/>
            </a:r>
            <a:endParaRPr sz="1400"/>
          </a:p>
          <a:p>
            <a:pPr indent="0" lvl="0" marL="0" rtl="0" algn="l">
              <a:lnSpc>
                <a:spcPct val="95000"/>
              </a:lnSpc>
              <a:spcBef>
                <a:spcPts val="0"/>
              </a:spcBef>
              <a:spcAft>
                <a:spcPts val="0"/>
              </a:spcAft>
              <a:buClr>
                <a:schemeClr val="dk1"/>
              </a:buClr>
              <a:buSzPts val="500"/>
              <a:buFont typeface="Arial"/>
              <a:buNone/>
            </a:pPr>
            <a:r>
              <a:t/>
            </a:r>
            <a:endParaRPr sz="1400"/>
          </a:p>
        </p:txBody>
      </p:sp>
      <p:sp>
        <p:nvSpPr>
          <p:cNvPr id="176" name="Google Shape;176;p24"/>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3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77" name="Google Shape;177;p24"/>
          <p:cNvGrpSpPr/>
          <p:nvPr/>
        </p:nvGrpSpPr>
        <p:grpSpPr>
          <a:xfrm>
            <a:off x="331470" y="420942"/>
            <a:ext cx="846286" cy="635404"/>
            <a:chOff x="7393391" y="1075612"/>
            <a:chExt cx="1128381" cy="847205"/>
          </a:xfrm>
        </p:grpSpPr>
        <p:sp>
          <p:nvSpPr>
            <p:cNvPr id="178" name="Google Shape;178;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9" name="Google Shape;179;p24"/>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idx="1" type="body"/>
          </p:nvPr>
        </p:nvSpPr>
        <p:spPr>
          <a:xfrm>
            <a:off x="1177763" y="83326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Clr>
                <a:schemeClr val="dk1"/>
              </a:buClr>
              <a:buSzPts val="800"/>
              <a:buFont typeface="Arial"/>
              <a:buNone/>
            </a:pPr>
            <a:r>
              <a:rPr b="1" lang="it" sz="1400"/>
              <a:t>Valutazione dell'impatto del ciclo di vita (LCA)</a:t>
            </a:r>
            <a:endParaRPr b="1" sz="1400"/>
          </a:p>
          <a:p>
            <a:pPr indent="0" lvl="0" marL="0" rtl="0" algn="l">
              <a:lnSpc>
                <a:spcPct val="100000"/>
              </a:lnSpc>
              <a:spcBef>
                <a:spcPts val="0"/>
              </a:spcBef>
              <a:spcAft>
                <a:spcPts val="0"/>
              </a:spcAft>
              <a:buClr>
                <a:schemeClr val="dk1"/>
              </a:buClr>
              <a:buSzPts val="800"/>
              <a:buFont typeface="Arial"/>
              <a:buNone/>
            </a:pPr>
            <a:r>
              <a:rPr lang="it" sz="1400"/>
              <a:t>La valutazione dei potenziali impatti ambientali si basa sull'analisi LCI.</a:t>
            </a:r>
            <a:endParaRPr/>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100000"/>
              </a:lnSpc>
              <a:spcBef>
                <a:spcPts val="0"/>
              </a:spcBef>
              <a:spcAft>
                <a:spcPts val="0"/>
              </a:spcAft>
              <a:buClr>
                <a:schemeClr val="dk1"/>
              </a:buClr>
              <a:buSzPts val="800"/>
              <a:buFont typeface="Arial"/>
              <a:buNone/>
            </a:pPr>
            <a:r>
              <a:rPr b="1" lang="it" sz="1400"/>
              <a:t>Interpretazione</a:t>
            </a:r>
            <a:endParaRPr b="1" sz="1400"/>
          </a:p>
          <a:p>
            <a:pPr indent="0" lvl="0" marL="0" rtl="0" algn="l">
              <a:lnSpc>
                <a:spcPct val="100000"/>
              </a:lnSpc>
              <a:spcBef>
                <a:spcPts val="0"/>
              </a:spcBef>
              <a:spcAft>
                <a:spcPts val="0"/>
              </a:spcAft>
              <a:buClr>
                <a:schemeClr val="dk1"/>
              </a:buClr>
              <a:buSzPts val="800"/>
              <a:buFont typeface="Arial"/>
              <a:buNone/>
            </a:pPr>
            <a:r>
              <a:rPr lang="it" sz="1400"/>
              <a:t>Discutere e valutare i risultati dell'LCI e della LCA. Include il confronto degli scenari e l'identificazione dei potenziali di miglioramento esistenti. </a:t>
            </a:r>
            <a:endParaRPr/>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100000"/>
              </a:lnSpc>
              <a:spcBef>
                <a:spcPts val="0"/>
              </a:spcBef>
              <a:spcAft>
                <a:spcPts val="0"/>
              </a:spcAft>
              <a:buClr>
                <a:schemeClr val="dk1"/>
              </a:buClr>
              <a:buSzPts val="800"/>
              <a:buFont typeface="Arial"/>
              <a:buNone/>
            </a:pPr>
            <a:r>
              <a:rPr b="1" lang="it" sz="1400"/>
              <a:t>Segnalazione</a:t>
            </a:r>
            <a:endParaRPr b="1" sz="1400"/>
          </a:p>
          <a:p>
            <a:pPr indent="0" lvl="0" marL="0" rtl="0" algn="l">
              <a:lnSpc>
                <a:spcPct val="100000"/>
              </a:lnSpc>
              <a:spcBef>
                <a:spcPts val="0"/>
              </a:spcBef>
              <a:spcAft>
                <a:spcPts val="0"/>
              </a:spcAft>
              <a:buClr>
                <a:schemeClr val="dk1"/>
              </a:buClr>
              <a:buSzPts val="800"/>
              <a:buFont typeface="Arial"/>
              <a:buNone/>
            </a:pPr>
            <a:r>
              <a:rPr lang="it" sz="1400"/>
              <a:t>Documentare lo studio LCA in modo completo e trasparente, in conformità ai requisiti della norma ISO 14044.</a:t>
            </a:r>
            <a:endParaRPr/>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115000"/>
              </a:lnSpc>
              <a:spcBef>
                <a:spcPts val="0"/>
              </a:spcBef>
              <a:spcAft>
                <a:spcPts val="0"/>
              </a:spcAft>
              <a:buClr>
                <a:schemeClr val="dk1"/>
              </a:buClr>
              <a:buSzPts val="800"/>
              <a:buFont typeface="Arial"/>
              <a:buNone/>
            </a:pPr>
            <a:r>
              <a:rPr b="1" lang="it" sz="1400"/>
              <a:t>Revisione critica</a:t>
            </a:r>
            <a:endParaRPr b="1" sz="1400"/>
          </a:p>
          <a:p>
            <a:pPr indent="0" lvl="0" marL="0" rtl="0" algn="l">
              <a:lnSpc>
                <a:spcPct val="100000"/>
              </a:lnSpc>
              <a:spcBef>
                <a:spcPts val="0"/>
              </a:spcBef>
              <a:spcAft>
                <a:spcPts val="0"/>
              </a:spcAft>
              <a:buClr>
                <a:schemeClr val="dk1"/>
              </a:buClr>
              <a:buSzPts val="800"/>
              <a:buFont typeface="Arial"/>
              <a:buNone/>
            </a:pPr>
            <a:r>
              <a:rPr lang="it" sz="1400"/>
              <a:t>Valutazione di conformità da parte di esperti indipendenti per confermare l'aderenza ai requisiti della norma ISO 14044. Lo studio LCA deve essere sottoposto a revisione esterna da parte di un gruppo di tre esperti indipendenti se l'azienda intende renderlo pubblico. </a:t>
            </a:r>
            <a:endParaRPr/>
          </a:p>
        </p:txBody>
      </p:sp>
      <p:sp>
        <p:nvSpPr>
          <p:cNvPr id="185" name="Google Shape;185;p25"/>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3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86" name="Google Shape;186;p25"/>
          <p:cNvGrpSpPr/>
          <p:nvPr/>
        </p:nvGrpSpPr>
        <p:grpSpPr>
          <a:xfrm>
            <a:off x="331470" y="420942"/>
            <a:ext cx="846286" cy="635404"/>
            <a:chOff x="7393391" y="1075612"/>
            <a:chExt cx="1128381" cy="847205"/>
          </a:xfrm>
        </p:grpSpPr>
        <p:sp>
          <p:nvSpPr>
            <p:cNvPr id="187" name="Google Shape;187;p2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2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ph type="title"/>
          </p:nvPr>
        </p:nvSpPr>
        <p:spPr>
          <a:xfrm>
            <a:off x="1177756" y="732683"/>
            <a:ext cx="77016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b="1" lang="it" sz="1400"/>
              <a:t>Categorie di impatto</a:t>
            </a:r>
            <a:endParaRPr b="1" sz="1400"/>
          </a:p>
        </p:txBody>
      </p:sp>
      <p:sp>
        <p:nvSpPr>
          <p:cNvPr id="194" name="Google Shape;194;p26"/>
          <p:cNvSpPr txBox="1"/>
          <p:nvPr>
            <p:ph idx="1" type="body"/>
          </p:nvPr>
        </p:nvSpPr>
        <p:spPr>
          <a:xfrm>
            <a:off x="1177756" y="1397933"/>
            <a:ext cx="7088700" cy="3263400"/>
          </a:xfrm>
          <a:prstGeom prst="rect">
            <a:avLst/>
          </a:prstGeom>
          <a:noFill/>
          <a:ln>
            <a:noFill/>
          </a:ln>
        </p:spPr>
        <p:txBody>
          <a:bodyPr anchorCtr="0" anchor="t" bIns="34275" lIns="68575" spcFirstLastPara="1" rIns="68575" wrap="square" tIns="34275">
            <a:noAutofit/>
          </a:bodyPr>
          <a:lstStyle/>
          <a:p>
            <a:pPr indent="-215900" lvl="0" marL="215900" rtl="0" algn="l">
              <a:lnSpc>
                <a:spcPct val="100000"/>
              </a:lnSpc>
              <a:spcBef>
                <a:spcPts val="0"/>
              </a:spcBef>
              <a:spcAft>
                <a:spcPts val="0"/>
              </a:spcAft>
              <a:buSzPts val="1400"/>
              <a:buFont typeface="Arial"/>
              <a:buChar char="•"/>
            </a:pPr>
            <a:r>
              <a:rPr b="1" lang="it" sz="1400"/>
              <a:t>Cambiamento climatico </a:t>
            </a:r>
            <a:r>
              <a:rPr lang="it" sz="1400"/>
              <a:t>(anche detto riscaldamento globale o impronta di carbonio)</a:t>
            </a:r>
            <a:endParaRPr/>
          </a:p>
          <a:p>
            <a:pPr indent="0" lvl="0" marL="215900" rtl="0" algn="l">
              <a:lnSpc>
                <a:spcPct val="100000"/>
              </a:lnSpc>
              <a:spcBef>
                <a:spcPts val="0"/>
              </a:spcBef>
              <a:spcAft>
                <a:spcPts val="0"/>
              </a:spcAft>
              <a:buSzPts val="1400"/>
              <a:buNone/>
            </a:pPr>
            <a:r>
              <a:rPr lang="it" sz="1400"/>
              <a:t>È un effetto causato da molte emissioni di gas serra, come CO2 e metano. </a:t>
            </a:r>
            <a:endParaRPr/>
          </a:p>
          <a:p>
            <a:pPr indent="0" lvl="0" marL="0" rtl="0" algn="l">
              <a:lnSpc>
                <a:spcPct val="100000"/>
              </a:lnSpc>
              <a:spcBef>
                <a:spcPts val="0"/>
              </a:spcBef>
              <a:spcAft>
                <a:spcPts val="0"/>
              </a:spcAft>
              <a:buSzPts val="1400"/>
              <a:buNone/>
            </a:pPr>
            <a:r>
              <a:t/>
            </a:r>
            <a:endParaRPr sz="1400"/>
          </a:p>
          <a:p>
            <a:pPr indent="-215900" lvl="0" marL="215900" rtl="0" algn="l">
              <a:lnSpc>
                <a:spcPct val="100000"/>
              </a:lnSpc>
              <a:spcBef>
                <a:spcPts val="0"/>
              </a:spcBef>
              <a:spcAft>
                <a:spcPts val="0"/>
              </a:spcAft>
              <a:buSzPts val="1400"/>
              <a:buFont typeface="Arial"/>
              <a:buChar char="•"/>
            </a:pPr>
            <a:r>
              <a:rPr b="1" lang="it" sz="1400"/>
              <a:t>Eutrofizzazione </a:t>
            </a:r>
            <a:r>
              <a:rPr lang="it" sz="1400"/>
              <a:t>(anche detta sovrafertilizzazione)</a:t>
            </a:r>
            <a:endParaRPr/>
          </a:p>
          <a:p>
            <a:pPr indent="0" lvl="0" marL="215900" rtl="0" algn="l">
              <a:lnSpc>
                <a:spcPct val="100000"/>
              </a:lnSpc>
              <a:spcBef>
                <a:spcPts val="0"/>
              </a:spcBef>
              <a:spcAft>
                <a:spcPts val="0"/>
              </a:spcAft>
              <a:buSzPts val="1400"/>
              <a:buNone/>
            </a:pPr>
            <a:r>
              <a:rPr lang="it" sz="1400"/>
              <a:t>L'eutrofizzazione comprende tutti i potenziali impatti di livelli eccessivamente elevati di macronutrienti. L'arricchimento di nutrienti può causare un cambiamento indesiderato nella composizione delle specie e un'elevata produzione di biomassa negli ecosistemi acquatici e terrestri (ad esempio, fioriture algali potenzialmente tossiche). </a:t>
            </a:r>
            <a:endParaRPr/>
          </a:p>
          <a:p>
            <a:pPr indent="0" lvl="0" marL="0" rtl="0" algn="l">
              <a:lnSpc>
                <a:spcPct val="100000"/>
              </a:lnSpc>
              <a:spcBef>
                <a:spcPts val="0"/>
              </a:spcBef>
              <a:spcAft>
                <a:spcPts val="0"/>
              </a:spcAft>
              <a:buClr>
                <a:schemeClr val="dk1"/>
              </a:buClr>
              <a:buSzPts val="800"/>
              <a:buFont typeface="Arial"/>
              <a:buNone/>
            </a:pPr>
            <a:r>
              <a:t/>
            </a:r>
            <a:endParaRPr b="1" sz="1400"/>
          </a:p>
          <a:p>
            <a:pPr indent="-215900" lvl="0" marL="215900" rtl="0" algn="l">
              <a:lnSpc>
                <a:spcPct val="100000"/>
              </a:lnSpc>
              <a:spcBef>
                <a:spcPts val="0"/>
              </a:spcBef>
              <a:spcAft>
                <a:spcPts val="0"/>
              </a:spcAft>
              <a:buClr>
                <a:schemeClr val="dk1"/>
              </a:buClr>
              <a:buSzPts val="1200"/>
              <a:buFont typeface="Arial"/>
              <a:buChar char="•"/>
            </a:pPr>
            <a:r>
              <a:rPr b="1" lang="it" sz="1400"/>
              <a:t>Acidificazione</a:t>
            </a:r>
            <a:endParaRPr/>
          </a:p>
          <a:p>
            <a:pPr indent="0" lvl="0" marL="215900" rtl="0" algn="l">
              <a:lnSpc>
                <a:spcPct val="90000"/>
              </a:lnSpc>
              <a:spcBef>
                <a:spcPts val="0"/>
              </a:spcBef>
              <a:spcAft>
                <a:spcPts val="0"/>
              </a:spcAft>
              <a:buClr>
                <a:srgbClr val="202124"/>
              </a:buClr>
              <a:buSzPts val="1200"/>
              <a:buNone/>
            </a:pPr>
            <a:r>
              <a:rPr lang="it" sz="1400">
                <a:solidFill>
                  <a:srgbClr val="202124"/>
                </a:solidFill>
              </a:rPr>
              <a:t>Misura delle emissioni che provocano effetti acidificanti sull'ambiente. Il potenziale di acidificazione misura la capacità di una molecola di aumentare la concentrazione di ioni idrogeno (H+) in presenza di acqua, diminuendo così il valore del pH (ad esempio, le piogge acide). </a:t>
            </a:r>
            <a:endParaRPr sz="1400"/>
          </a:p>
          <a:p>
            <a:pPr indent="0" lvl="0" marL="0" rtl="0" algn="l">
              <a:lnSpc>
                <a:spcPct val="100000"/>
              </a:lnSpc>
              <a:spcBef>
                <a:spcPts val="0"/>
              </a:spcBef>
              <a:spcAft>
                <a:spcPts val="0"/>
              </a:spcAft>
              <a:buClr>
                <a:schemeClr val="dk1"/>
              </a:buClr>
              <a:buSzPts val="800"/>
              <a:buFont typeface="Arial"/>
              <a:buNone/>
            </a:pPr>
            <a:r>
              <a:t/>
            </a:r>
            <a:endParaRPr sz="1400"/>
          </a:p>
          <a:p>
            <a:pPr indent="0" lvl="0" marL="0" rtl="0" algn="l">
              <a:lnSpc>
                <a:spcPct val="90000"/>
              </a:lnSpc>
              <a:spcBef>
                <a:spcPts val="800"/>
              </a:spcBef>
              <a:spcAft>
                <a:spcPts val="0"/>
              </a:spcAft>
              <a:buSzPts val="1400"/>
              <a:buNone/>
            </a:pPr>
            <a:r>
              <a:t/>
            </a:r>
            <a:endParaRPr sz="1400"/>
          </a:p>
        </p:txBody>
      </p:sp>
      <p:sp>
        <p:nvSpPr>
          <p:cNvPr id="195" name="Google Shape;195;p26"/>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3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96" name="Google Shape;196;p26"/>
          <p:cNvGrpSpPr/>
          <p:nvPr/>
        </p:nvGrpSpPr>
        <p:grpSpPr>
          <a:xfrm>
            <a:off x="331470" y="420942"/>
            <a:ext cx="846286" cy="635404"/>
            <a:chOff x="7393391" y="1075612"/>
            <a:chExt cx="1128381" cy="847205"/>
          </a:xfrm>
        </p:grpSpPr>
        <p:sp>
          <p:nvSpPr>
            <p:cNvPr id="197" name="Google Shape;197;p2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98" name="Google Shape;198;p2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7"/>
          <p:cNvSpPr txBox="1"/>
          <p:nvPr>
            <p:ph type="title"/>
          </p:nvPr>
        </p:nvSpPr>
        <p:spPr>
          <a:xfrm>
            <a:off x="878460" y="833079"/>
            <a:ext cx="69189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b="1" lang="it" sz="2700">
                <a:solidFill>
                  <a:srgbClr val="2F5496"/>
                </a:solidFill>
              </a:rPr>
              <a:t>Conclusione</a:t>
            </a:r>
            <a:endParaRPr b="1" sz="2700">
              <a:solidFill>
                <a:srgbClr val="2F5496"/>
              </a:solidFill>
            </a:endParaRPr>
          </a:p>
        </p:txBody>
      </p:sp>
      <p:sp>
        <p:nvSpPr>
          <p:cNvPr id="204" name="Google Shape;204;p27"/>
          <p:cNvSpPr txBox="1"/>
          <p:nvPr>
            <p:ph idx="1" type="body"/>
          </p:nvPr>
        </p:nvSpPr>
        <p:spPr>
          <a:xfrm>
            <a:off x="878460" y="1857576"/>
            <a:ext cx="7746900" cy="22137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SzPts val="1400"/>
              <a:buNone/>
            </a:pPr>
            <a:r>
              <a:rPr b="1" lang="it" sz="1400"/>
              <a:t>L'analisi del ciclo di vita (LCA) </a:t>
            </a:r>
            <a:r>
              <a:rPr lang="it" sz="1400"/>
              <a:t>è uno strumento molto potente e prezioso per esaminare tutti gli impatti ambientali associati a un prodotto. Al momento della pubblicazione di questo documento, l'LCA sembra essere l'unico metodo per esaminare tutti gli impatti ambientali attribuiti in un unico studio. Lo scopo di condurre un LCA è quello di informare meglio i responsabili delle decisioni, fornendo una prospettiva del ciclo di vita degli impatti ambientali e sulla salute umana. Quando si esegue una LCA di un prodotto complesso come un edificio, sono necessarie molte informazioni diverse da un ampio spettro di discipline, tra cui architetti, geometri, produttori di materiali, aziende di trasporto, aziende di smaltimento dei rifiuti, ecc. Per questo motivo, è necessaria un'ampia base di conoscenze all'interno del team per superare le sfide poste dagli input provenienti da così tante discipline.</a:t>
            </a:r>
            <a:endParaRPr sz="1400"/>
          </a:p>
          <a:p>
            <a:pPr indent="0" lvl="0" marL="0" rtl="0" algn="l">
              <a:lnSpc>
                <a:spcPct val="90000"/>
              </a:lnSpc>
              <a:spcBef>
                <a:spcPts val="800"/>
              </a:spcBef>
              <a:spcAft>
                <a:spcPts val="0"/>
              </a:spcAft>
              <a:buSzPts val="1400"/>
              <a:buNone/>
            </a:pPr>
            <a:r>
              <a:t/>
            </a:r>
            <a:endParaRPr/>
          </a:p>
        </p:txBody>
      </p:sp>
      <p:sp>
        <p:nvSpPr>
          <p:cNvPr id="205" name="Google Shape;205;p27"/>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206" name="Google Shape;206;p27"/>
          <p:cNvGrpSpPr/>
          <p:nvPr/>
        </p:nvGrpSpPr>
        <p:grpSpPr>
          <a:xfrm>
            <a:off x="331470" y="420942"/>
            <a:ext cx="846286" cy="635404"/>
            <a:chOff x="7393391" y="1075612"/>
            <a:chExt cx="1128381" cy="847205"/>
          </a:xfrm>
        </p:grpSpPr>
        <p:sp>
          <p:nvSpPr>
            <p:cNvPr id="207" name="Google Shape;207;p2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8" name="Google Shape;208;p2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12" name="Shape 212"/>
        <p:cNvGrpSpPr/>
        <p:nvPr/>
      </p:nvGrpSpPr>
      <p:grpSpPr>
        <a:xfrm>
          <a:off x="0" y="0"/>
          <a:ext cx="0" cy="0"/>
          <a:chOff x="0" y="0"/>
          <a:chExt cx="0" cy="0"/>
        </a:xfrm>
      </p:grpSpPr>
      <p:sp>
        <p:nvSpPr>
          <p:cNvPr id="213" name="Google Shape;213;p28"/>
          <p:cNvSpPr/>
          <p:nvPr/>
        </p:nvSpPr>
        <p:spPr>
          <a:xfrm>
            <a:off x="2286" y="0"/>
            <a:ext cx="91419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4" name="Google Shape;214;p28"/>
          <p:cNvSpPr/>
          <p:nvPr/>
        </p:nvSpPr>
        <p:spPr>
          <a:xfrm flipH="1" rot="10800000">
            <a:off x="1" y="0"/>
            <a:ext cx="5654921" cy="5143500"/>
          </a:xfrm>
          <a:custGeom>
            <a:rect b="b" l="l" r="r" t="t"/>
            <a:pathLst>
              <a:path extrusionOk="0" h="6858000" w="7539895">
                <a:moveTo>
                  <a:pt x="7539895" y="6858000"/>
                </a:moveTo>
                <a:lnTo>
                  <a:pt x="0" y="6858000"/>
                </a:lnTo>
                <a:lnTo>
                  <a:pt x="0" y="0"/>
                </a:lnTo>
                <a:lnTo>
                  <a:pt x="4363741" y="0"/>
                </a:lnTo>
                <a:close/>
              </a:path>
            </a:pathLst>
          </a:custGeom>
          <a:solidFill>
            <a:srgbClr val="262626">
              <a:alpha val="682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5" name="Google Shape;215;p28"/>
          <p:cNvSpPr/>
          <p:nvPr/>
        </p:nvSpPr>
        <p:spPr>
          <a:xfrm flipH="1" rot="10800000">
            <a:off x="0" y="0"/>
            <a:ext cx="5319739" cy="51435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6" name="Google Shape;216;p28"/>
          <p:cNvSpPr/>
          <p:nvPr>
            <p:ph type="title"/>
          </p:nvPr>
        </p:nvSpPr>
        <p:spPr>
          <a:xfrm>
            <a:off x="628649" y="273844"/>
            <a:ext cx="4147500" cy="994200"/>
          </a:xfrm>
          <a:prstGeom prst="ellipse">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lt1"/>
              </a:buClr>
              <a:buSzPts val="1100"/>
              <a:buFont typeface="Calibri"/>
              <a:buNone/>
            </a:pPr>
            <a:br>
              <a:rPr b="1" lang="it" sz="1100"/>
            </a:br>
            <a:r>
              <a:rPr b="1" lang="it" sz="1100"/>
              <a:t> </a:t>
            </a:r>
            <a:br>
              <a:rPr b="1" lang="it" sz="1100"/>
            </a:br>
            <a:r>
              <a:rPr b="1" lang="it" sz="1100"/>
              <a:t> </a:t>
            </a:r>
            <a:br>
              <a:rPr b="1" lang="it" sz="1100"/>
            </a:br>
            <a:endParaRPr b="1" sz="1100"/>
          </a:p>
        </p:txBody>
      </p:sp>
      <p:sp>
        <p:nvSpPr>
          <p:cNvPr id="217" name="Google Shape;217;p28"/>
          <p:cNvSpPr txBox="1"/>
          <p:nvPr/>
        </p:nvSpPr>
        <p:spPr>
          <a:xfrm>
            <a:off x="4906108" y="2268192"/>
            <a:ext cx="4046700" cy="395400"/>
          </a:xfrm>
          <a:prstGeom prst="rect">
            <a:avLst/>
          </a:prstGeom>
          <a:noFill/>
          <a:ln>
            <a:noFill/>
          </a:ln>
        </p:spPr>
        <p:txBody>
          <a:bodyPr anchorCtr="0" anchor="t" bIns="34275" lIns="68575" spcFirstLastPara="1" rIns="68575" wrap="square" tIns="34275">
            <a:noAutofit/>
          </a:bodyPr>
          <a:lstStyle/>
          <a:p>
            <a:pPr indent="0" lvl="0" marL="88900" marR="0" rtl="0" algn="l">
              <a:lnSpc>
                <a:spcPct val="90000"/>
              </a:lnSpc>
              <a:spcBef>
                <a:spcPts val="0"/>
              </a:spcBef>
              <a:spcAft>
                <a:spcPts val="0"/>
              </a:spcAft>
              <a:buClr>
                <a:srgbClr val="000000"/>
              </a:buClr>
              <a:buSzPts val="2400"/>
              <a:buFont typeface="Arial"/>
              <a:buNone/>
            </a:pPr>
            <a:r>
              <a:rPr b="1" i="0" lang="it" sz="1800" u="none" cap="none" strike="noStrike">
                <a:solidFill>
                  <a:schemeClr val="dk1"/>
                </a:solidFill>
                <a:latin typeface="Calibri"/>
                <a:ea typeface="Calibri"/>
                <a:cs typeface="Calibri"/>
                <a:sym typeface="Calibri"/>
              </a:rPr>
              <a:t>Grazie!!!</a:t>
            </a:r>
            <a:endParaRPr b="1" i="0" sz="18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18" name="Google Shape;218;p28"/>
          <p:cNvPicPr preferRelativeResize="0"/>
          <p:nvPr/>
        </p:nvPicPr>
        <p:blipFill rotWithShape="1">
          <a:blip r:embed="rId3">
            <a:alphaModFix/>
          </a:blip>
          <a:srcRect b="0" l="0" r="0" t="0"/>
          <a:stretch/>
        </p:blipFill>
        <p:spPr>
          <a:xfrm>
            <a:off x="6662762" y="4377072"/>
            <a:ext cx="2096960" cy="571421"/>
          </a:xfrm>
          <a:prstGeom prst="rect">
            <a:avLst/>
          </a:prstGeom>
          <a:noFill/>
          <a:ln>
            <a:noFill/>
          </a:ln>
        </p:spPr>
      </p:pic>
      <p:pic>
        <p:nvPicPr>
          <p:cNvPr descr="Logotipo&#10;&#10;Descripción generada automáticamente" id="219" name="Google Shape;219;p28"/>
          <p:cNvPicPr preferRelativeResize="0"/>
          <p:nvPr>
            <p:ph idx="1" type="body"/>
          </p:nvPr>
        </p:nvPicPr>
        <p:blipFill rotWithShape="1">
          <a:blip r:embed="rId4">
            <a:alphaModFix/>
          </a:blip>
          <a:srcRect b="0" l="0" r="0" t="0"/>
          <a:stretch/>
        </p:blipFill>
        <p:spPr>
          <a:xfrm>
            <a:off x="4072380" y="4416959"/>
            <a:ext cx="1247400" cy="491700"/>
          </a:xfrm>
          <a:prstGeom prst="rect">
            <a:avLst/>
          </a:prstGeom>
          <a:noFill/>
          <a:ln>
            <a:noFill/>
          </a:ln>
        </p:spPr>
      </p:pic>
      <p:sp>
        <p:nvSpPr>
          <p:cNvPr id="220" name="Google Shape;220;p28"/>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lt1"/>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221" name="Google Shape;221;p28"/>
          <p:cNvSpPr/>
          <p:nvPr/>
        </p:nvSpPr>
        <p:spPr>
          <a:xfrm rot="2164544">
            <a:off x="7173124" y="-174279"/>
            <a:ext cx="2796449" cy="195234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2" name="Shape 72"/>
        <p:cNvGrpSpPr/>
        <p:nvPr/>
      </p:nvGrpSpPr>
      <p:grpSpPr>
        <a:xfrm>
          <a:off x="0" y="0"/>
          <a:ext cx="0" cy="0"/>
          <a:chOff x="0" y="0"/>
          <a:chExt cx="0" cy="0"/>
        </a:xfrm>
      </p:grpSpPr>
      <p:sp>
        <p:nvSpPr>
          <p:cNvPr id="73" name="Google Shape;73;p15"/>
          <p:cNvSpPr/>
          <p:nvPr/>
        </p:nvSpPr>
        <p:spPr>
          <a:xfrm>
            <a:off x="0" y="0"/>
            <a:ext cx="1510200" cy="5143500"/>
          </a:xfrm>
          <a:prstGeom prst="rect">
            <a:avLst/>
          </a:prstGeom>
          <a:solidFill>
            <a:srgbClr val="7F7F7F"/>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sp>
        <p:nvSpPr>
          <p:cNvPr id="74" name="Google Shape;74;p15"/>
          <p:cNvSpPr/>
          <p:nvPr>
            <p:ph type="title"/>
          </p:nvPr>
        </p:nvSpPr>
        <p:spPr>
          <a:xfrm>
            <a:off x="655840" y="449628"/>
            <a:ext cx="2057400" cy="20574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34275" lIns="68575" spcFirstLastPara="1" rIns="68575" wrap="square" tIns="34275">
            <a:normAutofit/>
          </a:bodyPr>
          <a:lstStyle/>
          <a:p>
            <a:pPr indent="0" lvl="0" marL="0" rtl="0" algn="l">
              <a:lnSpc>
                <a:spcPct val="36718"/>
              </a:lnSpc>
              <a:spcBef>
                <a:spcPts val="0"/>
              </a:spcBef>
              <a:spcAft>
                <a:spcPts val="0"/>
              </a:spcAft>
              <a:buClr>
                <a:schemeClr val="lt1"/>
              </a:buClr>
              <a:buSzPts val="2400"/>
              <a:buFont typeface="Calibri"/>
              <a:buNone/>
            </a:pPr>
            <a:br>
              <a:rPr b="1" lang="it" sz="2400">
                <a:solidFill>
                  <a:schemeClr val="lt1"/>
                </a:solidFill>
                <a:latin typeface="Calibri"/>
                <a:ea typeface="Calibri"/>
                <a:cs typeface="Calibri"/>
                <a:sym typeface="Calibri"/>
              </a:rPr>
            </a:br>
            <a:r>
              <a:rPr b="1" lang="it" sz="2400">
                <a:solidFill>
                  <a:schemeClr val="lt1"/>
                </a:solidFill>
                <a:latin typeface="Calibri"/>
                <a:ea typeface="Calibri"/>
                <a:cs typeface="Calibri"/>
                <a:sym typeface="Calibri"/>
              </a:rPr>
              <a:t> </a:t>
            </a:r>
            <a:br>
              <a:rPr b="1" lang="it" sz="2400">
                <a:solidFill>
                  <a:schemeClr val="lt1"/>
                </a:solidFill>
                <a:latin typeface="Calibri"/>
                <a:ea typeface="Calibri"/>
                <a:cs typeface="Calibri"/>
                <a:sym typeface="Calibri"/>
              </a:rPr>
            </a:br>
            <a:r>
              <a:rPr b="1" lang="it" sz="2400">
                <a:solidFill>
                  <a:schemeClr val="lt1"/>
                </a:solidFill>
                <a:latin typeface="Calibri"/>
                <a:ea typeface="Calibri"/>
                <a:cs typeface="Calibri"/>
                <a:sym typeface="Calibri"/>
              </a:rPr>
              <a:t> </a:t>
            </a:r>
            <a:r>
              <a:rPr b="1" lang="it" sz="2400">
                <a:solidFill>
                  <a:schemeClr val="lt1"/>
                </a:solidFill>
              </a:rPr>
              <a:t>Indice</a:t>
            </a:r>
            <a:br>
              <a:rPr b="1" lang="it" sz="2400">
                <a:solidFill>
                  <a:schemeClr val="lt1"/>
                </a:solidFill>
                <a:latin typeface="Calibri"/>
                <a:ea typeface="Calibri"/>
                <a:cs typeface="Calibri"/>
                <a:sym typeface="Calibri"/>
              </a:rPr>
            </a:br>
            <a:endParaRPr b="1" sz="2400">
              <a:solidFill>
                <a:schemeClr val="lt1"/>
              </a:solidFill>
              <a:latin typeface="Calibri"/>
              <a:ea typeface="Calibri"/>
              <a:cs typeface="Calibri"/>
              <a:sym typeface="Calibri"/>
            </a:endParaRPr>
          </a:p>
        </p:txBody>
      </p:sp>
      <p:pic>
        <p:nvPicPr>
          <p:cNvPr descr="Logotipo&#10;&#10;Descripción generada automáticamente" id="75" name="Google Shape;75;p15"/>
          <p:cNvPicPr preferRelativeResize="0"/>
          <p:nvPr>
            <p:ph idx="1" type="body"/>
          </p:nvPr>
        </p:nvPicPr>
        <p:blipFill rotWithShape="1">
          <a:blip r:embed="rId3">
            <a:alphaModFix/>
          </a:blip>
          <a:srcRect b="0" l="0" r="0" t="0"/>
          <a:stretch/>
        </p:blipFill>
        <p:spPr>
          <a:xfrm>
            <a:off x="1838190" y="4494035"/>
            <a:ext cx="1190700" cy="399600"/>
          </a:xfrm>
          <a:prstGeom prst="rect">
            <a:avLst/>
          </a:prstGeom>
          <a:noFill/>
          <a:ln>
            <a:noFill/>
          </a:ln>
        </p:spPr>
      </p:pic>
      <p:sp>
        <p:nvSpPr>
          <p:cNvPr id="76" name="Google Shape;76;p15"/>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77" name="Google Shape;77;p15"/>
          <p:cNvPicPr preferRelativeResize="0"/>
          <p:nvPr/>
        </p:nvPicPr>
        <p:blipFill rotWithShape="1">
          <a:blip r:embed="rId4">
            <a:alphaModFix/>
          </a:blip>
          <a:srcRect b="0" l="0" r="0" t="0"/>
          <a:stretch/>
        </p:blipFill>
        <p:spPr>
          <a:xfrm>
            <a:off x="6989387" y="4439576"/>
            <a:ext cx="1899380" cy="515207"/>
          </a:xfrm>
          <a:prstGeom prst="rect">
            <a:avLst/>
          </a:prstGeom>
          <a:noFill/>
          <a:ln>
            <a:noFill/>
          </a:ln>
        </p:spPr>
      </p:pic>
      <p:sp>
        <p:nvSpPr>
          <p:cNvPr id="78" name="Google Shape;78;p15"/>
          <p:cNvSpPr txBox="1"/>
          <p:nvPr/>
        </p:nvSpPr>
        <p:spPr>
          <a:xfrm>
            <a:off x="3194628" y="689204"/>
            <a:ext cx="5391300" cy="3486300"/>
          </a:xfrm>
          <a:prstGeom prst="rect">
            <a:avLst/>
          </a:prstGeom>
          <a:noFill/>
          <a:ln>
            <a:noFill/>
          </a:ln>
        </p:spPr>
        <p:txBody>
          <a:bodyPr anchorCtr="0" anchor="t" bIns="34275" lIns="68575" spcFirstLastPara="1" rIns="68575" wrap="square" tIns="34275">
            <a:spAutoFit/>
          </a:bodyPr>
          <a:lstStyle/>
          <a:p>
            <a:pPr indent="-254000" lvl="0" marL="254000" marR="0" rtl="0" algn="l">
              <a:lnSpc>
                <a:spcPct val="150000"/>
              </a:lnSpc>
              <a:spcBef>
                <a:spcPts val="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Introduzione</a:t>
            </a:r>
            <a:endParaRPr b="0" i="0" sz="1400" u="none" cap="none" strike="noStrike">
              <a:solidFill>
                <a:schemeClr val="dk1"/>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Valutazione del ciclo di vita (LCA) </a:t>
            </a:r>
            <a:endParaRPr b="0" i="0" sz="1400" u="none" cap="none" strike="noStrike">
              <a:solidFill>
                <a:schemeClr val="dk1"/>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chemeClr val="dk1"/>
                </a:solidFill>
                <a:latin typeface="Calibri"/>
                <a:ea typeface="Calibri"/>
                <a:cs typeface="Calibri"/>
                <a:sym typeface="Calibri"/>
              </a:rPr>
              <a:t>Le fasi principali dell'LCA</a:t>
            </a:r>
            <a:endParaRPr b="0" i="0" sz="1400" u="none" cap="none" strike="noStrike">
              <a:solidFill>
                <a:schemeClr val="dk1"/>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Valutazione dell'impatto del ciclo di vita (LCIA)</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Categorie di impatto</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Come vengono raccolti i dati per la valutazione del ciclo di vita?</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Quali sono le fasi di completamento di uno studio LCA?</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Terminologia della valutazione del ciclo di vita</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200"/>
              <a:buFont typeface="Arial"/>
              <a:buAutoNum type="arabicPeriod"/>
            </a:pPr>
            <a:r>
              <a:rPr b="0" i="0" lang="it" sz="1400" u="none" cap="none" strike="noStrike">
                <a:solidFill>
                  <a:srgbClr val="222222"/>
                </a:solidFill>
                <a:latin typeface="Calibri"/>
                <a:ea typeface="Calibri"/>
                <a:cs typeface="Calibri"/>
                <a:sym typeface="Calibri"/>
              </a:rPr>
              <a:t>Conclusione</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2" name="Shape 82"/>
        <p:cNvGrpSpPr/>
        <p:nvPr/>
      </p:nvGrpSpPr>
      <p:grpSpPr>
        <a:xfrm>
          <a:off x="0" y="0"/>
          <a:ext cx="0" cy="0"/>
          <a:chOff x="0" y="0"/>
          <a:chExt cx="0" cy="0"/>
        </a:xfrm>
      </p:grpSpPr>
      <p:sp>
        <p:nvSpPr>
          <p:cNvPr id="83" name="Google Shape;83;p1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4" name="Google Shape;84;p16"/>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5" name="Google Shape;85;p16"/>
          <p:cNvSpPr/>
          <p:nvPr>
            <p:ph type="title"/>
          </p:nvPr>
        </p:nvSpPr>
        <p:spPr>
          <a:xfrm>
            <a:off x="69017" y="188156"/>
            <a:ext cx="9144000" cy="43305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150000"/>
              </a:lnSpc>
              <a:spcBef>
                <a:spcPts val="0"/>
              </a:spcBef>
              <a:spcAft>
                <a:spcPts val="0"/>
              </a:spcAft>
              <a:buClr>
                <a:schemeClr val="dk1"/>
              </a:buClr>
              <a:buSzPct val="77777"/>
              <a:buFont typeface="Calibri"/>
              <a:buNone/>
            </a:pPr>
            <a:r>
              <a:rPr b="1" lang="it" sz="2700">
                <a:solidFill>
                  <a:srgbClr val="2F5496"/>
                </a:solidFill>
                <a:latin typeface="Calibri"/>
                <a:ea typeface="Calibri"/>
                <a:cs typeface="Calibri"/>
                <a:sym typeface="Calibri"/>
              </a:rPr>
              <a:t>Introduzione</a:t>
            </a:r>
            <a:endParaRPr b="1" sz="2700">
              <a:solidFill>
                <a:srgbClr val="2F5496"/>
              </a:solidFill>
            </a:endParaRPr>
          </a:p>
          <a:p>
            <a:pPr indent="0" lvl="0" marL="0" rtl="0" algn="l">
              <a:lnSpc>
                <a:spcPct val="100000"/>
              </a:lnSpc>
              <a:spcBef>
                <a:spcPts val="0"/>
              </a:spcBef>
              <a:spcAft>
                <a:spcPts val="0"/>
              </a:spcAft>
              <a:buClr>
                <a:schemeClr val="dk1"/>
              </a:buClr>
              <a:buSzPct val="42857"/>
              <a:buFont typeface="Arial"/>
              <a:buNone/>
            </a:pPr>
            <a:br>
              <a:rPr b="1" lang="it" sz="1400"/>
            </a:br>
            <a:r>
              <a:rPr b="1" lang="it" sz="1400"/>
              <a:t>Analisi del ciclo di vita</a:t>
            </a:r>
            <a:endParaRPr b="1" sz="1400"/>
          </a:p>
          <a:p>
            <a:pPr indent="0" lvl="0" marL="0" rtl="0" algn="l">
              <a:lnSpc>
                <a:spcPct val="100000"/>
              </a:lnSpc>
              <a:spcBef>
                <a:spcPts val="0"/>
              </a:spcBef>
              <a:spcAft>
                <a:spcPts val="0"/>
              </a:spcAft>
              <a:buClr>
                <a:schemeClr val="dk1"/>
              </a:buClr>
              <a:buSzPct val="50000"/>
              <a:buFont typeface="Arial"/>
              <a:buNone/>
            </a:pPr>
            <a:r>
              <a:rPr lang="it" sz="1400"/>
              <a:t>L'analisi del ciclo di vita (LCA) è un metodo per quantificare gli impatti ambientali di un determinato prodotto. Nell'LCA, viene creato un inventario per illustrare le risorse utilizzate, le sostanze inquinanti generate e l'utilità del prodotto. Sulla base di quanto detto, è necessaria una valutazione per stimare l'influenza che il prodotto ha sulla salute umana, sulla funzione dell'ecosistema e sull'esaurimento delle risorse naturali. Pertanto, questa analisi aiuta gli imprenditori quando intendono fornire informazioni utili per prendere decisioni rispettose dell'ambiente.</a:t>
            </a:r>
            <a:endParaRPr sz="1400"/>
          </a:p>
          <a:p>
            <a:pPr indent="0" lvl="0" marL="0" rtl="0" algn="l">
              <a:lnSpc>
                <a:spcPct val="90000"/>
              </a:lnSpc>
              <a:spcBef>
                <a:spcPts val="0"/>
              </a:spcBef>
              <a:spcAft>
                <a:spcPts val="0"/>
              </a:spcAft>
              <a:buClr>
                <a:schemeClr val="dk1"/>
              </a:buClr>
              <a:buSzPct val="88888"/>
              <a:buFont typeface="Calibri"/>
              <a:buNone/>
            </a:pPr>
            <a:r>
              <a:t/>
            </a:r>
            <a:endParaRPr b="1" sz="1800"/>
          </a:p>
        </p:txBody>
      </p:sp>
      <p:grpSp>
        <p:nvGrpSpPr>
          <p:cNvPr id="86" name="Google Shape;86;p16"/>
          <p:cNvGrpSpPr/>
          <p:nvPr/>
        </p:nvGrpSpPr>
        <p:grpSpPr>
          <a:xfrm>
            <a:off x="331470" y="420942"/>
            <a:ext cx="846286" cy="635404"/>
            <a:chOff x="7393391" y="1075612"/>
            <a:chExt cx="1128381" cy="847205"/>
          </a:xfrm>
        </p:grpSpPr>
        <p:sp>
          <p:nvSpPr>
            <p:cNvPr id="87" name="Google Shape;87;p1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88" name="Google Shape;88;p1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89" name="Google Shape;89;p16"/>
          <p:cNvSpPr txBox="1"/>
          <p:nvPr/>
        </p:nvSpPr>
        <p:spPr>
          <a:xfrm>
            <a:off x="3735702" y="68589"/>
            <a:ext cx="4957500" cy="1145100"/>
          </a:xfrm>
          <a:prstGeom prst="rect">
            <a:avLst/>
          </a:prstGeom>
          <a:noFill/>
          <a:ln>
            <a:noFill/>
          </a:ln>
        </p:spPr>
        <p:txBody>
          <a:bodyPr anchorCtr="0" anchor="ctr" bIns="34275" lIns="68575" spcFirstLastPara="1" rIns="68575" wrap="square" tIns="34275">
            <a:normAutofit/>
          </a:bodyPr>
          <a:lstStyle/>
          <a:p>
            <a:pPr indent="-114300" lvl="0" marL="254000" marR="0" rtl="0" algn="l">
              <a:lnSpc>
                <a:spcPct val="90000"/>
              </a:lnSpc>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pic>
        <p:nvPicPr>
          <p:cNvPr descr="Logotipo&#10;&#10;Descripción generada automáticamente" id="90" name="Google Shape;90;p16"/>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
        <p:nvSpPr>
          <p:cNvPr id="91" name="Google Shape;91;p16"/>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7"/>
          <p:cNvSpPr/>
          <p:nvPr/>
        </p:nvSpPr>
        <p:spPr>
          <a:xfrm>
            <a:off x="0" y="119441"/>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7" name="Google Shape;97;p17"/>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8" name="Google Shape;98;p17"/>
          <p:cNvSpPr/>
          <p:nvPr>
            <p:ph type="title"/>
          </p:nvPr>
        </p:nvSpPr>
        <p:spPr>
          <a:xfrm>
            <a:off x="465480" y="581560"/>
            <a:ext cx="8213100" cy="3306900"/>
          </a:xfrm>
          <a:prstGeom prst="ellipse">
            <a:avLst/>
          </a:prstGeom>
          <a:noFill/>
          <a:ln>
            <a:noFill/>
          </a:ln>
        </p:spPr>
        <p:txBody>
          <a:bodyPr anchorCtr="0" anchor="ctr" bIns="34275" lIns="68575" spcFirstLastPara="1" rIns="68575" wrap="square" tIns="34275">
            <a:normAutofit/>
          </a:bodyPr>
          <a:lstStyle/>
          <a:p>
            <a:pPr indent="0" lvl="0" marL="0" rtl="0" algn="l">
              <a:lnSpc>
                <a:spcPct val="115000"/>
              </a:lnSpc>
              <a:spcBef>
                <a:spcPts val="0"/>
              </a:spcBef>
              <a:spcAft>
                <a:spcPts val="0"/>
              </a:spcAft>
              <a:buClr>
                <a:schemeClr val="dk1"/>
              </a:buClr>
              <a:buSzPts val="1200"/>
              <a:buFont typeface="Arial"/>
              <a:buNone/>
            </a:pPr>
            <a:r>
              <a:rPr b="1" lang="it" sz="2700">
                <a:solidFill>
                  <a:srgbClr val="2F5496"/>
                </a:solidFill>
              </a:rPr>
              <a:t>Valutazione del ciclo di vita (LCA)</a:t>
            </a:r>
            <a:br>
              <a:rPr b="1" lang="it" sz="1400">
                <a:solidFill>
                  <a:srgbClr val="222222"/>
                </a:solidFill>
              </a:rPr>
            </a:br>
            <a:br>
              <a:rPr b="1" lang="it" sz="1400">
                <a:solidFill>
                  <a:srgbClr val="222222"/>
                </a:solidFill>
              </a:rPr>
            </a:br>
            <a:r>
              <a:rPr lang="it" sz="1400">
                <a:solidFill>
                  <a:srgbClr val="222222"/>
                </a:solidFill>
              </a:rPr>
              <a:t>La valutazione del ciclo di vita (LCA) è definita come l'analisi sistematica dei potenziali impatti ambientali di prodotti o servizi durante il loro intero ciclo di vita. </a:t>
            </a:r>
            <a:endParaRPr sz="1400">
              <a:solidFill>
                <a:srgbClr val="222222"/>
              </a:solidFill>
            </a:endParaRPr>
          </a:p>
        </p:txBody>
      </p:sp>
      <p:grpSp>
        <p:nvGrpSpPr>
          <p:cNvPr id="99" name="Google Shape;99;p17"/>
          <p:cNvGrpSpPr/>
          <p:nvPr/>
        </p:nvGrpSpPr>
        <p:grpSpPr>
          <a:xfrm>
            <a:off x="331470" y="420942"/>
            <a:ext cx="846286" cy="635404"/>
            <a:chOff x="7393391" y="1075612"/>
            <a:chExt cx="1128381" cy="847205"/>
          </a:xfrm>
        </p:grpSpPr>
        <p:sp>
          <p:nvSpPr>
            <p:cNvPr id="100" name="Google Shape;100;p1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01" name="Google Shape;101;p1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102" name="Google Shape;102;p17"/>
          <p:cNvSpPr txBox="1"/>
          <p:nvPr/>
        </p:nvSpPr>
        <p:spPr>
          <a:xfrm>
            <a:off x="3709002" y="380045"/>
            <a:ext cx="4957500" cy="1145100"/>
          </a:xfrm>
          <a:prstGeom prst="rect">
            <a:avLst/>
          </a:prstGeom>
          <a:noFill/>
          <a:ln>
            <a:noFill/>
          </a:ln>
        </p:spPr>
        <p:txBody>
          <a:bodyPr anchorCtr="0" anchor="ctr" bIns="34275" lIns="68575" spcFirstLastPara="1" rIns="68575" wrap="square" tIns="34275">
            <a:normAutofit/>
          </a:bodyPr>
          <a:lstStyle/>
          <a:p>
            <a:pPr indent="-114300" lvl="0" marL="254000" marR="0" rtl="0" algn="l">
              <a:lnSpc>
                <a:spcPct val="90000"/>
              </a:lnSpc>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pic>
        <p:nvPicPr>
          <p:cNvPr descr="Logotipo&#10;&#10;Descripción generada automáticamente" id="103" name="Google Shape;103;p17"/>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
        <p:nvSpPr>
          <p:cNvPr id="104" name="Google Shape;104;p17"/>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0" name="Google Shape;110;p18"/>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1" name="Google Shape;111;p18"/>
          <p:cNvSpPr/>
          <p:nvPr>
            <p:ph type="title"/>
          </p:nvPr>
        </p:nvSpPr>
        <p:spPr>
          <a:xfrm>
            <a:off x="60089" y="264698"/>
            <a:ext cx="8514900" cy="4779600"/>
          </a:xfrm>
          <a:prstGeom prst="ellipse">
            <a:avLst/>
          </a:prstGeom>
          <a:noFill/>
          <a:ln>
            <a:noFill/>
          </a:ln>
        </p:spPr>
        <p:txBody>
          <a:bodyPr anchorCtr="0" anchor="t" bIns="34275" lIns="68575" spcFirstLastPara="1" rIns="68575" wrap="square" tIns="34275">
            <a:normAutofit/>
          </a:bodyPr>
          <a:lstStyle/>
          <a:p>
            <a:pPr indent="0" lvl="0" marL="0" rtl="0" algn="l">
              <a:lnSpc>
                <a:spcPct val="100000"/>
              </a:lnSpc>
              <a:spcBef>
                <a:spcPts val="0"/>
              </a:spcBef>
              <a:spcAft>
                <a:spcPts val="0"/>
              </a:spcAft>
              <a:buClr>
                <a:schemeClr val="dk1"/>
              </a:buClr>
              <a:buSzPts val="800"/>
              <a:buFont typeface="Arial"/>
              <a:buNone/>
            </a:pPr>
            <a:r>
              <a:rPr lang="it" sz="1500"/>
              <a:t>Durante la valutazione del ciclo di vita (Analisi del ciclo di vita), la valutazione avviene lungo l'intero ciclo di vita di un prodotto (compreso il periodo di validità e le fasi di fine vita) o di un servizio. Essa comprende anche, ma non solo, le parti costitutive di una produzione (materie prime, ausiliarie e materiali operativi); a monte (ad esempio, i fornitori), a valle (ad esempio, i fornitori),</a:t>
            </a:r>
            <a:endParaRPr sz="1500"/>
          </a:p>
          <a:p>
            <a:pPr indent="0" lvl="0" marL="0" rtl="0" algn="l">
              <a:lnSpc>
                <a:spcPct val="100000"/>
              </a:lnSpc>
              <a:spcBef>
                <a:spcPts val="0"/>
              </a:spcBef>
              <a:spcAft>
                <a:spcPts val="0"/>
              </a:spcAft>
              <a:buClr>
                <a:schemeClr val="dk1"/>
              </a:buClr>
              <a:buSzPts val="800"/>
              <a:buFont typeface="Arial"/>
              <a:buNone/>
            </a:pPr>
            <a:r>
              <a:rPr lang="it" sz="1500"/>
              <a:t>gestione dei rifiuti); e lo smaltimento (ad esempio, l'incenerimento dei rifiuti).</a:t>
            </a:r>
            <a:endParaRPr sz="1500"/>
          </a:p>
          <a:p>
            <a:pPr indent="0" lvl="0" marL="0" rtl="0" algn="l">
              <a:lnSpc>
                <a:spcPct val="100000"/>
              </a:lnSpc>
              <a:spcBef>
                <a:spcPts val="0"/>
              </a:spcBef>
              <a:spcAft>
                <a:spcPts val="0"/>
              </a:spcAft>
              <a:buClr>
                <a:schemeClr val="dk1"/>
              </a:buClr>
              <a:buSzPts val="800"/>
              <a:buFont typeface="Arial"/>
              <a:buNone/>
            </a:pPr>
            <a:r>
              <a:t/>
            </a:r>
            <a:endParaRPr sz="1500"/>
          </a:p>
          <a:p>
            <a:pPr indent="0" lvl="0" marL="0" rtl="0" algn="l">
              <a:lnSpc>
                <a:spcPct val="100000"/>
              </a:lnSpc>
              <a:spcBef>
                <a:spcPts val="0"/>
              </a:spcBef>
              <a:spcAft>
                <a:spcPts val="0"/>
              </a:spcAft>
              <a:buClr>
                <a:schemeClr val="dk1"/>
              </a:buClr>
              <a:buSzPts val="800"/>
              <a:buFont typeface="Arial"/>
              <a:buNone/>
            </a:pPr>
            <a:r>
              <a:rPr lang="it" sz="1500"/>
              <a:t>La valutazione dell'impatto del ciclo di vita (Life Cycle Impact Assessment, LCIA) copre tutti gli input rilevanti del ciclo di vita.</a:t>
            </a:r>
            <a:endParaRPr sz="1500"/>
          </a:p>
          <a:p>
            <a:pPr indent="0" lvl="0" marL="0" rtl="0" algn="l">
              <a:lnSpc>
                <a:spcPct val="100000"/>
              </a:lnSpc>
              <a:spcBef>
                <a:spcPts val="0"/>
              </a:spcBef>
              <a:spcAft>
                <a:spcPts val="0"/>
              </a:spcAft>
              <a:buClr>
                <a:schemeClr val="dk1"/>
              </a:buClr>
              <a:buSzPts val="800"/>
              <a:buFont typeface="Arial"/>
              <a:buNone/>
            </a:pPr>
            <a:r>
              <a:rPr lang="it" sz="1500"/>
              <a:t>ambiente (ad esempio, minerali e petrolio grezzo, acqua, uso del suolo) e le emissioni di gas serra nell'aria, nell'acqua e nel suolo (ad esempio, anidride carbonica e ossidi di azoto). </a:t>
            </a:r>
            <a:endParaRPr b="1" sz="1400"/>
          </a:p>
        </p:txBody>
      </p:sp>
      <p:grpSp>
        <p:nvGrpSpPr>
          <p:cNvPr id="112" name="Google Shape;112;p18"/>
          <p:cNvGrpSpPr/>
          <p:nvPr/>
        </p:nvGrpSpPr>
        <p:grpSpPr>
          <a:xfrm>
            <a:off x="331470" y="420942"/>
            <a:ext cx="846286" cy="635404"/>
            <a:chOff x="7393391" y="1075612"/>
            <a:chExt cx="1128381" cy="847205"/>
          </a:xfrm>
        </p:grpSpPr>
        <p:sp>
          <p:nvSpPr>
            <p:cNvPr id="113" name="Google Shape;113;p1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14" name="Google Shape;114;p18"/>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115" name="Google Shape;115;p18"/>
          <p:cNvSpPr txBox="1"/>
          <p:nvPr/>
        </p:nvSpPr>
        <p:spPr>
          <a:xfrm>
            <a:off x="3729576" y="361671"/>
            <a:ext cx="4957500" cy="1145100"/>
          </a:xfrm>
          <a:prstGeom prst="rect">
            <a:avLst/>
          </a:prstGeom>
          <a:noFill/>
          <a:ln>
            <a:noFill/>
          </a:ln>
        </p:spPr>
        <p:txBody>
          <a:bodyPr anchorCtr="0" anchor="ctr" bIns="34275" lIns="68575" spcFirstLastPara="1" rIns="68575" wrap="square" tIns="34275">
            <a:normAutofit/>
          </a:bodyPr>
          <a:lstStyle/>
          <a:p>
            <a:pPr indent="-114300" lvl="0" marL="254000" marR="0" rtl="0" algn="l">
              <a:lnSpc>
                <a:spcPct val="90000"/>
              </a:lnSpc>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pic>
        <p:nvPicPr>
          <p:cNvPr descr="Logotipo&#10;&#10;Descripción generada automáticamente" id="116" name="Google Shape;116;p18"/>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
        <p:nvSpPr>
          <p:cNvPr id="117" name="Google Shape;117;p18"/>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1" name="Shape 121"/>
        <p:cNvGrpSpPr/>
        <p:nvPr/>
      </p:nvGrpSpPr>
      <p:grpSpPr>
        <a:xfrm>
          <a:off x="0" y="0"/>
          <a:ext cx="0" cy="0"/>
          <a:chOff x="0" y="0"/>
          <a:chExt cx="0" cy="0"/>
        </a:xfrm>
      </p:grpSpPr>
      <p:sp>
        <p:nvSpPr>
          <p:cNvPr id="122" name="Google Shape;122;p1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23" name="Google Shape;123;p19"/>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24" name="Google Shape;124;p19"/>
          <p:cNvSpPr/>
          <p:nvPr>
            <p:ph type="title"/>
          </p:nvPr>
        </p:nvSpPr>
        <p:spPr>
          <a:xfrm>
            <a:off x="-646630" y="346097"/>
            <a:ext cx="9953400" cy="46731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115000"/>
              </a:lnSpc>
              <a:spcBef>
                <a:spcPts val="0"/>
              </a:spcBef>
              <a:spcAft>
                <a:spcPts val="0"/>
              </a:spcAft>
              <a:buClr>
                <a:schemeClr val="dk1"/>
              </a:buClr>
              <a:buSzPct val="40740"/>
              <a:buFont typeface="Arial"/>
              <a:buNone/>
            </a:pPr>
            <a:r>
              <a:rPr b="1" lang="it" sz="2700">
                <a:solidFill>
                  <a:srgbClr val="2F5496"/>
                </a:solidFill>
              </a:rPr>
              <a:t>Le principali fasi della valutazione del ciclo di vita</a:t>
            </a:r>
            <a:br>
              <a:rPr b="1" lang="it" sz="2700">
                <a:solidFill>
                  <a:srgbClr val="2F5496"/>
                </a:solidFill>
              </a:rPr>
            </a:br>
            <a:endParaRPr b="1" sz="1200">
              <a:solidFill>
                <a:srgbClr val="2F5496"/>
              </a:solidFill>
            </a:endParaRPr>
          </a:p>
          <a:p>
            <a:pPr indent="-233680" lvl="0" marL="254000" rtl="0" algn="l">
              <a:lnSpc>
                <a:spcPct val="115000"/>
              </a:lnSpc>
              <a:spcBef>
                <a:spcPts val="0"/>
              </a:spcBef>
              <a:spcAft>
                <a:spcPts val="0"/>
              </a:spcAft>
              <a:buClr>
                <a:schemeClr val="dk1"/>
              </a:buClr>
              <a:buSzPct val="85714"/>
              <a:buFont typeface="Arial"/>
              <a:buChar char="•"/>
            </a:pPr>
            <a:r>
              <a:rPr b="1" lang="it" sz="1400"/>
              <a:t>Definizione dell'obiettivo e dell'ambito</a:t>
            </a:r>
            <a:endParaRPr b="1" sz="1400"/>
          </a:p>
          <a:p>
            <a:pPr indent="0" lvl="0" marL="254000" rtl="0" algn="l">
              <a:lnSpc>
                <a:spcPct val="100000"/>
              </a:lnSpc>
              <a:spcBef>
                <a:spcPts val="0"/>
              </a:spcBef>
              <a:spcAft>
                <a:spcPts val="0"/>
              </a:spcAft>
              <a:buClr>
                <a:schemeClr val="dk1"/>
              </a:buClr>
              <a:buSzPct val="85714"/>
              <a:buNone/>
            </a:pPr>
            <a:r>
              <a:rPr lang="it" sz="1400"/>
              <a:t>È necessario definire una base di confronto funzionale e il livello di dettaglio richiesto. Quindi, si deve stabilire un obiettivo di portata, che comprenda gli obiettivi, le applicazioni e i destinatari. Successivamente, è necessario determinare una revisione critica dell'obiettivo. </a:t>
            </a:r>
            <a:endParaRPr sz="1400"/>
          </a:p>
          <a:p>
            <a:pPr indent="-165100" lvl="0" marL="254000" rtl="0" algn="l">
              <a:lnSpc>
                <a:spcPct val="115000"/>
              </a:lnSpc>
              <a:spcBef>
                <a:spcPts val="0"/>
              </a:spcBef>
              <a:spcAft>
                <a:spcPts val="0"/>
              </a:spcAft>
              <a:buSzPct val="85714"/>
              <a:buFont typeface="Arial"/>
              <a:buNone/>
            </a:pPr>
            <a:r>
              <a:t/>
            </a:r>
            <a:endParaRPr sz="1400"/>
          </a:p>
          <a:p>
            <a:pPr indent="-233680" lvl="0" marL="254000" rtl="0" algn="l">
              <a:lnSpc>
                <a:spcPct val="100000"/>
              </a:lnSpc>
              <a:spcBef>
                <a:spcPts val="0"/>
              </a:spcBef>
              <a:spcAft>
                <a:spcPts val="0"/>
              </a:spcAft>
              <a:buSzPct val="85714"/>
              <a:buFont typeface="Arial"/>
              <a:buChar char="•"/>
            </a:pPr>
            <a:r>
              <a:rPr b="1" lang="it" sz="1400"/>
              <a:t>Analisi dell'inventario</a:t>
            </a:r>
            <a:endParaRPr b="1" sz="1400"/>
          </a:p>
          <a:p>
            <a:pPr indent="0" lvl="0" marL="254000" rtl="0" algn="l">
              <a:lnSpc>
                <a:spcPct val="100000"/>
              </a:lnSpc>
              <a:spcBef>
                <a:spcPts val="0"/>
              </a:spcBef>
              <a:spcAft>
                <a:spcPts val="0"/>
              </a:spcAft>
              <a:buSzPct val="85714"/>
              <a:buNone/>
            </a:pPr>
            <a:r>
              <a:rPr lang="it" sz="1400"/>
              <a:t>Un'analisi dell'inventario fornisce un elenco di tutti gli input e gli output associati al ciclo di vita del vostro prodotto o servizio.</a:t>
            </a:r>
            <a:endParaRPr sz="1400"/>
          </a:p>
          <a:p>
            <a:pPr indent="0" lvl="0" marL="0" rtl="0" algn="l">
              <a:lnSpc>
                <a:spcPct val="100000"/>
              </a:lnSpc>
              <a:spcBef>
                <a:spcPts val="0"/>
              </a:spcBef>
              <a:spcAft>
                <a:spcPts val="0"/>
              </a:spcAft>
              <a:buSzPct val="50000"/>
              <a:buNone/>
            </a:pPr>
            <a:r>
              <a:t/>
            </a:r>
            <a:endParaRPr sz="1400"/>
          </a:p>
          <a:p>
            <a:pPr indent="0" lvl="0" marL="0" rtl="0" algn="l">
              <a:lnSpc>
                <a:spcPct val="115000"/>
              </a:lnSpc>
              <a:spcBef>
                <a:spcPts val="0"/>
              </a:spcBef>
              <a:spcAft>
                <a:spcPts val="0"/>
              </a:spcAft>
              <a:buSzPct val="109090"/>
              <a:buNone/>
            </a:pPr>
            <a:r>
              <a:t/>
            </a:r>
            <a:endParaRPr sz="1100"/>
          </a:p>
          <a:p>
            <a:pPr indent="0" lvl="0" marL="0" rtl="0" algn="l">
              <a:lnSpc>
                <a:spcPct val="115000"/>
              </a:lnSpc>
              <a:spcBef>
                <a:spcPts val="0"/>
              </a:spcBef>
              <a:spcAft>
                <a:spcPts val="0"/>
              </a:spcAft>
              <a:buClr>
                <a:schemeClr val="dk1"/>
              </a:buClr>
              <a:buSzPct val="63636"/>
              <a:buFont typeface="Arial"/>
              <a:buNone/>
            </a:pPr>
            <a:r>
              <a:t/>
            </a:r>
            <a:endParaRPr sz="1100"/>
          </a:p>
        </p:txBody>
      </p:sp>
      <p:grpSp>
        <p:nvGrpSpPr>
          <p:cNvPr id="125" name="Google Shape;125;p19"/>
          <p:cNvGrpSpPr/>
          <p:nvPr/>
        </p:nvGrpSpPr>
        <p:grpSpPr>
          <a:xfrm>
            <a:off x="331470" y="420942"/>
            <a:ext cx="846286" cy="635404"/>
            <a:chOff x="7393391" y="1075612"/>
            <a:chExt cx="1128381" cy="847205"/>
          </a:xfrm>
        </p:grpSpPr>
        <p:sp>
          <p:nvSpPr>
            <p:cNvPr id="126" name="Google Shape;126;p1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27" name="Google Shape;127;p1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28" name="Google Shape;128;p19"/>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3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34" name="Google Shape;134;p20"/>
          <p:cNvGrpSpPr/>
          <p:nvPr/>
        </p:nvGrpSpPr>
        <p:grpSpPr>
          <a:xfrm>
            <a:off x="331470" y="420942"/>
            <a:ext cx="846286" cy="635404"/>
            <a:chOff x="7393391" y="1075612"/>
            <a:chExt cx="1128381" cy="847205"/>
          </a:xfrm>
        </p:grpSpPr>
        <p:sp>
          <p:nvSpPr>
            <p:cNvPr id="135" name="Google Shape;135;p2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36" name="Google Shape;136;p2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137" name="Google Shape;137;p20"/>
          <p:cNvSpPr txBox="1"/>
          <p:nvPr/>
        </p:nvSpPr>
        <p:spPr>
          <a:xfrm>
            <a:off x="920929" y="1756723"/>
            <a:ext cx="6951900" cy="2236500"/>
          </a:xfrm>
          <a:prstGeom prst="rect">
            <a:avLst/>
          </a:prstGeom>
          <a:noFill/>
          <a:ln>
            <a:noFill/>
          </a:ln>
        </p:spPr>
        <p:txBody>
          <a:bodyPr anchorCtr="0" anchor="t" bIns="68575" lIns="68575" spcFirstLastPara="1" rIns="68575" wrap="square" tIns="68575">
            <a:spAutoFit/>
          </a:bodyPr>
          <a:lstStyle/>
          <a:p>
            <a:pPr indent="-254000" lvl="0" marL="254000" marR="0" rtl="0" algn="l">
              <a:lnSpc>
                <a:spcPct val="115000"/>
              </a:lnSpc>
              <a:spcBef>
                <a:spcPts val="0"/>
              </a:spcBef>
              <a:spcAft>
                <a:spcPts val="0"/>
              </a:spcAft>
              <a:buClr>
                <a:srgbClr val="000000"/>
              </a:buClr>
              <a:buSzPts val="1200"/>
              <a:buFont typeface="Arial"/>
              <a:buChar char="•"/>
            </a:pPr>
            <a:r>
              <a:rPr b="1" i="0" lang="it" sz="1400" u="none" cap="none" strike="noStrike">
                <a:solidFill>
                  <a:srgbClr val="000000"/>
                </a:solidFill>
                <a:latin typeface="Arial"/>
                <a:ea typeface="Arial"/>
                <a:cs typeface="Arial"/>
                <a:sym typeface="Arial"/>
              </a:rPr>
              <a:t>Valutazione d'impatto</a:t>
            </a:r>
            <a:endParaRPr b="0" i="0" sz="1100" u="none" cap="none" strike="noStrike">
              <a:solidFill>
                <a:srgbClr val="000000"/>
              </a:solidFill>
              <a:latin typeface="Arial"/>
              <a:ea typeface="Arial"/>
              <a:cs typeface="Arial"/>
              <a:sym typeface="Arial"/>
            </a:endParaRPr>
          </a:p>
          <a:p>
            <a:pPr indent="0" lvl="0" marL="254000" marR="0" rtl="0" algn="l">
              <a:lnSpc>
                <a:spcPct val="100000"/>
              </a:lnSpc>
              <a:spcBef>
                <a:spcPts val="0"/>
              </a:spcBef>
              <a:spcAft>
                <a:spcPts val="0"/>
              </a:spcAft>
              <a:buClr>
                <a:srgbClr val="000000"/>
              </a:buClr>
              <a:buSzPts val="1400"/>
              <a:buFont typeface="Arial"/>
              <a:buNone/>
            </a:pPr>
            <a:r>
              <a:rPr b="0" i="0" lang="it" sz="1400" u="none" cap="none" strike="noStrike">
                <a:solidFill>
                  <a:srgbClr val="000000"/>
                </a:solidFill>
                <a:latin typeface="Arial"/>
                <a:ea typeface="Arial"/>
                <a:cs typeface="Arial"/>
                <a:sym typeface="Arial"/>
              </a:rPr>
              <a:t>La valutazione dell'impatto consiste nel valutare le risorse utilizzate e le emissioni generate. </a:t>
            </a:r>
            <a:endParaRPr b="1" i="0" sz="1500" u="none" cap="none" strike="noStrike">
              <a:solidFill>
                <a:srgbClr val="000000"/>
              </a:solidFill>
              <a:latin typeface="Arial"/>
              <a:ea typeface="Arial"/>
              <a:cs typeface="Arial"/>
              <a:sym typeface="Arial"/>
            </a:endParaRPr>
          </a:p>
          <a:p>
            <a:pPr indent="-152400" lvl="0" marL="558800" marR="0" rtl="0" algn="l">
              <a:lnSpc>
                <a:spcPct val="115000"/>
              </a:lnSpc>
              <a:spcBef>
                <a:spcPts val="0"/>
              </a:spcBef>
              <a:spcAft>
                <a:spcPts val="0"/>
              </a:spcAft>
              <a:buClr>
                <a:srgbClr val="000000"/>
              </a:buClr>
              <a:buSzPts val="1100"/>
              <a:buFont typeface="Arial"/>
              <a:buNone/>
            </a:pPr>
            <a:r>
              <a:t/>
            </a:r>
            <a:endParaRPr b="0" i="0" sz="1200" u="none" cap="none" strike="noStrike">
              <a:solidFill>
                <a:srgbClr val="000000"/>
              </a:solidFill>
              <a:latin typeface="Arial"/>
              <a:ea typeface="Arial"/>
              <a:cs typeface="Arial"/>
              <a:sym typeface="Arial"/>
            </a:endParaRPr>
          </a:p>
          <a:p>
            <a:pPr indent="-254000" lvl="0" marL="254000" marR="0" rtl="0" algn="l">
              <a:lnSpc>
                <a:spcPct val="115000"/>
              </a:lnSpc>
              <a:spcBef>
                <a:spcPts val="0"/>
              </a:spcBef>
              <a:spcAft>
                <a:spcPts val="0"/>
              </a:spcAft>
              <a:buClr>
                <a:schemeClr val="dk1"/>
              </a:buClr>
              <a:buSzPts val="1200"/>
              <a:buFont typeface="Arial"/>
              <a:buChar char="•"/>
            </a:pPr>
            <a:r>
              <a:rPr b="1" i="0" lang="it" sz="1400" u="none" cap="none" strike="noStrike">
                <a:solidFill>
                  <a:srgbClr val="000000"/>
                </a:solidFill>
                <a:latin typeface="Arial"/>
                <a:ea typeface="Arial"/>
                <a:cs typeface="Arial"/>
                <a:sym typeface="Arial"/>
              </a:rPr>
              <a:t>Interpretazione</a:t>
            </a:r>
            <a:br>
              <a:rPr b="1" i="0" lang="it" sz="1500" u="none" cap="none" strike="noStrike">
                <a:solidFill>
                  <a:srgbClr val="000000"/>
                </a:solidFill>
                <a:latin typeface="Arial"/>
                <a:ea typeface="Arial"/>
                <a:cs typeface="Arial"/>
                <a:sym typeface="Arial"/>
              </a:rPr>
            </a:br>
            <a:r>
              <a:rPr b="0" i="0" lang="it" sz="1400" u="none" cap="none" strike="noStrike">
                <a:solidFill>
                  <a:srgbClr val="000000"/>
                </a:solidFill>
                <a:latin typeface="Arial"/>
                <a:ea typeface="Arial"/>
                <a:cs typeface="Arial"/>
                <a:sym typeface="Arial"/>
              </a:rPr>
              <a:t>Un'intensa discussione in termini di contributi, rilevanza, robustezza, qualità dei dati e limiti dell'LCA. Seguiranno valutazioni su come ridurre gli effetti negativi sull'ambiente.</a:t>
            </a:r>
            <a:endParaRPr b="0" i="0" sz="1100" u="none" cap="none" strike="noStrike">
              <a:solidFill>
                <a:srgbClr val="000000"/>
              </a:solidFill>
              <a:latin typeface="Arial"/>
              <a:ea typeface="Arial"/>
              <a:cs typeface="Arial"/>
              <a:sym typeface="Arial"/>
            </a:endParaRPr>
          </a:p>
          <a:p>
            <a:pPr indent="-139700" lvl="0" marL="304800" marR="0" rtl="0" algn="l">
              <a:lnSpc>
                <a:spcPct val="100000"/>
              </a:lnSpc>
              <a:spcBef>
                <a:spcPts val="0"/>
              </a:spcBef>
              <a:spcAft>
                <a:spcPts val="0"/>
              </a:spcAft>
              <a:buClr>
                <a:srgbClr val="202124"/>
              </a:buClr>
              <a:buSzPts val="1200"/>
              <a:buFont typeface="Arial"/>
              <a:buNone/>
            </a:pPr>
            <a:r>
              <a:t/>
            </a:r>
            <a:endParaRPr b="0" i="0" sz="1400" u="none" cap="none" strike="noStrike">
              <a:solidFill>
                <a:srgbClr val="202124"/>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1"/>
          <p:cNvSpPr txBox="1"/>
          <p:nvPr>
            <p:ph type="title"/>
          </p:nvPr>
        </p:nvSpPr>
        <p:spPr>
          <a:xfrm>
            <a:off x="925830" y="894975"/>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b="1" lang="it" sz="2700">
                <a:solidFill>
                  <a:srgbClr val="2F5496"/>
                </a:solidFill>
              </a:rPr>
              <a:t>Come si raccolgono i dati per la valutazione del ciclo di vita?</a:t>
            </a:r>
            <a:endParaRPr b="1" sz="2700">
              <a:solidFill>
                <a:srgbClr val="2F5496"/>
              </a:solidFill>
            </a:endParaRPr>
          </a:p>
        </p:txBody>
      </p:sp>
      <p:sp>
        <p:nvSpPr>
          <p:cNvPr id="143" name="Google Shape;143;p21"/>
          <p:cNvSpPr txBox="1"/>
          <p:nvPr>
            <p:ph idx="1" type="body"/>
          </p:nvPr>
        </p:nvSpPr>
        <p:spPr>
          <a:xfrm>
            <a:off x="925830" y="1791788"/>
            <a:ext cx="7886700" cy="3029400"/>
          </a:xfrm>
          <a:prstGeom prst="rect">
            <a:avLst/>
          </a:prstGeom>
          <a:noFill/>
          <a:ln>
            <a:noFill/>
          </a:ln>
        </p:spPr>
        <p:txBody>
          <a:bodyPr anchorCtr="0" anchor="t" bIns="34275" lIns="68575" spcFirstLastPara="1" rIns="68575" wrap="square" tIns="34275">
            <a:normAutofit/>
          </a:bodyPr>
          <a:lstStyle/>
          <a:p>
            <a:pPr indent="-254000" lvl="0" marL="342900" rtl="0" algn="l">
              <a:lnSpc>
                <a:spcPct val="100000"/>
              </a:lnSpc>
              <a:spcBef>
                <a:spcPts val="0"/>
              </a:spcBef>
              <a:spcAft>
                <a:spcPts val="0"/>
              </a:spcAft>
              <a:buClr>
                <a:srgbClr val="202124"/>
              </a:buClr>
              <a:buSzPts val="1400"/>
              <a:buFont typeface="Arial"/>
              <a:buChar char="•"/>
            </a:pPr>
            <a:r>
              <a:rPr lang="it" sz="1400">
                <a:solidFill>
                  <a:srgbClr val="202124"/>
                </a:solidFill>
                <a:highlight>
                  <a:srgbClr val="FFFFFF"/>
                </a:highlight>
                <a:latin typeface="Arial"/>
                <a:ea typeface="Arial"/>
                <a:cs typeface="Arial"/>
                <a:sym typeface="Arial"/>
              </a:rPr>
              <a:t>Normalmente raccolti attraverso modelli di raccolta dati.</a:t>
            </a:r>
            <a:endParaRPr sz="1400">
              <a:solidFill>
                <a:srgbClr val="202124"/>
              </a:solidFill>
              <a:highlight>
                <a:srgbClr val="FFFFFF"/>
              </a:highlight>
              <a:latin typeface="Arial"/>
              <a:ea typeface="Arial"/>
              <a:cs typeface="Arial"/>
              <a:sym typeface="Arial"/>
            </a:endParaRPr>
          </a:p>
          <a:p>
            <a:pPr indent="-254000" lvl="0" marL="342900" rtl="0" algn="l">
              <a:lnSpc>
                <a:spcPct val="100000"/>
              </a:lnSpc>
              <a:spcBef>
                <a:spcPts val="0"/>
              </a:spcBef>
              <a:spcAft>
                <a:spcPts val="0"/>
              </a:spcAft>
              <a:buClr>
                <a:srgbClr val="202124"/>
              </a:buClr>
              <a:buSzPts val="1400"/>
              <a:buFont typeface="Arial"/>
              <a:buChar char="•"/>
            </a:pPr>
            <a:r>
              <a:rPr lang="it" sz="1400">
                <a:solidFill>
                  <a:srgbClr val="202124"/>
                </a:solidFill>
                <a:highlight>
                  <a:srgbClr val="FFFFFF"/>
                </a:highlight>
                <a:latin typeface="Arial"/>
                <a:ea typeface="Arial"/>
                <a:cs typeface="Arial"/>
                <a:sym typeface="Arial"/>
              </a:rPr>
              <a:t>Raccolta automatizzata dei dati attraverso i sistemi di origine.</a:t>
            </a:r>
            <a:endParaRPr sz="1400">
              <a:solidFill>
                <a:srgbClr val="202124"/>
              </a:solidFill>
              <a:highlight>
                <a:srgbClr val="FFFFFF"/>
              </a:highlight>
              <a:latin typeface="Arial"/>
              <a:ea typeface="Arial"/>
              <a:cs typeface="Arial"/>
              <a:sym typeface="Arial"/>
            </a:endParaRPr>
          </a:p>
          <a:p>
            <a:pPr indent="-254000" lvl="0" marL="342900" rtl="0" algn="l">
              <a:lnSpc>
                <a:spcPct val="100000"/>
              </a:lnSpc>
              <a:spcBef>
                <a:spcPts val="0"/>
              </a:spcBef>
              <a:spcAft>
                <a:spcPts val="0"/>
              </a:spcAft>
              <a:buSzPts val="1400"/>
              <a:buFont typeface="Arial"/>
              <a:buChar char="•"/>
            </a:pPr>
            <a:r>
              <a:rPr lang="it" sz="1400">
                <a:solidFill>
                  <a:srgbClr val="202124"/>
                </a:solidFill>
                <a:highlight>
                  <a:srgbClr val="FFFFFF"/>
                </a:highlight>
                <a:latin typeface="Arial"/>
                <a:ea typeface="Arial"/>
                <a:cs typeface="Arial"/>
                <a:sym typeface="Arial"/>
              </a:rPr>
              <a:t>Le fonti di dati primari includono le distinte dei materiali/ricette, il software PLM, le bollette delle utenze, le letture dei contatori, i registri degli acquisti, gli inventari dei rifiuti, i rapporti sulle autorizzazioni alle emissioni, le specifiche delle apparecchiature e le misurazioni nelle linee di produzione.</a:t>
            </a:r>
            <a:endParaRPr/>
          </a:p>
          <a:p>
            <a:pPr indent="-254000" lvl="0" marL="342900" rtl="0" algn="l">
              <a:lnSpc>
                <a:spcPct val="100000"/>
              </a:lnSpc>
              <a:spcBef>
                <a:spcPts val="0"/>
              </a:spcBef>
              <a:spcAft>
                <a:spcPts val="0"/>
              </a:spcAft>
              <a:buSzPts val="1400"/>
              <a:buFont typeface="Arial"/>
              <a:buChar char="•"/>
            </a:pPr>
            <a:r>
              <a:rPr lang="it" sz="1400">
                <a:solidFill>
                  <a:srgbClr val="202124"/>
                </a:solidFill>
                <a:highlight>
                  <a:srgbClr val="FFFFFF"/>
                </a:highlight>
                <a:latin typeface="Arial"/>
                <a:ea typeface="Arial"/>
                <a:cs typeface="Arial"/>
                <a:sym typeface="Arial"/>
              </a:rPr>
              <a:t>Le fonti di dati secondari includono banche dati LCA, letteratura tecnica, articoli di riviste, presentazioni di conferenze, brevetti e altro.</a:t>
            </a:r>
            <a:endParaRPr/>
          </a:p>
          <a:p>
            <a:pPr indent="-254000" lvl="0" marL="342900" rtl="0" algn="l">
              <a:lnSpc>
                <a:spcPct val="100000"/>
              </a:lnSpc>
              <a:spcBef>
                <a:spcPts val="0"/>
              </a:spcBef>
              <a:spcAft>
                <a:spcPts val="0"/>
              </a:spcAft>
              <a:buSzPts val="1400"/>
              <a:buFont typeface="Arial"/>
              <a:buChar char="•"/>
            </a:pPr>
            <a:r>
              <a:rPr lang="it" sz="1400">
                <a:solidFill>
                  <a:srgbClr val="202124"/>
                </a:solidFill>
                <a:highlight>
                  <a:srgbClr val="FFFFFF"/>
                </a:highlight>
                <a:latin typeface="Arial"/>
                <a:ea typeface="Arial"/>
                <a:cs typeface="Arial"/>
                <a:sym typeface="Arial"/>
              </a:rPr>
              <a:t>Tutti i dati raccolti devono essere garantiti dal punto di vista qualitativo e controllati per verificarne la completezza e la coerenza, ad esempio attraverso controlli del bilancio di massa, del profilo delle emissioni, delle intensità energetiche, del bilancio idrico e simili.</a:t>
            </a:r>
            <a:endParaRPr/>
          </a:p>
          <a:p>
            <a:pPr indent="-165100" lvl="0" marL="342900" rtl="0" algn="l">
              <a:lnSpc>
                <a:spcPct val="100000"/>
              </a:lnSpc>
              <a:spcBef>
                <a:spcPts val="0"/>
              </a:spcBef>
              <a:spcAft>
                <a:spcPts val="0"/>
              </a:spcAft>
              <a:buClr>
                <a:srgbClr val="202124"/>
              </a:buClr>
              <a:buSzPts val="1400"/>
              <a:buFont typeface="Arial"/>
              <a:buNone/>
            </a:pPr>
            <a:r>
              <a:t/>
            </a:r>
            <a:endParaRPr sz="1400">
              <a:solidFill>
                <a:srgbClr val="202124"/>
              </a:solidFill>
              <a:highlight>
                <a:srgbClr val="FFFFFF"/>
              </a:highlight>
              <a:latin typeface="Arial"/>
              <a:ea typeface="Arial"/>
              <a:cs typeface="Arial"/>
              <a:sym typeface="Arial"/>
            </a:endParaRPr>
          </a:p>
          <a:p>
            <a:pPr indent="0" lvl="0" marL="342900" rtl="0" algn="l">
              <a:lnSpc>
                <a:spcPct val="100000"/>
              </a:lnSpc>
              <a:spcBef>
                <a:spcPts val="0"/>
              </a:spcBef>
              <a:spcAft>
                <a:spcPts val="0"/>
              </a:spcAft>
              <a:buSzPts val="1400"/>
              <a:buNone/>
            </a:pPr>
            <a:r>
              <a:t/>
            </a:r>
            <a:endParaRPr b="1" sz="1400">
              <a:solidFill>
                <a:srgbClr val="202124"/>
              </a:solidFill>
              <a:highlight>
                <a:srgbClr val="FFFFFF"/>
              </a:highlight>
              <a:latin typeface="Arial"/>
              <a:ea typeface="Arial"/>
              <a:cs typeface="Arial"/>
              <a:sym typeface="Arial"/>
            </a:endParaRPr>
          </a:p>
        </p:txBody>
      </p:sp>
      <p:sp>
        <p:nvSpPr>
          <p:cNvPr id="144" name="Google Shape;144;p21"/>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3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45" name="Google Shape;145;p21"/>
          <p:cNvGrpSpPr/>
          <p:nvPr/>
        </p:nvGrpSpPr>
        <p:grpSpPr>
          <a:xfrm>
            <a:off x="331470" y="420942"/>
            <a:ext cx="846286" cy="635404"/>
            <a:chOff x="7393391" y="1075612"/>
            <a:chExt cx="1128381" cy="847205"/>
          </a:xfrm>
        </p:grpSpPr>
        <p:sp>
          <p:nvSpPr>
            <p:cNvPr id="146" name="Google Shape;146;p21"/>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7" name="Google Shape;147;p21"/>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22"/>
          <p:cNvPicPr preferRelativeResize="0"/>
          <p:nvPr/>
        </p:nvPicPr>
        <p:blipFill rotWithShape="1">
          <a:blip r:embed="rId3">
            <a:alphaModFix/>
          </a:blip>
          <a:srcRect b="0" l="0" r="0" t="0"/>
          <a:stretch/>
        </p:blipFill>
        <p:spPr>
          <a:xfrm>
            <a:off x="1714313" y="2458859"/>
            <a:ext cx="5426494" cy="2160822"/>
          </a:xfrm>
          <a:prstGeom prst="rect">
            <a:avLst/>
          </a:prstGeom>
          <a:noFill/>
          <a:ln>
            <a:noFill/>
          </a:ln>
        </p:spPr>
      </p:pic>
      <p:sp>
        <p:nvSpPr>
          <p:cNvPr id="153" name="Google Shape;153;p22"/>
          <p:cNvSpPr txBox="1"/>
          <p:nvPr>
            <p:ph idx="1" type="body"/>
          </p:nvPr>
        </p:nvSpPr>
        <p:spPr>
          <a:xfrm>
            <a:off x="1714313" y="523819"/>
            <a:ext cx="6664800" cy="3263400"/>
          </a:xfrm>
          <a:prstGeom prst="rect">
            <a:avLst/>
          </a:prstGeom>
          <a:noFill/>
          <a:ln>
            <a:noFill/>
          </a:ln>
        </p:spPr>
        <p:txBody>
          <a:bodyPr anchorCtr="0" anchor="t" bIns="34275" lIns="68575" spcFirstLastPara="1" rIns="68575" wrap="square" tIns="34275">
            <a:normAutofit/>
          </a:bodyPr>
          <a:lstStyle/>
          <a:p>
            <a:pPr indent="0" lvl="0" marL="342900" rtl="0" algn="l">
              <a:lnSpc>
                <a:spcPct val="100000"/>
              </a:lnSpc>
              <a:spcBef>
                <a:spcPts val="0"/>
              </a:spcBef>
              <a:spcAft>
                <a:spcPts val="0"/>
              </a:spcAft>
              <a:buSzPts val="1400"/>
              <a:buNone/>
            </a:pPr>
            <a:r>
              <a:t/>
            </a:r>
            <a:endParaRPr sz="1400"/>
          </a:p>
          <a:p>
            <a:pPr indent="0" lvl="0" marL="0" rtl="0" algn="l">
              <a:lnSpc>
                <a:spcPct val="115000"/>
              </a:lnSpc>
              <a:spcBef>
                <a:spcPts val="0"/>
              </a:spcBef>
              <a:spcAft>
                <a:spcPts val="0"/>
              </a:spcAft>
              <a:buClr>
                <a:schemeClr val="dk1"/>
              </a:buClr>
              <a:buSzPts val="800"/>
              <a:buFont typeface="Arial"/>
              <a:buNone/>
            </a:pPr>
            <a:r>
              <a:rPr b="1" lang="it" sz="2700">
                <a:solidFill>
                  <a:srgbClr val="2F5496"/>
                </a:solidFill>
              </a:rPr>
              <a:t>Quali sono le fasi del completamento di uno studio LCA?</a:t>
            </a:r>
            <a:endParaRPr b="1" sz="2700">
              <a:solidFill>
                <a:srgbClr val="2F5496"/>
              </a:solidFill>
            </a:endParaRPr>
          </a:p>
          <a:p>
            <a:pPr indent="0" lvl="0" marL="0" rtl="0" algn="l">
              <a:lnSpc>
                <a:spcPct val="115000"/>
              </a:lnSpc>
              <a:spcBef>
                <a:spcPts val="0"/>
              </a:spcBef>
              <a:spcAft>
                <a:spcPts val="0"/>
              </a:spcAft>
              <a:buClr>
                <a:schemeClr val="dk1"/>
              </a:buClr>
              <a:buSzPts val="800"/>
              <a:buFont typeface="Arial"/>
              <a:buNone/>
            </a:pPr>
            <a:r>
              <a:rPr lang="it" sz="1400"/>
              <a:t>Il grafico seguente riassume l'approccio complessivo di uno studio LCA,</a:t>
            </a:r>
            <a:endParaRPr sz="1400"/>
          </a:p>
          <a:p>
            <a:pPr indent="0" lvl="0" marL="0" rtl="0" algn="l">
              <a:lnSpc>
                <a:spcPct val="115000"/>
              </a:lnSpc>
              <a:spcBef>
                <a:spcPts val="0"/>
              </a:spcBef>
              <a:spcAft>
                <a:spcPts val="0"/>
              </a:spcAft>
              <a:buClr>
                <a:schemeClr val="dk1"/>
              </a:buClr>
              <a:buSzPts val="800"/>
              <a:buFont typeface="Arial"/>
              <a:buNone/>
            </a:pPr>
            <a:r>
              <a:rPr lang="it" sz="1400"/>
              <a:t>si è affermato come approccio di best-practice nel corso di decenni di esecuzione e di</a:t>
            </a:r>
            <a:endParaRPr sz="1400"/>
          </a:p>
          <a:p>
            <a:pPr indent="0" lvl="0" marL="0" rtl="0" algn="l">
              <a:lnSpc>
                <a:spcPct val="115000"/>
              </a:lnSpc>
              <a:spcBef>
                <a:spcPts val="0"/>
              </a:spcBef>
              <a:spcAft>
                <a:spcPts val="0"/>
              </a:spcAft>
              <a:buClr>
                <a:schemeClr val="dk1"/>
              </a:buClr>
              <a:buSzPts val="800"/>
              <a:buFont typeface="Arial"/>
              <a:buNone/>
            </a:pPr>
            <a:r>
              <a:rPr lang="it" sz="1400"/>
              <a:t>fornendo studi LCA di qualità. I risultati sono per i clienti di una moltitudine di</a:t>
            </a:r>
            <a:endParaRPr sz="1400"/>
          </a:p>
          <a:p>
            <a:pPr indent="0" lvl="0" marL="0" rtl="0" algn="l">
              <a:lnSpc>
                <a:spcPct val="115000"/>
              </a:lnSpc>
              <a:spcBef>
                <a:spcPts val="0"/>
              </a:spcBef>
              <a:spcAft>
                <a:spcPts val="0"/>
              </a:spcAft>
              <a:buClr>
                <a:schemeClr val="dk1"/>
              </a:buClr>
              <a:buSzPts val="800"/>
              <a:buFont typeface="Arial"/>
              <a:buNone/>
            </a:pPr>
            <a:r>
              <a:rPr lang="it" sz="1400"/>
              <a:t>diversi settori.</a:t>
            </a:r>
            <a:endParaRPr sz="1400"/>
          </a:p>
          <a:p>
            <a:pPr indent="0" lvl="0" marL="342900" rtl="0" algn="l">
              <a:lnSpc>
                <a:spcPct val="100000"/>
              </a:lnSpc>
              <a:spcBef>
                <a:spcPts val="0"/>
              </a:spcBef>
              <a:spcAft>
                <a:spcPts val="0"/>
              </a:spcAft>
              <a:buSzPts val="1400"/>
              <a:buNone/>
            </a:pPr>
            <a:r>
              <a:t/>
            </a:r>
            <a:endParaRPr sz="1400"/>
          </a:p>
          <a:p>
            <a:pPr indent="0" lvl="0" marL="0" rtl="0" algn="l">
              <a:lnSpc>
                <a:spcPct val="90000"/>
              </a:lnSpc>
              <a:spcBef>
                <a:spcPts val="800"/>
              </a:spcBef>
              <a:spcAft>
                <a:spcPts val="0"/>
              </a:spcAft>
              <a:buSzPts val="1400"/>
              <a:buNone/>
            </a:pPr>
            <a:r>
              <a:t/>
            </a:r>
            <a:endParaRPr/>
          </a:p>
        </p:txBody>
      </p:sp>
      <p:sp>
        <p:nvSpPr>
          <p:cNvPr id="154" name="Google Shape;154;p22"/>
          <p:cNvSpPr/>
          <p:nvPr/>
        </p:nvSpPr>
        <p:spPr>
          <a:xfrm>
            <a:off x="3536342"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55" name="Google Shape;155;p22"/>
          <p:cNvGrpSpPr/>
          <p:nvPr/>
        </p:nvGrpSpPr>
        <p:grpSpPr>
          <a:xfrm>
            <a:off x="331470" y="420942"/>
            <a:ext cx="846286" cy="635404"/>
            <a:chOff x="7393391" y="1075612"/>
            <a:chExt cx="1128381" cy="847205"/>
          </a:xfrm>
        </p:grpSpPr>
        <p:sp>
          <p:nvSpPr>
            <p:cNvPr id="156" name="Google Shape;156;p22"/>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7" name="Google Shape;157;p22"/>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