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jXA09sQT8UbPS5w1zornqaibRgp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5" name="Google Shape;21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1" name="Google Shape;13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5" name="Google Shape;14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a819b277d6_0_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9" name="Google Shape;159;g1a819b277d6_0_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3" name="Google Shape;173;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8" name="Google Shape;188;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1" name="Google Shape;20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86" name="Shape 86"/>
        <p:cNvGrpSpPr/>
        <p:nvPr/>
      </p:nvGrpSpPr>
      <p:grpSpPr>
        <a:xfrm>
          <a:off x="0" y="0"/>
          <a:ext cx="0" cy="0"/>
          <a:chOff x="0" y="0"/>
          <a:chExt cx="0" cy="0"/>
        </a:xfrm>
      </p:grpSpPr>
      <p:sp>
        <p:nvSpPr>
          <p:cNvPr id="87" name="Google Shape;87;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89" name="Google Shape;89;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7" name="Shape 17"/>
        <p:cNvGrpSpPr/>
        <p:nvPr/>
      </p:nvGrpSpPr>
      <p:grpSpPr>
        <a:xfrm>
          <a:off x="0" y="0"/>
          <a:ext cx="0" cy="0"/>
          <a:chOff x="0" y="0"/>
          <a:chExt cx="0" cy="0"/>
        </a:xfrm>
      </p:grpSpPr>
      <p:sp>
        <p:nvSpPr>
          <p:cNvPr id="18" name="Google Shape;1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0" name="Shape 80"/>
        <p:cNvGrpSpPr/>
        <p:nvPr/>
      </p:nvGrpSpPr>
      <p:grpSpPr>
        <a:xfrm>
          <a:off x="0" y="0"/>
          <a:ext cx="0" cy="0"/>
          <a:chOff x="0" y="0"/>
          <a:chExt cx="0" cy="0"/>
        </a:xfrm>
      </p:grpSpPr>
      <p:sp>
        <p:nvSpPr>
          <p:cNvPr id="81" name="Google Shape;81;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3" name="Google Shape;8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4" name="Google Shape;8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5" name="Google Shape;8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virtualhand.co.uk/brain-dump-is-great-for-all-entrepreneurs/" TargetMode="External"/><Relationship Id="rId4" Type="http://schemas.openxmlformats.org/officeDocument/2006/relationships/hyperlink" Target="https://hustletostartup.com/brain-dumping/" TargetMode="External"/><Relationship Id="rId5"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hyperlink" Target="http://www.youtube.com/watch?v=YZETA0NXwmA" TargetMode="External"/><Relationship Id="rId5"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hyperlink" Target="https://docs.google.com/document/u/0/?pli=1" TargetMode="External"/><Relationship Id="rId5" Type="http://schemas.openxmlformats.org/officeDocument/2006/relationships/hyperlink" Target="https://evernote.com/intl/nl" TargetMode="External"/><Relationship Id="rId6" Type="http://schemas.openxmlformats.org/officeDocument/2006/relationships/hyperlink" Target="https://www.notion.so/product" TargetMode="External"/><Relationship Id="rId7"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hyperlink" Target="https://docs.google.com/document/u/0/?pli=1" TargetMode="External"/><Relationship Id="rId6"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01" name="Google Shape;101;p1"/>
          <p:cNvSpPr txBox="1"/>
          <p:nvPr>
            <p:ph type="title"/>
          </p:nvPr>
        </p:nvSpPr>
        <p:spPr>
          <a:xfrm>
            <a:off x="6569715" y="1812202"/>
            <a:ext cx="4779647" cy="282194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000"/>
              <a:buFont typeface="Calibri"/>
              <a:buNone/>
            </a:pPr>
            <a:r>
              <a:rPr b="1" lang="en-US" sz="4000">
                <a:solidFill>
                  <a:schemeClr val="lt1"/>
                </a:solidFill>
              </a:rPr>
              <a:t>Repositório de Lições Masterclass</a:t>
            </a:r>
            <a:br>
              <a:rPr lang="en-US" sz="4000">
                <a:solidFill>
                  <a:schemeClr val="lt1"/>
                </a:solidFill>
              </a:rPr>
            </a:br>
            <a:br>
              <a:rPr lang="en-US" sz="4000">
                <a:solidFill>
                  <a:schemeClr val="lt1"/>
                </a:solidFill>
              </a:rPr>
            </a:br>
            <a:r>
              <a:rPr b="1" lang="en-US" sz="4000">
                <a:solidFill>
                  <a:srgbClr val="FF0000"/>
                </a:solidFill>
              </a:rPr>
              <a:t>Brain dump</a:t>
            </a:r>
            <a:endParaRPr b="1" sz="4000">
              <a:solidFill>
                <a:srgbClr val="FF0000"/>
              </a:solidFill>
            </a:endParaRPr>
          </a:p>
        </p:txBody>
      </p:sp>
      <p:pic>
        <p:nvPicPr>
          <p:cNvPr descr="Logotipo&#10;&#10;Descripción generada automáticamente" id="102" name="Google Shape;102;p1"/>
          <p:cNvPicPr preferRelativeResize="0"/>
          <p:nvPr>
            <p:ph idx="1" type="body"/>
          </p:nvPr>
        </p:nvPicPr>
        <p:blipFill rotWithShape="1">
          <a:blip r:embed="rId3">
            <a:alphaModFix/>
          </a:blip>
          <a:srcRect b="0" l="0" r="0" t="0"/>
          <a:stretch/>
        </p:blipFill>
        <p:spPr>
          <a:xfrm>
            <a:off x="0" y="772505"/>
            <a:ext cx="2953443" cy="1039697"/>
          </a:xfrm>
          <a:prstGeom prst="rect">
            <a:avLst/>
          </a:prstGeom>
          <a:noFill/>
          <a:ln>
            <a:noFill/>
          </a:ln>
        </p:spPr>
      </p:pic>
      <p:pic>
        <p:nvPicPr>
          <p:cNvPr descr="Interfaz de usuario gráfica, Texto&#10;&#10;Descripción generada automáticamente" id="103" name="Google Shape;103;p1"/>
          <p:cNvPicPr preferRelativeResize="0"/>
          <p:nvPr/>
        </p:nvPicPr>
        <p:blipFill rotWithShape="1">
          <a:blip r:embed="rId4">
            <a:alphaModFix/>
          </a:blip>
          <a:srcRect b="0" l="0" r="0" t="0"/>
          <a:stretch/>
        </p:blipFill>
        <p:spPr>
          <a:xfrm>
            <a:off x="9905122" y="235318"/>
            <a:ext cx="1864311" cy="505694"/>
          </a:xfrm>
          <a:prstGeom prst="rect">
            <a:avLst/>
          </a:prstGeom>
          <a:noFill/>
          <a:ln>
            <a:noFill/>
          </a:ln>
        </p:spPr>
      </p:pic>
      <p:sp>
        <p:nvSpPr>
          <p:cNvPr id="104" name="Google Shape;104;p1"/>
          <p:cNvSpPr txBox="1"/>
          <p:nvPr/>
        </p:nvSpPr>
        <p:spPr>
          <a:xfrm>
            <a:off x="2341413" y="5932268"/>
            <a:ext cx="6525600" cy="634800"/>
          </a:xfrm>
          <a:prstGeom prst="rect">
            <a:avLst/>
          </a:prstGeom>
          <a:noFill/>
          <a:ln>
            <a:noFill/>
          </a:ln>
        </p:spPr>
        <p:txBody>
          <a:bodyPr anchorCtr="0" anchor="t" bIns="45700" lIns="91425" spcFirstLastPara="1" rIns="91425" wrap="square" tIns="45700">
            <a:spAutoFit/>
          </a:bodyPr>
          <a:lstStyle/>
          <a:p>
            <a:pPr indent="0" lvl="0" marL="0" marR="0" rtl="0" algn="just">
              <a:lnSpc>
                <a:spcPct val="97916"/>
              </a:lnSpc>
              <a:spcBef>
                <a:spcPts val="0"/>
              </a:spcBef>
              <a:spcAft>
                <a:spcPts val="0"/>
              </a:spcAft>
              <a:buClr>
                <a:srgbClr val="000000"/>
              </a:buClr>
              <a:buSzPts val="1200"/>
              <a:buFont typeface="Arial"/>
              <a:buNone/>
            </a:pPr>
            <a:r>
              <a:rPr lang="en-US" sz="1200">
                <a:solidFill>
                  <a:srgbClr val="222222"/>
                </a:solidFill>
                <a:latin typeface="Calibri"/>
                <a:ea typeface="Calibri"/>
                <a:cs typeface="Calibri"/>
                <a:sym typeface="Calibri"/>
              </a:rPr>
              <a:t>O resultado deste projeto foi financiado com o apoio da Comissão Europeia. Esta comunicação reflete apenas as opiniões do autor, e a Comissão não pode ser responsabilizada por qualquer uso que possa ser feito das informações nela contidas. Número de </a:t>
            </a:r>
            <a:r>
              <a:rPr lang="en-US" sz="1200">
                <a:solidFill>
                  <a:srgbClr val="222222"/>
                </a:solidFill>
                <a:latin typeface="Calibri"/>
                <a:ea typeface="Calibri"/>
                <a:cs typeface="Calibri"/>
                <a:sym typeface="Calibri"/>
              </a:rPr>
              <a:t>submissão:</a:t>
            </a:r>
            <a:r>
              <a:rPr b="0" i="0" lang="en-US" sz="1200" u="none" cap="none" strike="noStrike">
                <a:solidFill>
                  <a:srgbClr val="222222"/>
                </a:solidFill>
                <a:latin typeface="Calibri"/>
                <a:ea typeface="Calibri"/>
                <a:cs typeface="Calibri"/>
                <a:sym typeface="Calibri"/>
              </a:rPr>
              <a:t> 2021-1-ES02-KA220-YOU-000028609</a:t>
            </a:r>
            <a:endParaRPr b="0" i="0" sz="12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6"/>
          <p:cNvSpPr/>
          <p:nvPr/>
        </p:nvSpPr>
        <p:spPr>
          <a:xfrm>
            <a:off x="-169682" y="-50721"/>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8" name="Google Shape;218;p6"/>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9" name="Google Shape;219;p6"/>
          <p:cNvSpPr/>
          <p:nvPr>
            <p:ph type="title"/>
          </p:nvPr>
        </p:nvSpPr>
        <p:spPr>
          <a:xfrm>
            <a:off x="169675" y="-31875"/>
            <a:ext cx="10869600" cy="6296700"/>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70"/>
              <a:buFont typeface="Calibri"/>
              <a:buNone/>
            </a:pPr>
            <a:r>
              <a:rPr b="1" lang="en-US" sz="2800">
                <a:solidFill>
                  <a:schemeClr val="dk1"/>
                </a:solidFill>
                <a:latin typeface="Calibri"/>
                <a:ea typeface="Calibri"/>
                <a:cs typeface="Calibri"/>
                <a:sym typeface="Calibri"/>
              </a:rPr>
              <a:t>Biblio</a:t>
            </a:r>
            <a:r>
              <a:rPr b="1" lang="en-US" sz="2800"/>
              <a:t>grafia</a:t>
            </a:r>
            <a:r>
              <a:rPr b="1" lang="en-US" sz="2070">
                <a:solidFill>
                  <a:schemeClr val="dk1"/>
                </a:solidFill>
                <a:latin typeface="Calibri"/>
                <a:ea typeface="Calibri"/>
                <a:cs typeface="Calibri"/>
                <a:sym typeface="Calibri"/>
              </a:rPr>
              <a:t>:</a:t>
            </a:r>
            <a:br>
              <a:rPr b="1" lang="en-US" sz="2070">
                <a:solidFill>
                  <a:schemeClr val="dk1"/>
                </a:solidFill>
                <a:latin typeface="Calibri"/>
                <a:ea typeface="Calibri"/>
                <a:cs typeface="Calibri"/>
                <a:sym typeface="Calibri"/>
              </a:rPr>
            </a:br>
            <a:br>
              <a:rPr b="1" lang="en-US" sz="2070">
                <a:solidFill>
                  <a:schemeClr val="dk1"/>
                </a:solidFill>
                <a:latin typeface="Calibri"/>
                <a:ea typeface="Calibri"/>
                <a:cs typeface="Calibri"/>
                <a:sym typeface="Calibri"/>
              </a:rPr>
            </a:br>
            <a:r>
              <a:rPr lang="en-US" sz="2070"/>
              <a:t>- Poole, M. (2020). Why a brain dump is great for all entrepreneurs. Available at Virtual Hand: </a:t>
            </a:r>
            <a:r>
              <a:rPr lang="en-US" sz="2070" u="sng">
                <a:solidFill>
                  <a:schemeClr val="hlink"/>
                </a:solidFill>
                <a:hlinkClick r:id="rId3"/>
              </a:rPr>
              <a:t>https://virtualhand.co.uk/brain-dump-is-great-for-all-entrepreneurs/</a:t>
            </a:r>
            <a:r>
              <a:rPr lang="en-US" sz="2070"/>
              <a:t> </a:t>
            </a:r>
            <a:endParaRPr sz="2070"/>
          </a:p>
          <a:p>
            <a:pPr indent="0" lvl="0" marL="0" rtl="0" algn="l">
              <a:lnSpc>
                <a:spcPct val="90000"/>
              </a:lnSpc>
              <a:spcBef>
                <a:spcPts val="0"/>
              </a:spcBef>
              <a:spcAft>
                <a:spcPts val="0"/>
              </a:spcAft>
              <a:buClr>
                <a:schemeClr val="dk1"/>
              </a:buClr>
              <a:buSzPts val="2070"/>
              <a:buFont typeface="Calibri"/>
              <a:buNone/>
            </a:pPr>
            <a:r>
              <a:t/>
            </a:r>
            <a:endParaRPr b="1" sz="2070"/>
          </a:p>
          <a:p>
            <a:pPr indent="0" lvl="0" marL="0" rtl="0" algn="l">
              <a:lnSpc>
                <a:spcPct val="90000"/>
              </a:lnSpc>
              <a:spcBef>
                <a:spcPts val="0"/>
              </a:spcBef>
              <a:spcAft>
                <a:spcPts val="0"/>
              </a:spcAft>
              <a:buClr>
                <a:schemeClr val="dk1"/>
              </a:buClr>
              <a:buSzPts val="2070"/>
              <a:buFont typeface="Calibri"/>
              <a:buNone/>
            </a:pPr>
            <a:r>
              <a:rPr b="1" lang="en-US" sz="2070">
                <a:solidFill>
                  <a:schemeClr val="dk1"/>
                </a:solidFill>
                <a:latin typeface="Calibri"/>
                <a:ea typeface="Calibri"/>
                <a:cs typeface="Calibri"/>
                <a:sym typeface="Calibri"/>
              </a:rPr>
              <a:t>- </a:t>
            </a:r>
            <a:r>
              <a:rPr lang="en-US" sz="2070"/>
              <a:t>Stigliani, I., &amp; Ravasi, D. (2012). Organizing thoughts and connecting brains: Material practices and the transition from individual to group-level prospective sensemaking. Academy of Management journal, 55(5), 1232-1259.</a:t>
            </a:r>
            <a:endParaRPr sz="2070"/>
          </a:p>
          <a:p>
            <a:pPr indent="0" lvl="0" marL="0" rtl="0" algn="l">
              <a:lnSpc>
                <a:spcPct val="90000"/>
              </a:lnSpc>
              <a:spcBef>
                <a:spcPts val="0"/>
              </a:spcBef>
              <a:spcAft>
                <a:spcPts val="0"/>
              </a:spcAft>
              <a:buClr>
                <a:schemeClr val="dk1"/>
              </a:buClr>
              <a:buSzPts val="2070"/>
              <a:buFont typeface="Calibri"/>
              <a:buNone/>
            </a:pPr>
            <a:r>
              <a:t/>
            </a:r>
            <a:endParaRPr b="1" sz="2070"/>
          </a:p>
          <a:p>
            <a:pPr indent="0" lvl="0" marL="0" rtl="0" algn="l">
              <a:lnSpc>
                <a:spcPct val="90000"/>
              </a:lnSpc>
              <a:spcBef>
                <a:spcPts val="0"/>
              </a:spcBef>
              <a:spcAft>
                <a:spcPts val="0"/>
              </a:spcAft>
              <a:buClr>
                <a:schemeClr val="dk1"/>
              </a:buClr>
              <a:buSzPts val="2070"/>
              <a:buFont typeface="Calibri"/>
              <a:buNone/>
            </a:pPr>
            <a:r>
              <a:rPr b="1" lang="en-US" sz="2070">
                <a:solidFill>
                  <a:schemeClr val="dk1"/>
                </a:solidFill>
                <a:latin typeface="Calibri"/>
                <a:ea typeface="Calibri"/>
                <a:cs typeface="Calibri"/>
                <a:sym typeface="Calibri"/>
              </a:rPr>
              <a:t>-</a:t>
            </a:r>
            <a:r>
              <a:rPr lang="en-US" sz="2070">
                <a:solidFill>
                  <a:schemeClr val="dk1"/>
                </a:solidFill>
              </a:rPr>
              <a:t> Tull, C. (2022). How to Get Started With Brain Dumping in 2022 [+Templates &amp; Tools To Make it Easy]. </a:t>
            </a:r>
            <a:r>
              <a:rPr lang="en-US" sz="2070"/>
              <a:t>A</a:t>
            </a:r>
            <a:r>
              <a:rPr lang="en-US" sz="2070">
                <a:solidFill>
                  <a:schemeClr val="dk1"/>
                </a:solidFill>
              </a:rPr>
              <a:t>vailable at </a:t>
            </a:r>
            <a:r>
              <a:rPr lang="en-US" sz="2070"/>
              <a:t>Hustle to Startup: </a:t>
            </a:r>
            <a:r>
              <a:rPr lang="en-US" sz="2070" u="sng">
                <a:solidFill>
                  <a:schemeClr val="hlink"/>
                </a:solidFill>
                <a:hlinkClick r:id="rId4"/>
              </a:rPr>
              <a:t>https://hustletostartup.com/brain-dumping/</a:t>
            </a:r>
            <a:r>
              <a:rPr lang="en-US" sz="2070"/>
              <a:t> </a:t>
            </a:r>
            <a:endParaRPr b="1" sz="2070">
              <a:solidFill>
                <a:schemeClr val="dk1"/>
              </a:solidFill>
              <a:latin typeface="Calibri"/>
              <a:ea typeface="Calibri"/>
              <a:cs typeface="Calibri"/>
              <a:sym typeface="Calibri"/>
            </a:endParaRPr>
          </a:p>
        </p:txBody>
      </p:sp>
      <p:grpSp>
        <p:nvGrpSpPr>
          <p:cNvPr id="220" name="Google Shape;220;p6"/>
          <p:cNvGrpSpPr/>
          <p:nvPr/>
        </p:nvGrpSpPr>
        <p:grpSpPr>
          <a:xfrm>
            <a:off x="441960" y="561256"/>
            <a:ext cx="1128382" cy="847206"/>
            <a:chOff x="7393391" y="1075612"/>
            <a:chExt cx="1128382" cy="847206"/>
          </a:xfrm>
        </p:grpSpPr>
        <p:sp>
          <p:nvSpPr>
            <p:cNvPr id="221" name="Google Shape;221;p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2" name="Google Shape;222;p6"/>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23" name="Google Shape;223;p6"/>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rPr b="0" i="0" lang="en-US" sz="1000" u="none" cap="none" strike="noStrike">
                <a:solidFill>
                  <a:schemeClr val="lt1"/>
                </a:solidFill>
                <a:latin typeface="Calibri"/>
                <a:ea typeface="Calibri"/>
                <a:cs typeface="Calibri"/>
                <a:sym typeface="Calibri"/>
              </a:rPr>
              <a:t>ORGANIZING THOUGHTS AND CONNECTING BRAINS:</a:t>
            </a:r>
            <a:endParaRPr b="0" i="0" sz="1000" u="none" cap="none" strike="noStrike">
              <a:solidFill>
                <a:schemeClr val="lt1"/>
              </a:solidFill>
              <a:latin typeface="Calibri"/>
              <a:ea typeface="Calibri"/>
              <a:cs typeface="Calibri"/>
              <a:sym typeface="Calibri"/>
            </a:endParaRPr>
          </a:p>
          <a:p>
            <a:pPr indent="-165100" lvl="0" marL="342900" marR="0" rtl="0" algn="l">
              <a:lnSpc>
                <a:spcPct val="90000"/>
              </a:lnSpc>
              <a:spcBef>
                <a:spcPts val="0"/>
              </a:spcBef>
              <a:spcAft>
                <a:spcPts val="0"/>
              </a:spcAft>
              <a:buClr>
                <a:schemeClr val="dk1"/>
              </a:buClr>
              <a:buSzPts val="1000"/>
              <a:buFont typeface="Arial"/>
              <a:buNone/>
            </a:pPr>
            <a:r>
              <a:rPr b="0" i="0" lang="en-US" sz="1000" u="none" cap="none" strike="noStrike">
                <a:solidFill>
                  <a:schemeClr val="lt1"/>
                </a:solidFill>
                <a:latin typeface="Calibri"/>
                <a:ea typeface="Calibri"/>
                <a:cs typeface="Calibri"/>
                <a:sym typeface="Calibri"/>
              </a:rPr>
              <a:t>MATERIAL PRACTICES AND THE TRANSITION FROM</a:t>
            </a:r>
            <a:endParaRPr b="0" i="0" sz="1000" u="none" cap="none" strike="noStrike">
              <a:solidFill>
                <a:schemeClr val="lt1"/>
              </a:solidFill>
              <a:latin typeface="Calibri"/>
              <a:ea typeface="Calibri"/>
              <a:cs typeface="Calibri"/>
              <a:sym typeface="Calibri"/>
            </a:endParaRPr>
          </a:p>
          <a:p>
            <a:pPr indent="-165100" lvl="0" marL="342900" marR="0" rtl="0" algn="l">
              <a:lnSpc>
                <a:spcPct val="90000"/>
              </a:lnSpc>
              <a:spcBef>
                <a:spcPts val="0"/>
              </a:spcBef>
              <a:spcAft>
                <a:spcPts val="0"/>
              </a:spcAft>
              <a:buClr>
                <a:schemeClr val="dk1"/>
              </a:buClr>
              <a:buSzPts val="1000"/>
              <a:buFont typeface="Arial"/>
              <a:buNone/>
            </a:pPr>
            <a:r>
              <a:rPr b="0" i="0" lang="en-US" sz="1000" u="none" cap="none" strike="noStrike">
                <a:solidFill>
                  <a:schemeClr val="lt1"/>
                </a:solidFill>
                <a:latin typeface="Calibri"/>
                <a:ea typeface="Calibri"/>
                <a:cs typeface="Calibri"/>
                <a:sym typeface="Calibri"/>
              </a:rPr>
              <a:t>INDIVIDUAL TO GROUP-LEVEL PROSPECTIVE SENSEMAKING</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24" name="Google Shape;224;p6"/>
          <p:cNvPicPr preferRelativeResize="0"/>
          <p:nvPr>
            <p:ph idx="1" type="body"/>
          </p:nvPr>
        </p:nvPicPr>
        <p:blipFill rotWithShape="1">
          <a:blip r:embed="rId5">
            <a:alphaModFix/>
          </a:blip>
          <a:srcRect b="0" l="0" r="0" t="0"/>
          <a:stretch/>
        </p:blipFill>
        <p:spPr>
          <a:xfrm>
            <a:off x="10469310" y="6024685"/>
            <a:ext cx="1362791" cy="480384"/>
          </a:xfrm>
          <a:prstGeom prst="rect">
            <a:avLst/>
          </a:prstGeom>
          <a:noFill/>
          <a:ln>
            <a:noFill/>
          </a:ln>
        </p:spPr>
      </p:pic>
      <p:sp>
        <p:nvSpPr>
          <p:cNvPr id="225" name="Google Shape;225;p6"/>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10" name="Google Shape;110;p2"/>
          <p:cNvSpPr/>
          <p:nvPr>
            <p:ph type="title"/>
          </p:nvPr>
        </p:nvSpPr>
        <p:spPr>
          <a:xfrm>
            <a:off x="874454" y="599504"/>
            <a:ext cx="2743200" cy="27432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45700" lIns="91425" spcFirstLastPara="1" rIns="91425" wrap="square" tIns="45700">
            <a:normAutofit/>
          </a:bodyPr>
          <a:lstStyle/>
          <a:p>
            <a:pPr indent="0" lvl="0" marL="0" rtl="0" algn="l">
              <a:lnSpc>
                <a:spcPct val="36718"/>
              </a:lnSpc>
              <a:spcBef>
                <a:spcPts val="0"/>
              </a:spcBef>
              <a:spcAft>
                <a:spcPts val="0"/>
              </a:spcAft>
              <a:buClr>
                <a:schemeClr val="lt1"/>
              </a:buClr>
              <a:buSzPts val="3200"/>
              <a:buFont typeface="Calibri"/>
              <a:buNone/>
            </a:pP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a:t>
            </a: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Summary</a:t>
            </a:r>
            <a:br>
              <a:rPr b="1" lang="en-US" sz="3200">
                <a:solidFill>
                  <a:schemeClr val="lt1"/>
                </a:solidFill>
                <a:latin typeface="Calibri"/>
                <a:ea typeface="Calibri"/>
                <a:cs typeface="Calibri"/>
                <a:sym typeface="Calibri"/>
              </a:rPr>
            </a:br>
            <a:endParaRPr b="1" sz="3200">
              <a:solidFill>
                <a:schemeClr val="lt1"/>
              </a:solidFill>
              <a:latin typeface="Calibri"/>
              <a:ea typeface="Calibri"/>
              <a:cs typeface="Calibri"/>
              <a:sym typeface="Calibri"/>
            </a:endParaRPr>
          </a:p>
        </p:txBody>
      </p:sp>
      <p:pic>
        <p:nvPicPr>
          <p:cNvPr descr="Logotipo&#10;&#10;Descripción generada automáticamente" id="111" name="Google Shape;111;p2"/>
          <p:cNvPicPr preferRelativeResize="0"/>
          <p:nvPr>
            <p:ph idx="1" type="body"/>
          </p:nvPr>
        </p:nvPicPr>
        <p:blipFill rotWithShape="1">
          <a:blip r:embed="rId3">
            <a:alphaModFix/>
          </a:blip>
          <a:srcRect b="0" l="0" r="0" t="0"/>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13" name="Google Shape;113;p2"/>
          <p:cNvPicPr preferRelativeResize="0"/>
          <p:nvPr/>
        </p:nvPicPr>
        <p:blipFill rotWithShape="1">
          <a:blip r:embed="rId4">
            <a:alphaModFix/>
          </a:blip>
          <a:srcRect b="0" l="0" r="0" t="0"/>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4839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Introdução</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Características do brain dump</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Relevância e uso </a:t>
            </a:r>
            <a:r>
              <a:rPr b="1" lang="en-US" sz="2200">
                <a:solidFill>
                  <a:srgbClr val="222222"/>
                </a:solidFill>
                <a:latin typeface="Calibri"/>
                <a:ea typeface="Calibri"/>
                <a:cs typeface="Calibri"/>
                <a:sym typeface="Calibri"/>
              </a:rPr>
              <a:t>do brain dump</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Dicas de como fazer um</a:t>
            </a:r>
            <a:r>
              <a:rPr b="1" lang="en-US" sz="2200">
                <a:solidFill>
                  <a:srgbClr val="222222"/>
                </a:solidFill>
                <a:latin typeface="Calibri"/>
                <a:ea typeface="Calibri"/>
                <a:cs typeface="Calibri"/>
                <a:sym typeface="Calibri"/>
              </a:rPr>
              <a:t> brain dump</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Conclusões</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Modelo editável</a:t>
            </a:r>
            <a:endParaRPr b="1" sz="2200">
              <a:solidFill>
                <a:srgbClr val="222222"/>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8"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3"/>
          <p:cNvSpPr/>
          <p:nvPr>
            <p:ph type="title"/>
          </p:nvPr>
        </p:nvSpPr>
        <p:spPr>
          <a:xfrm>
            <a:off x="441959" y="-101896"/>
            <a:ext cx="10084511" cy="5773650"/>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r>
              <a:rPr b="1" lang="en-US" sz="230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Introdu</a:t>
            </a:r>
            <a:r>
              <a:rPr b="1" lang="en-US" sz="2800">
                <a:solidFill>
                  <a:srgbClr val="222222"/>
                </a:solidFill>
              </a:rPr>
              <a:t>ção</a:t>
            </a:r>
            <a:br>
              <a:rPr lang="en-US" sz="2400">
                <a:latin typeface="Calibri"/>
                <a:ea typeface="Calibri"/>
                <a:cs typeface="Calibri"/>
                <a:sym typeface="Calibri"/>
              </a:rPr>
            </a:br>
            <a:br>
              <a:rPr lang="en-US" sz="2400">
                <a:latin typeface="Calibri"/>
                <a:ea typeface="Calibri"/>
                <a:cs typeface="Calibri"/>
                <a:sym typeface="Calibri"/>
              </a:rPr>
            </a:br>
            <a:br>
              <a:rPr b="1" lang="en-US" sz="2300">
                <a:solidFill>
                  <a:schemeClr val="dk1"/>
                </a:solidFill>
                <a:latin typeface="Calibri"/>
                <a:ea typeface="Calibri"/>
                <a:cs typeface="Calibri"/>
                <a:sym typeface="Calibri"/>
              </a:rPr>
            </a:br>
            <a:endParaRPr b="1" sz="2300">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26" name="Google Shape;126;p3"/>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
        <p:nvSpPr>
          <p:cNvPr id="128" name="Google Shape;128;p3"/>
          <p:cNvSpPr txBox="1"/>
          <p:nvPr/>
        </p:nvSpPr>
        <p:spPr>
          <a:xfrm>
            <a:off x="1570350" y="1777063"/>
            <a:ext cx="9499500" cy="4248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100"/>
              <a:buFont typeface="Arial"/>
              <a:buNone/>
            </a:pPr>
            <a:r>
              <a:rPr b="1" lang="en-US" sz="2200">
                <a:solidFill>
                  <a:srgbClr val="202124"/>
                </a:solidFill>
                <a:latin typeface="Calibri"/>
                <a:ea typeface="Calibri"/>
                <a:cs typeface="Calibri"/>
                <a:sym typeface="Calibri"/>
              </a:rPr>
              <a:t>“Um brain dump é uma transferência completa de conhecimento acessível do cérebro para outro meio de armazenamento, como papel ou disco rígido do seu computador.”</a:t>
            </a:r>
            <a:endParaRPr b="1" sz="2200">
              <a:solidFill>
                <a:srgbClr val="202124"/>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200">
              <a:solidFill>
                <a:srgbClr val="202124"/>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200">
              <a:solidFill>
                <a:srgbClr val="202124"/>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2200">
                <a:solidFill>
                  <a:srgbClr val="202124"/>
                </a:solidFill>
                <a:latin typeface="Calibri"/>
                <a:ea typeface="Calibri"/>
                <a:cs typeface="Calibri"/>
                <a:sym typeface="Calibri"/>
              </a:rPr>
              <a:t>Em outras palavras, o termo “brain dump” refere-se ao processo de tirar os pensamentos da cabeça, para que se possa concentrar numa ideia por vez sem esquecer os outros pensamentos. Esse dumping cerebral não ajuda apenas na concentração, mas também é uma ótima maneira de evitar ficar sobrecarregado. É muito bom para a saúde mental e ajuda a ganhar clareza e foco. Também o ajuda a trabalhar de forma produtiva e a manter o foco nas suas tarefas.</a:t>
            </a:r>
            <a:r>
              <a:rPr i="0" lang="en-US" sz="2200" u="none" cap="none" strike="noStrike">
                <a:solidFill>
                  <a:schemeClr val="dk1"/>
                </a:solidFill>
                <a:latin typeface="Calibri"/>
                <a:ea typeface="Calibri"/>
                <a:cs typeface="Calibri"/>
                <a:sym typeface="Calibri"/>
              </a:rPr>
              <a:t>       </a:t>
            </a:r>
            <a:r>
              <a:rPr b="0" i="0" lang="en-US" sz="2200" u="none" cap="none" strike="noStrike">
                <a:solidFill>
                  <a:schemeClr val="dk1"/>
                </a:solidFill>
                <a:latin typeface="Calibri"/>
                <a:ea typeface="Calibri"/>
                <a:cs typeface="Calibri"/>
                <a:sym typeface="Calibri"/>
              </a:rPr>
              <a:t>      </a:t>
            </a:r>
            <a:endParaRPr b="0" i="0" sz="2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p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5" name="Google Shape;135;p4"/>
          <p:cNvSpPr/>
          <p:nvPr>
            <p:ph type="title"/>
          </p:nvPr>
        </p:nvSpPr>
        <p:spPr>
          <a:xfrm>
            <a:off x="535529" y="-76001"/>
            <a:ext cx="10201601" cy="6372745"/>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r>
              <a:rPr b="1" lang="en-US" sz="2300"/>
              <a:t>Características</a:t>
            </a:r>
            <a:br>
              <a:rPr lang="en-US" sz="2400">
                <a:latin typeface="Calibri"/>
                <a:ea typeface="Calibri"/>
                <a:cs typeface="Calibri"/>
                <a:sym typeface="Calibri"/>
              </a:rPr>
            </a:br>
            <a:br>
              <a:rPr b="1" lang="en-US" sz="2300">
                <a:solidFill>
                  <a:schemeClr val="dk1"/>
                </a:solidFill>
                <a:latin typeface="Calibri"/>
                <a:ea typeface="Calibri"/>
                <a:cs typeface="Calibri"/>
                <a:sym typeface="Calibri"/>
              </a:rPr>
            </a:br>
            <a:endParaRPr b="1" sz="2300">
              <a:solidFill>
                <a:schemeClr val="dk1"/>
              </a:solidFill>
              <a:latin typeface="Calibri"/>
              <a:ea typeface="Calibri"/>
              <a:cs typeface="Calibri"/>
              <a:sym typeface="Calibri"/>
            </a:endParaRPr>
          </a:p>
        </p:txBody>
      </p:sp>
      <p:grpSp>
        <p:nvGrpSpPr>
          <p:cNvPr id="136" name="Google Shape;136;p4"/>
          <p:cNvGrpSpPr/>
          <p:nvPr/>
        </p:nvGrpSpPr>
        <p:grpSpPr>
          <a:xfrm>
            <a:off x="441960" y="561256"/>
            <a:ext cx="1128382" cy="847206"/>
            <a:chOff x="7393391" y="1075612"/>
            <a:chExt cx="1128382" cy="847206"/>
          </a:xfrm>
        </p:grpSpPr>
        <p:sp>
          <p:nvSpPr>
            <p:cNvPr id="137" name="Google Shape;137;p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8" name="Google Shape;138;p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39" name="Google Shape;139;p4"/>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40" name="Google Shape;140;p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41" name="Google Shape;141;p4"/>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 this video, we will explore What is Brain Dump and how it works.&#10;In simple words, braindump is the activity during which you transfer information from your head to another environment.&#10;&#10;_________&#10;&#10;Hey,&#10;I’m Janis, but most people know me as a Productivity Guy.&#10;&#10;I create content about productivity with the main mission being to educate and inspire people to transform their lives through effective principles and strategies.&#10;&#10;Below, I will list some of my best resources that you can explore.&#10;&#10;_________&#10;&#10;🔥 Get My Free Productivity Framework&#10;👉 Template - https://www.productivityguy.net/productivity-framework-system&#10;&#10;The Ultimate Productivity System that you need to stay organized, productive, and in control of your life. Grab your Free Copy Today!&#10;&#10;_________&#10;&#10;🎯 #1 Training for Goal Setting (Free)&#10;👉 Link - https://www.productivityguy.net/free-training-goal-setting&#10;&#10;In this FREE training, you will learn how to consistently and predictably achieve your goals, while enjoying the process of doing it. (This is real gold)&#10;&#10;_________&#10;&#10;🏆 Coaching / Mentoring&#10;👉 Link - https://www.productivityguy.net/coaching&#10;&#10;If you are looking for someone to support you on your journey towards accomplishing your goals then I’m here to help. Check out the coaching section on my website or just email me - at janis.krekovskis@gmail.com&#10;&#10;_________&#10;&#10;🙌 Sponsorships / Collaborations&#10;&#10;I’m open to different opportunities to collaborate with other creators and businesses as long as the audience will benefit from the collaboration. Feel free to contact me :)&#10;&#10;________&#10;&#10;📈 General and Corporate Enquiries&#10;&#10;I create presentations and resources as well as provide training for organizations covering a wide range of topics, such as Time Management, Decision-Making, Goal Setting, Motivation, Culture, Productivity, Etc. Please feel free to contact me for more information.&#10;&#10;________&#10;&#10;💡 Content Use&#10;&#10;If you want to use some of my content in your presentation for education or training purposes then please email me and I will be happy to grant you permission.&#10;&#10;_________&#10;&#10;🚀 My Website&#10;👉 Link - https://www.productivityguy.net&#10;&#10;You will find more resources and information about me if you visit my website.&#10;&#10;Kind Regards,&#10;Janis&#10;&#10;#productivityguy" id="142" name="Google Shape;142;p4" title="What is Brain Dump | Explained in 2 min">
            <a:hlinkClick r:id="rId4"/>
          </p:cNvPr>
          <p:cNvPicPr preferRelativeResize="0"/>
          <p:nvPr/>
        </p:nvPicPr>
        <p:blipFill rotWithShape="1">
          <a:blip r:embed="rId5">
            <a:alphaModFix/>
          </a:blip>
          <a:srcRect b="0" l="0" r="0" t="0"/>
          <a:stretch/>
        </p:blipFill>
        <p:spPr>
          <a:xfrm>
            <a:off x="3810000" y="2033475"/>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6" name="Shape 146"/>
        <p:cNvGrpSpPr/>
        <p:nvPr/>
      </p:nvGrpSpPr>
      <p:grpSpPr>
        <a:xfrm>
          <a:off x="0" y="0"/>
          <a:ext cx="0" cy="0"/>
          <a:chOff x="0" y="0"/>
          <a:chExt cx="0" cy="0"/>
        </a:xfrm>
      </p:grpSpPr>
      <p:sp>
        <p:nvSpPr>
          <p:cNvPr id="147" name="Google Shape;147;p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8" name="Google Shape;148;p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9" name="Google Shape;149;p5"/>
          <p:cNvSpPr/>
          <p:nvPr>
            <p:ph type="title"/>
          </p:nvPr>
        </p:nvSpPr>
        <p:spPr>
          <a:xfrm>
            <a:off x="636743" y="-79384"/>
            <a:ext cx="10379741" cy="5775963"/>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r>
              <a:rPr b="1" lang="en-US" sz="2300">
                <a:solidFill>
                  <a:schemeClr val="dk1"/>
                </a:solidFill>
                <a:latin typeface="Calibri"/>
                <a:ea typeface="Calibri"/>
                <a:cs typeface="Calibri"/>
                <a:sym typeface="Calibri"/>
              </a:rPr>
              <a:t> </a:t>
            </a:r>
            <a:r>
              <a:rPr b="1" lang="en-US" sz="2800">
                <a:solidFill>
                  <a:srgbClr val="222222"/>
                </a:solidFill>
              </a:rPr>
              <a:t>Relevância e uso do brain dump</a:t>
            </a:r>
            <a:br>
              <a:rPr lang="en-US" sz="2400">
                <a:latin typeface="Calibri"/>
                <a:ea typeface="Calibri"/>
                <a:cs typeface="Calibri"/>
                <a:sym typeface="Calibri"/>
              </a:rPr>
            </a:br>
            <a:br>
              <a:rPr b="1" lang="en-US" sz="2300">
                <a:solidFill>
                  <a:schemeClr val="dk1"/>
                </a:solidFill>
                <a:latin typeface="Calibri"/>
                <a:ea typeface="Calibri"/>
                <a:cs typeface="Calibri"/>
                <a:sym typeface="Calibri"/>
              </a:rPr>
            </a:br>
            <a:endParaRPr b="1" sz="2300">
              <a:solidFill>
                <a:schemeClr val="dk1"/>
              </a:solidFill>
              <a:latin typeface="Calibri"/>
              <a:ea typeface="Calibri"/>
              <a:cs typeface="Calibri"/>
              <a:sym typeface="Calibri"/>
            </a:endParaRPr>
          </a:p>
        </p:txBody>
      </p:sp>
      <p:grpSp>
        <p:nvGrpSpPr>
          <p:cNvPr id="150" name="Google Shape;150;p5"/>
          <p:cNvGrpSpPr/>
          <p:nvPr/>
        </p:nvGrpSpPr>
        <p:grpSpPr>
          <a:xfrm>
            <a:off x="441960" y="561256"/>
            <a:ext cx="1128382" cy="847206"/>
            <a:chOff x="7393391" y="1075612"/>
            <a:chExt cx="1128382" cy="847206"/>
          </a:xfrm>
        </p:grpSpPr>
        <p:sp>
          <p:nvSpPr>
            <p:cNvPr id="151" name="Google Shape;151;p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2" name="Google Shape;152;p5"/>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53" name="Google Shape;153;p5"/>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54" name="Google Shape;154;p5"/>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55" name="Google Shape;155;p5"/>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
        <p:nvSpPr>
          <p:cNvPr id="156" name="Google Shape;156;p5"/>
          <p:cNvSpPr txBox="1"/>
          <p:nvPr/>
        </p:nvSpPr>
        <p:spPr>
          <a:xfrm>
            <a:off x="1570350" y="1837875"/>
            <a:ext cx="9362100" cy="3909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None/>
            </a:pPr>
            <a:r>
              <a:rPr b="1" lang="en-US" sz="2200">
                <a:latin typeface="Calibri"/>
                <a:ea typeface="Calibri"/>
                <a:cs typeface="Calibri"/>
                <a:sym typeface="Calibri"/>
              </a:rPr>
              <a:t>Um brain dump pode ajudá-lo a se organizar mais</a:t>
            </a:r>
            <a:endParaRPr b="1" sz="2200">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latin typeface="Calibri"/>
                <a:ea typeface="Calibri"/>
                <a:cs typeface="Calibri"/>
                <a:sym typeface="Calibri"/>
              </a:rPr>
              <a:t>Um </a:t>
            </a:r>
            <a:r>
              <a:rPr lang="en-US" sz="2200">
                <a:solidFill>
                  <a:schemeClr val="dk1"/>
                </a:solidFill>
                <a:latin typeface="Calibri"/>
                <a:ea typeface="Calibri"/>
                <a:cs typeface="Calibri"/>
                <a:sym typeface="Calibri"/>
              </a:rPr>
              <a:t>brain dump</a:t>
            </a:r>
            <a:r>
              <a:rPr lang="en-US" sz="2200">
                <a:latin typeface="Calibri"/>
                <a:ea typeface="Calibri"/>
                <a:cs typeface="Calibri"/>
                <a:sym typeface="Calibri"/>
              </a:rPr>
              <a:t> é uma ótima maneira de organizar os seus pensamentos, ajuda a ver os seus pensamentos no papel</a:t>
            </a:r>
            <a:endParaRPr sz="2200">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latin typeface="Calibri"/>
                <a:ea typeface="Calibri"/>
                <a:cs typeface="Calibri"/>
                <a:sym typeface="Calibri"/>
              </a:rPr>
              <a:t>Um </a:t>
            </a:r>
            <a:r>
              <a:rPr lang="en-US" sz="2200">
                <a:solidFill>
                  <a:schemeClr val="dk1"/>
                </a:solidFill>
                <a:latin typeface="Calibri"/>
                <a:ea typeface="Calibri"/>
                <a:cs typeface="Calibri"/>
                <a:sym typeface="Calibri"/>
              </a:rPr>
              <a:t>brain dump</a:t>
            </a:r>
            <a:r>
              <a:rPr lang="en-US" sz="2200">
                <a:latin typeface="Calibri"/>
                <a:ea typeface="Calibri"/>
                <a:cs typeface="Calibri"/>
                <a:sym typeface="Calibri"/>
              </a:rPr>
              <a:t> pode ajudá-lo a simplificar as coisas</a:t>
            </a:r>
            <a:endParaRPr sz="2200">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latin typeface="Calibri"/>
                <a:ea typeface="Calibri"/>
                <a:cs typeface="Calibri"/>
                <a:sym typeface="Calibri"/>
              </a:rPr>
              <a:t>Muitas vezes você encontrará oportunidades escondidas</a:t>
            </a:r>
            <a:endParaRPr sz="2200">
              <a:latin typeface="Calibri"/>
              <a:ea typeface="Calibri"/>
              <a:cs typeface="Calibri"/>
              <a:sym typeface="Calibri"/>
            </a:endParaRPr>
          </a:p>
          <a:p>
            <a:pPr indent="0" lvl="0" marL="457200" marR="0" rtl="0" algn="l">
              <a:lnSpc>
                <a:spcPct val="100000"/>
              </a:lnSpc>
              <a:spcBef>
                <a:spcPts val="0"/>
              </a:spcBef>
              <a:spcAft>
                <a:spcPts val="0"/>
              </a:spcAft>
              <a:buNone/>
            </a:pPr>
            <a:r>
              <a:t/>
            </a:r>
            <a:endParaRPr b="1" sz="2200">
              <a:latin typeface="Calibri"/>
              <a:ea typeface="Calibri"/>
              <a:cs typeface="Calibri"/>
              <a:sym typeface="Calibri"/>
            </a:endParaRPr>
          </a:p>
          <a:p>
            <a:pPr indent="0" lvl="0" marL="0" marR="0" rtl="0" algn="l">
              <a:lnSpc>
                <a:spcPct val="100000"/>
              </a:lnSpc>
              <a:spcBef>
                <a:spcPts val="0"/>
              </a:spcBef>
              <a:spcAft>
                <a:spcPts val="0"/>
              </a:spcAft>
              <a:buNone/>
            </a:pPr>
            <a:r>
              <a:rPr b="1" lang="en-US" sz="2200">
                <a:latin typeface="Calibri"/>
                <a:ea typeface="Calibri"/>
                <a:cs typeface="Calibri"/>
                <a:sym typeface="Calibri"/>
              </a:rPr>
              <a:t>Um </a:t>
            </a:r>
            <a:r>
              <a:rPr b="1" lang="en-US" sz="2200">
                <a:solidFill>
                  <a:schemeClr val="dk1"/>
                </a:solidFill>
                <a:latin typeface="Calibri"/>
                <a:ea typeface="Calibri"/>
                <a:cs typeface="Calibri"/>
                <a:sym typeface="Calibri"/>
              </a:rPr>
              <a:t>brain dump</a:t>
            </a:r>
            <a:r>
              <a:rPr b="1" lang="en-US" sz="2200">
                <a:latin typeface="Calibri"/>
                <a:ea typeface="Calibri"/>
                <a:cs typeface="Calibri"/>
                <a:sym typeface="Calibri"/>
              </a:rPr>
              <a:t> pode reduzir o estresse, ajudá-lo a sentir-se satisfeito e tirar essas listas de tarefas da sua cabeça e colocá-las no papel</a:t>
            </a:r>
            <a:endParaRPr b="1" sz="2200">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latin typeface="Calibri"/>
                <a:ea typeface="Calibri"/>
                <a:cs typeface="Calibri"/>
                <a:sym typeface="Calibri"/>
              </a:rPr>
              <a:t>Anotar as coisas significa que não se precisa de lembrar</a:t>
            </a:r>
            <a:endParaRPr sz="2200">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latin typeface="Calibri"/>
                <a:ea typeface="Calibri"/>
                <a:cs typeface="Calibri"/>
                <a:sym typeface="Calibri"/>
              </a:rPr>
              <a:t>Permite que outras ideias e pensamentos criativos venham à tona</a:t>
            </a:r>
            <a:endParaRPr sz="2200">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latin typeface="Calibri"/>
                <a:ea typeface="Calibri"/>
                <a:cs typeface="Calibri"/>
                <a:sym typeface="Calibri"/>
              </a:rPr>
              <a:t>Anotar as suas emoções também pode ajudá-lo a processá-las melhor</a:t>
            </a:r>
            <a:endParaRPr sz="22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0" name="Shape 160"/>
        <p:cNvGrpSpPr/>
        <p:nvPr/>
      </p:nvGrpSpPr>
      <p:grpSpPr>
        <a:xfrm>
          <a:off x="0" y="0"/>
          <a:ext cx="0" cy="0"/>
          <a:chOff x="0" y="0"/>
          <a:chExt cx="0" cy="0"/>
        </a:xfrm>
      </p:grpSpPr>
      <p:sp>
        <p:nvSpPr>
          <p:cNvPr id="161" name="Google Shape;161;g1a819b277d6_0_19"/>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2" name="Google Shape;162;g1a819b277d6_0_19"/>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3" name="Google Shape;163;g1a819b277d6_0_19"/>
          <p:cNvSpPr/>
          <p:nvPr>
            <p:ph type="title"/>
          </p:nvPr>
        </p:nvSpPr>
        <p:spPr>
          <a:xfrm>
            <a:off x="636743" y="-79384"/>
            <a:ext cx="10379700" cy="5775900"/>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r>
              <a:rPr b="1" lang="en-US" sz="2800">
                <a:solidFill>
                  <a:schemeClr val="dk1"/>
                </a:solidFill>
                <a:latin typeface="Calibri"/>
                <a:ea typeface="Calibri"/>
                <a:cs typeface="Calibri"/>
                <a:sym typeface="Calibri"/>
              </a:rPr>
              <a:t>Quando despejar seu cérebro? </a:t>
            </a:r>
            <a:r>
              <a:rPr b="1" lang="en-US" sz="2800"/>
              <a:t>/ Quando fazer um brain</a:t>
            </a:r>
            <a:r>
              <a:rPr b="1" lang="en-US" sz="2800"/>
              <a:t> dump?</a:t>
            </a:r>
            <a:br>
              <a:rPr lang="en-US" sz="2800">
                <a:latin typeface="Calibri"/>
                <a:ea typeface="Calibri"/>
                <a:cs typeface="Calibri"/>
                <a:sym typeface="Calibri"/>
              </a:rPr>
            </a:br>
            <a:br>
              <a:rPr lang="en-US" sz="2400">
                <a:latin typeface="Calibri"/>
                <a:ea typeface="Calibri"/>
                <a:cs typeface="Calibri"/>
                <a:sym typeface="Calibri"/>
              </a:rPr>
            </a:br>
            <a:br>
              <a:rPr b="1" lang="en-US" sz="2300">
                <a:solidFill>
                  <a:schemeClr val="dk1"/>
                </a:solidFill>
                <a:latin typeface="Calibri"/>
                <a:ea typeface="Calibri"/>
                <a:cs typeface="Calibri"/>
                <a:sym typeface="Calibri"/>
              </a:rPr>
            </a:br>
            <a:endParaRPr b="1" sz="2300">
              <a:solidFill>
                <a:schemeClr val="dk1"/>
              </a:solidFill>
              <a:latin typeface="Calibri"/>
              <a:ea typeface="Calibri"/>
              <a:cs typeface="Calibri"/>
              <a:sym typeface="Calibri"/>
            </a:endParaRPr>
          </a:p>
        </p:txBody>
      </p:sp>
      <p:grpSp>
        <p:nvGrpSpPr>
          <p:cNvPr id="164" name="Google Shape;164;g1a819b277d6_0_19"/>
          <p:cNvGrpSpPr/>
          <p:nvPr/>
        </p:nvGrpSpPr>
        <p:grpSpPr>
          <a:xfrm>
            <a:off x="441960" y="561256"/>
            <a:ext cx="1128381" cy="847206"/>
            <a:chOff x="7393391" y="1075612"/>
            <a:chExt cx="1128381" cy="847206"/>
          </a:xfrm>
        </p:grpSpPr>
        <p:sp>
          <p:nvSpPr>
            <p:cNvPr id="165" name="Google Shape;165;g1a819b277d6_0_19"/>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6" name="Google Shape;166;g1a819b277d6_0_19"/>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67" name="Google Shape;167;g1a819b277d6_0_19"/>
          <p:cNvSpPr txBox="1"/>
          <p:nvPr/>
        </p:nvSpPr>
        <p:spPr>
          <a:xfrm>
            <a:off x="4945336" y="506727"/>
            <a:ext cx="6609900" cy="1526700"/>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68" name="Google Shape;168;g1a819b277d6_0_19"/>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
        <p:nvSpPr>
          <p:cNvPr id="169" name="Google Shape;169;g1a819b277d6_0_19"/>
          <p:cNvSpPr txBox="1"/>
          <p:nvPr/>
        </p:nvSpPr>
        <p:spPr>
          <a:xfrm>
            <a:off x="4038600" y="4884873"/>
            <a:ext cx="7188300" cy="129210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
        <p:nvSpPr>
          <p:cNvPr id="170" name="Google Shape;170;g1a819b277d6_0_19"/>
          <p:cNvSpPr txBox="1"/>
          <p:nvPr/>
        </p:nvSpPr>
        <p:spPr>
          <a:xfrm>
            <a:off x="1570350" y="1951350"/>
            <a:ext cx="8350200" cy="323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200"/>
              <a:buFont typeface="Arial"/>
              <a:buNone/>
            </a:pPr>
            <a:r>
              <a:t/>
            </a:r>
            <a:endParaRPr b="1" i="0" sz="2200" u="none" cap="none" strike="noStrike">
              <a:solidFill>
                <a:srgbClr val="000000"/>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Antes de começar a organizar a sua vida e negócios</a:t>
            </a:r>
            <a:endParaRPr sz="2200">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Quando tem uma agenda lotada</a:t>
            </a:r>
            <a:endParaRPr sz="2200">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Quando está a ficar frustrado com o trabalho</a:t>
            </a:r>
            <a:endParaRPr sz="2200">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Quando tem muitos novos projetos ou ideias</a:t>
            </a:r>
            <a:endParaRPr sz="2200">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Depois de uma reunião inspiradora ou importante</a:t>
            </a:r>
            <a:endParaRPr sz="2200">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Quando está a planear as próximas etapas nos negócios</a:t>
            </a:r>
            <a:endParaRPr sz="2200">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Depois de aprender algo novo</a:t>
            </a:r>
            <a:endParaRPr sz="2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22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4" name="Shape 174"/>
        <p:cNvGrpSpPr/>
        <p:nvPr/>
      </p:nvGrpSpPr>
      <p:grpSpPr>
        <a:xfrm>
          <a:off x="0" y="0"/>
          <a:ext cx="0" cy="0"/>
          <a:chOff x="0" y="0"/>
          <a:chExt cx="0" cy="0"/>
        </a:xfrm>
      </p:grpSpPr>
      <p:sp>
        <p:nvSpPr>
          <p:cNvPr id="175" name="Google Shape;175;p2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6" name="Google Shape;176;p2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7" name="Google Shape;177;p24"/>
          <p:cNvSpPr/>
          <p:nvPr>
            <p:ph type="title"/>
          </p:nvPr>
        </p:nvSpPr>
        <p:spPr>
          <a:xfrm>
            <a:off x="279356" y="-33568"/>
            <a:ext cx="10521756" cy="5969126"/>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70"/>
              <a:buFont typeface="Calibri"/>
              <a:buNone/>
            </a:pPr>
            <a:r>
              <a:rPr b="1" lang="en-US" sz="2800"/>
              <a:t>Dicas de como fazer</a:t>
            </a:r>
            <a:r>
              <a:rPr b="1" lang="en-US" sz="2800">
                <a:solidFill>
                  <a:srgbClr val="222222"/>
                </a:solidFill>
                <a:latin typeface="Calibri"/>
                <a:ea typeface="Calibri"/>
                <a:cs typeface="Calibri"/>
                <a:sym typeface="Calibri"/>
              </a:rPr>
              <a:t> </a:t>
            </a:r>
            <a:r>
              <a:rPr b="1" lang="en-US" sz="2800">
                <a:solidFill>
                  <a:srgbClr val="222222"/>
                </a:solidFill>
              </a:rPr>
              <a:t>brain dump</a:t>
            </a:r>
            <a:br>
              <a:rPr lang="en-US" sz="2800">
                <a:latin typeface="Calibri"/>
                <a:ea typeface="Calibri"/>
                <a:cs typeface="Calibri"/>
                <a:sym typeface="Calibri"/>
              </a:rPr>
            </a:br>
            <a:br>
              <a:rPr lang="en-US" sz="2800">
                <a:latin typeface="Calibri"/>
                <a:ea typeface="Calibri"/>
                <a:cs typeface="Calibri"/>
                <a:sym typeface="Calibri"/>
              </a:rPr>
            </a:br>
            <a:br>
              <a:rPr lang="en-US" sz="2160">
                <a:latin typeface="Calibri"/>
                <a:ea typeface="Calibri"/>
                <a:cs typeface="Calibri"/>
                <a:sym typeface="Calibri"/>
              </a:rPr>
            </a:br>
            <a:br>
              <a:rPr b="1" lang="en-US" sz="2070">
                <a:solidFill>
                  <a:schemeClr val="dk1"/>
                </a:solidFill>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178" name="Google Shape;178;p24"/>
          <p:cNvGrpSpPr/>
          <p:nvPr/>
        </p:nvGrpSpPr>
        <p:grpSpPr>
          <a:xfrm>
            <a:off x="441960" y="561256"/>
            <a:ext cx="1128382" cy="847206"/>
            <a:chOff x="7393391" y="1075612"/>
            <a:chExt cx="1128382" cy="847206"/>
          </a:xfrm>
        </p:grpSpPr>
        <p:sp>
          <p:nvSpPr>
            <p:cNvPr id="179" name="Google Shape;179;p2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0" name="Google Shape;180;p2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81" name="Google Shape;181;p24"/>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82" name="Google Shape;182;p2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83" name="Google Shape;183;p24"/>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
        <p:nvSpPr>
          <p:cNvPr id="184" name="Google Shape;184;p24"/>
          <p:cNvSpPr txBox="1"/>
          <p:nvPr/>
        </p:nvSpPr>
        <p:spPr>
          <a:xfrm>
            <a:off x="1570350" y="2033475"/>
            <a:ext cx="9303000" cy="22164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200"/>
              <a:buFont typeface="Arial"/>
              <a:buNone/>
            </a:pPr>
            <a:r>
              <a:t/>
            </a:r>
            <a:endParaRPr b="1" i="0" sz="2200" u="none" cap="none" strike="noStrike">
              <a:solidFill>
                <a:srgbClr val="000000"/>
              </a:solidFill>
              <a:latin typeface="Calibri"/>
              <a:ea typeface="Calibri"/>
              <a:cs typeface="Calibri"/>
              <a:sym typeface="Calibri"/>
            </a:endParaRPr>
          </a:p>
          <a:p>
            <a:pPr indent="-368300" lvl="0" marL="457200" marR="0" rtl="0" algn="l">
              <a:lnSpc>
                <a:spcPct val="100000"/>
              </a:lnSpc>
              <a:spcBef>
                <a:spcPts val="0"/>
              </a:spcBef>
              <a:spcAft>
                <a:spcPts val="0"/>
              </a:spcAft>
              <a:buSzPts val="2200"/>
              <a:buFont typeface="Calibri"/>
              <a:buAutoNum type="arabicPeriod"/>
            </a:pPr>
            <a:r>
              <a:rPr lang="en-US" sz="2200">
                <a:solidFill>
                  <a:schemeClr val="dk1"/>
                </a:solidFill>
                <a:latin typeface="Calibri"/>
                <a:ea typeface="Calibri"/>
                <a:cs typeface="Calibri"/>
                <a:sym typeface="Calibri"/>
              </a:rPr>
              <a:t>Pegue um pedaço de papel e escreva tudo o que vier à mente</a:t>
            </a:r>
            <a:endParaRPr sz="2200">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SzPts val="2200"/>
              <a:buFont typeface="Calibri"/>
              <a:buAutoNum type="arabicPeriod"/>
            </a:pPr>
            <a:r>
              <a:rPr lang="en-US" sz="2200">
                <a:solidFill>
                  <a:schemeClr val="dk1"/>
                </a:solidFill>
                <a:latin typeface="Calibri"/>
                <a:ea typeface="Calibri"/>
                <a:cs typeface="Calibri"/>
                <a:sym typeface="Calibri"/>
              </a:rPr>
              <a:t>Brain dump no seu telefone (notas)</a:t>
            </a:r>
            <a:endParaRPr sz="2200">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SzPts val="2200"/>
              <a:buFont typeface="Calibri"/>
              <a:buAutoNum type="arabicPeriod"/>
            </a:pPr>
            <a:r>
              <a:rPr lang="en-US" sz="2200">
                <a:solidFill>
                  <a:schemeClr val="dk1"/>
                </a:solidFill>
                <a:latin typeface="Calibri"/>
                <a:ea typeface="Calibri"/>
                <a:cs typeface="Calibri"/>
                <a:sym typeface="Calibri"/>
              </a:rPr>
              <a:t>Mapa mental: desenhando uma representação visual dos seus pensamentos</a:t>
            </a:r>
            <a:endParaRPr sz="2200">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SzPts val="2200"/>
              <a:buFont typeface="Calibri"/>
              <a:buAutoNum type="arabicPeriod"/>
            </a:pPr>
            <a:r>
              <a:rPr lang="en-US" sz="2200">
                <a:solidFill>
                  <a:schemeClr val="dk1"/>
                </a:solidFill>
                <a:latin typeface="Calibri"/>
                <a:ea typeface="Calibri"/>
                <a:cs typeface="Calibri"/>
                <a:sym typeface="Calibri"/>
              </a:rPr>
              <a:t>Digite os seus pensamentos e salve-os em seu computador ou use um software como</a:t>
            </a:r>
            <a:r>
              <a:rPr b="0" i="0" lang="en-US" sz="2200" u="none" cap="none" strike="noStrike">
                <a:solidFill>
                  <a:srgbClr val="000000"/>
                </a:solidFill>
                <a:latin typeface="Calibri"/>
                <a:ea typeface="Calibri"/>
                <a:cs typeface="Calibri"/>
                <a:sym typeface="Calibri"/>
              </a:rPr>
              <a:t> </a:t>
            </a:r>
            <a:r>
              <a:rPr b="0" i="0" lang="en-US" sz="2200" u="sng" cap="none" strike="noStrike">
                <a:solidFill>
                  <a:schemeClr val="hlink"/>
                </a:solidFill>
                <a:latin typeface="Calibri"/>
                <a:ea typeface="Calibri"/>
                <a:cs typeface="Calibri"/>
                <a:sym typeface="Calibri"/>
                <a:hlinkClick r:id="rId4"/>
              </a:rPr>
              <a:t>Google Docs</a:t>
            </a:r>
            <a:r>
              <a:rPr b="0" i="0" lang="en-US" sz="2200" u="none" cap="none" strike="noStrike">
                <a:solidFill>
                  <a:srgbClr val="000000"/>
                </a:solidFill>
                <a:latin typeface="Calibri"/>
                <a:ea typeface="Calibri"/>
                <a:cs typeface="Calibri"/>
                <a:sym typeface="Calibri"/>
              </a:rPr>
              <a:t>, </a:t>
            </a:r>
            <a:r>
              <a:rPr b="0" i="0" lang="en-US" sz="2200" u="sng" cap="none" strike="noStrike">
                <a:solidFill>
                  <a:schemeClr val="hlink"/>
                </a:solidFill>
                <a:latin typeface="Calibri"/>
                <a:ea typeface="Calibri"/>
                <a:cs typeface="Calibri"/>
                <a:sym typeface="Calibri"/>
                <a:hlinkClick r:id="rId5"/>
              </a:rPr>
              <a:t>Evernote</a:t>
            </a:r>
            <a:r>
              <a:rPr b="0" i="0" lang="en-US" sz="2200" u="none" cap="none" strike="noStrike">
                <a:solidFill>
                  <a:srgbClr val="000000"/>
                </a:solidFill>
                <a:latin typeface="Calibri"/>
                <a:ea typeface="Calibri"/>
                <a:cs typeface="Calibri"/>
                <a:sym typeface="Calibri"/>
              </a:rPr>
              <a:t> or </a:t>
            </a:r>
            <a:r>
              <a:rPr b="0" i="0" lang="en-US" sz="2200" u="sng" cap="none" strike="noStrike">
                <a:solidFill>
                  <a:schemeClr val="hlink"/>
                </a:solidFill>
                <a:latin typeface="Calibri"/>
                <a:ea typeface="Calibri"/>
                <a:cs typeface="Calibri"/>
                <a:sym typeface="Calibri"/>
                <a:hlinkClick r:id="rId6"/>
              </a:rPr>
              <a:t>Notion</a:t>
            </a:r>
            <a:endParaRPr b="0" i="0" sz="2200" u="none" cap="none" strike="noStrike">
              <a:solidFill>
                <a:srgbClr val="000000"/>
              </a:solidFill>
              <a:latin typeface="Calibri"/>
              <a:ea typeface="Calibri"/>
              <a:cs typeface="Calibri"/>
              <a:sym typeface="Calibri"/>
            </a:endParaRPr>
          </a:p>
        </p:txBody>
      </p:sp>
      <p:pic>
        <p:nvPicPr>
          <p:cNvPr id="185" name="Google Shape;185;p24"/>
          <p:cNvPicPr preferRelativeResize="0"/>
          <p:nvPr/>
        </p:nvPicPr>
        <p:blipFill rotWithShape="1">
          <a:blip r:embed="rId7">
            <a:alphaModFix/>
          </a:blip>
          <a:srcRect b="0" l="16860" r="0" t="29123"/>
          <a:stretch/>
        </p:blipFill>
        <p:spPr>
          <a:xfrm>
            <a:off x="536700" y="5377425"/>
            <a:ext cx="3732024" cy="137177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89" name="Shape 189"/>
        <p:cNvGrpSpPr/>
        <p:nvPr/>
      </p:nvGrpSpPr>
      <p:grpSpPr>
        <a:xfrm>
          <a:off x="0" y="0"/>
          <a:ext cx="0" cy="0"/>
          <a:chOff x="0" y="0"/>
          <a:chExt cx="0" cy="0"/>
        </a:xfrm>
      </p:grpSpPr>
      <p:sp>
        <p:nvSpPr>
          <p:cNvPr id="190" name="Google Shape;190;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1" name="Google Shape;191;p7"/>
          <p:cNvSpPr/>
          <p:nvPr/>
        </p:nvSpPr>
        <p:spPr>
          <a:xfrm flipH="1" rot="10800000">
            <a:off x="1" y="0"/>
            <a:ext cx="7539895" cy="6858000"/>
          </a:xfrm>
          <a:custGeom>
            <a:rect b="b" l="l" r="r" t="t"/>
            <a:pathLst>
              <a:path extrusionOk="0" h="6858000" w="7539895">
                <a:moveTo>
                  <a:pt x="7539895" y="6858000"/>
                </a:moveTo>
                <a:lnTo>
                  <a:pt x="0" y="6858000"/>
                </a:lnTo>
                <a:lnTo>
                  <a:pt x="0" y="0"/>
                </a:lnTo>
                <a:lnTo>
                  <a:pt x="4363741" y="0"/>
                </a:lnTo>
                <a:close/>
              </a:path>
            </a:pathLst>
          </a:custGeom>
          <a:solidFill>
            <a:srgbClr val="262626">
              <a:alpha val="6901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2" name="Google Shape;192;p7"/>
          <p:cNvSpPr/>
          <p:nvPr/>
        </p:nvSpPr>
        <p:spPr>
          <a:xfrm flipH="1" rot="10800000">
            <a:off x="0" y="0"/>
            <a:ext cx="7092985" cy="68580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3" name="Google Shape;193;p7"/>
          <p:cNvSpPr/>
          <p:nvPr>
            <p:ph type="title"/>
          </p:nvPr>
        </p:nvSpPr>
        <p:spPr>
          <a:xfrm>
            <a:off x="838199" y="365125"/>
            <a:ext cx="5529943" cy="1325563"/>
          </a:xfrm>
          <a:prstGeom prst="ellipse">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1400"/>
              <a:buFont typeface="Calibri"/>
              <a:buNone/>
            </a:pPr>
            <a:br>
              <a:rPr b="1" lang="en-US" sz="1400"/>
            </a:br>
            <a:r>
              <a:rPr b="1" lang="en-US" sz="1400"/>
              <a:t> </a:t>
            </a:r>
            <a:br>
              <a:rPr b="1" lang="en-US" sz="1400"/>
            </a:br>
            <a:r>
              <a:rPr b="1" lang="en-US" sz="1400"/>
              <a:t> </a:t>
            </a:r>
            <a:br>
              <a:rPr b="1" lang="en-US" sz="1400"/>
            </a:br>
            <a:endParaRPr b="1" sz="1400"/>
          </a:p>
        </p:txBody>
      </p:sp>
      <p:sp>
        <p:nvSpPr>
          <p:cNvPr id="194" name="Google Shape;194;p7"/>
          <p:cNvSpPr txBox="1"/>
          <p:nvPr/>
        </p:nvSpPr>
        <p:spPr>
          <a:xfrm>
            <a:off x="6541478" y="3024256"/>
            <a:ext cx="5395516" cy="527050"/>
          </a:xfrm>
          <a:prstGeom prst="rect">
            <a:avLst/>
          </a:prstGeom>
          <a:noFill/>
          <a:ln>
            <a:noFill/>
          </a:ln>
        </p:spPr>
        <p:txBody>
          <a:bodyPr anchorCtr="0" anchor="t" bIns="45700" lIns="91425" spcFirstLastPara="1" rIns="91425" wrap="square" tIns="45700">
            <a:noAutofit/>
          </a:bodyPr>
          <a:lstStyle/>
          <a:p>
            <a:pPr indent="0" lvl="0" marL="114300" marR="0" rtl="0" algn="l">
              <a:lnSpc>
                <a:spcPct val="90000"/>
              </a:lnSpc>
              <a:spcBef>
                <a:spcPts val="0"/>
              </a:spcBef>
              <a:spcAft>
                <a:spcPts val="0"/>
              </a:spcAft>
              <a:buClr>
                <a:srgbClr val="000000"/>
              </a:buClr>
              <a:buSzPts val="3200"/>
              <a:buFont typeface="Arial"/>
              <a:buNone/>
            </a:pPr>
            <a:r>
              <a:rPr b="1" lang="en-US" sz="3200">
                <a:solidFill>
                  <a:schemeClr val="dk1"/>
                </a:solidFill>
                <a:latin typeface="Calibri"/>
                <a:ea typeface="Calibri"/>
                <a:cs typeface="Calibri"/>
                <a:sym typeface="Calibri"/>
              </a:rPr>
              <a:t>Modelo editável</a:t>
            </a:r>
            <a:r>
              <a:rPr b="1" i="0" lang="en-US" sz="3200" u="none" cap="none" strike="noStrike">
                <a:solidFill>
                  <a:schemeClr val="dk1"/>
                </a:solidFill>
                <a:latin typeface="Calibri"/>
                <a:ea typeface="Calibri"/>
                <a:cs typeface="Calibri"/>
                <a:sym typeface="Calibri"/>
              </a:rPr>
              <a:t> </a:t>
            </a:r>
            <a:endParaRPr b="1" i="0" sz="32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95" name="Google Shape;195;p7"/>
          <p:cNvPicPr preferRelativeResize="0"/>
          <p:nvPr/>
        </p:nvPicPr>
        <p:blipFill rotWithShape="1">
          <a:blip r:embed="rId3">
            <a:alphaModFix/>
          </a:blip>
          <a:srcRect b="0" l="0" r="0" t="0"/>
          <a:stretch/>
        </p:blipFill>
        <p:spPr>
          <a:xfrm>
            <a:off x="8883683" y="5836096"/>
            <a:ext cx="2795945" cy="761895"/>
          </a:xfrm>
          <a:prstGeom prst="rect">
            <a:avLst/>
          </a:prstGeom>
          <a:noFill/>
          <a:ln>
            <a:noFill/>
          </a:ln>
        </p:spPr>
      </p:pic>
      <p:pic>
        <p:nvPicPr>
          <p:cNvPr descr="Logotipo&#10;&#10;Descripción generada automáticamente" id="196" name="Google Shape;196;p7"/>
          <p:cNvPicPr preferRelativeResize="0"/>
          <p:nvPr>
            <p:ph idx="1" type="body"/>
          </p:nvPr>
        </p:nvPicPr>
        <p:blipFill rotWithShape="1">
          <a:blip r:embed="rId4">
            <a:alphaModFix/>
          </a:blip>
          <a:srcRect b="0" l="0" r="0" t="0"/>
          <a:stretch/>
        </p:blipFill>
        <p:spPr>
          <a:xfrm>
            <a:off x="5429840" y="5889279"/>
            <a:ext cx="1663146" cy="655528"/>
          </a:xfrm>
          <a:prstGeom prst="rect">
            <a:avLst/>
          </a:prstGeom>
          <a:noFill/>
          <a:ln>
            <a:noFill/>
          </a:ln>
        </p:spPr>
      </p:pic>
      <p:sp>
        <p:nvSpPr>
          <p:cNvPr id="197" name="Google Shape;197;p7"/>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lt1"/>
              </a:buClr>
              <a:buSzPts val="1700"/>
              <a:buFont typeface="Arial"/>
              <a:buNone/>
            </a:pPr>
            <a:r>
              <a:t/>
            </a:r>
            <a:endParaRPr b="0" i="0" sz="1700" u="none" cap="none" strike="noStrike">
              <a:solidFill>
                <a:schemeClr val="lt1"/>
              </a:solidFill>
              <a:latin typeface="Calibri"/>
              <a:ea typeface="Calibri"/>
              <a:cs typeface="Calibri"/>
              <a:sym typeface="Calibri"/>
            </a:endParaRPr>
          </a:p>
        </p:txBody>
      </p:sp>
      <p:sp>
        <p:nvSpPr>
          <p:cNvPr id="198" name="Google Shape;198;p7"/>
          <p:cNvSpPr/>
          <p:nvPr/>
        </p:nvSpPr>
        <p:spPr>
          <a:xfrm rot="2164748">
            <a:off x="9564001" y="-232367"/>
            <a:ext cx="3728533" cy="2603228"/>
          </a:xfrm>
          <a:prstGeom prst="triangle">
            <a:avLst>
              <a:gd fmla="val 50000" name="adj"/>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2" name="Shape 202"/>
        <p:cNvGrpSpPr/>
        <p:nvPr/>
      </p:nvGrpSpPr>
      <p:grpSpPr>
        <a:xfrm>
          <a:off x="0" y="0"/>
          <a:ext cx="0" cy="0"/>
          <a:chOff x="0" y="0"/>
          <a:chExt cx="0" cy="0"/>
        </a:xfrm>
      </p:grpSpPr>
      <p:sp>
        <p:nvSpPr>
          <p:cNvPr id="203" name="Google Shape;203;p8"/>
          <p:cNvSpPr/>
          <p:nvPr/>
        </p:nvSpPr>
        <p:spPr>
          <a:xfrm>
            <a:off x="321564" y="320040"/>
            <a:ext cx="11548872" cy="6217920"/>
          </a:xfrm>
          <a:prstGeom prst="rect">
            <a:avLst/>
          </a:prstGeom>
          <a:solidFill>
            <a:schemeClr val="dk1">
              <a:alpha val="12941"/>
            </a:schemeClr>
          </a:solidFill>
          <a:ln cap="sq" cmpd="thinThick" w="127000">
            <a:solidFill>
              <a:srgbClr val="262626">
                <a:alpha val="14117"/>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4" name="Google Shape;204;p8"/>
          <p:cNvSpPr/>
          <p:nvPr>
            <p:ph type="title"/>
          </p:nvPr>
        </p:nvSpPr>
        <p:spPr>
          <a:xfrm>
            <a:off x="838200" y="631825"/>
            <a:ext cx="10515600" cy="1325563"/>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205" name="Google Shape;205;p8"/>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206" name="Google Shape;206;p8"/>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07" name="Google Shape;207;p8"/>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sp>
        <p:nvSpPr>
          <p:cNvPr id="208" name="Google Shape;208;p8"/>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09" name="Google Shape;209;p8"/>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210" name="Google Shape;210;p8"/>
          <p:cNvSpPr txBox="1"/>
          <p:nvPr/>
        </p:nvSpPr>
        <p:spPr>
          <a:xfrm>
            <a:off x="897625" y="1338450"/>
            <a:ext cx="3000000" cy="615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sng" cap="none" strike="noStrike">
                <a:solidFill>
                  <a:schemeClr val="hlink"/>
                </a:solidFill>
                <a:latin typeface="Calibri"/>
                <a:ea typeface="Calibri"/>
                <a:cs typeface="Calibri"/>
                <a:sym typeface="Calibri"/>
                <a:hlinkClick r:id="rId5"/>
              </a:rPr>
              <a:t>Google Docs</a:t>
            </a:r>
            <a:endParaRPr b="1" i="0" sz="2800" u="none" cap="none" strike="noStrike">
              <a:solidFill>
                <a:srgbClr val="000000"/>
              </a:solidFill>
              <a:latin typeface="Arial"/>
              <a:ea typeface="Arial"/>
              <a:cs typeface="Arial"/>
              <a:sym typeface="Arial"/>
            </a:endParaRPr>
          </a:p>
        </p:txBody>
      </p:sp>
      <p:pic>
        <p:nvPicPr>
          <p:cNvPr id="211" name="Google Shape;211;p8"/>
          <p:cNvPicPr preferRelativeResize="0"/>
          <p:nvPr/>
        </p:nvPicPr>
        <p:blipFill rotWithShape="1">
          <a:blip r:embed="rId6">
            <a:alphaModFix/>
          </a:blip>
          <a:srcRect b="0" l="0" r="0" t="0"/>
          <a:stretch/>
        </p:blipFill>
        <p:spPr>
          <a:xfrm>
            <a:off x="1300550" y="2598778"/>
            <a:ext cx="4752026" cy="2454950"/>
          </a:xfrm>
          <a:prstGeom prst="rect">
            <a:avLst/>
          </a:prstGeom>
          <a:noFill/>
          <a:ln cap="sq" cmpd="thinThick" w="127000">
            <a:solidFill>
              <a:srgbClr val="262626"/>
            </a:solidFill>
            <a:prstDash val="solid"/>
            <a:miter lim="8000"/>
            <a:headEnd len="sm" w="sm" type="none"/>
            <a:tailEnd len="sm" w="sm" type="none"/>
          </a:ln>
        </p:spPr>
      </p:pic>
      <p:sp>
        <p:nvSpPr>
          <p:cNvPr id="212" name="Google Shape;212;p8"/>
          <p:cNvSpPr txBox="1"/>
          <p:nvPr/>
        </p:nvSpPr>
        <p:spPr>
          <a:xfrm>
            <a:off x="6716675" y="2464088"/>
            <a:ext cx="4204800" cy="2955300"/>
          </a:xfrm>
          <a:prstGeom prst="rect">
            <a:avLst/>
          </a:prstGeom>
          <a:noFill/>
          <a:ln>
            <a:noFill/>
          </a:ln>
        </p:spPr>
        <p:txBody>
          <a:bodyPr anchorCtr="0" anchor="t" bIns="91425" lIns="91425" spcFirstLastPara="1" rIns="91425" wrap="square" tIns="91425">
            <a:spAutoFit/>
          </a:bodyPr>
          <a:lstStyle/>
          <a:p>
            <a:pPr indent="-323850" lvl="0" marL="457200" marR="0" rtl="0" algn="l">
              <a:lnSpc>
                <a:spcPct val="100000"/>
              </a:lnSpc>
              <a:spcBef>
                <a:spcPts val="0"/>
              </a:spcBef>
              <a:spcAft>
                <a:spcPts val="0"/>
              </a:spcAft>
              <a:buSzPts val="1500"/>
              <a:buFont typeface="Calibri"/>
              <a:buAutoNum type="arabicPeriod"/>
            </a:pPr>
            <a:r>
              <a:rPr lang="en-US" sz="1500">
                <a:latin typeface="Calibri"/>
                <a:ea typeface="Calibri"/>
                <a:cs typeface="Calibri"/>
                <a:sym typeface="Calibri"/>
              </a:rPr>
              <a:t>Abra um documento do Google</a:t>
            </a:r>
            <a:endParaRPr sz="1500">
              <a:latin typeface="Calibri"/>
              <a:ea typeface="Calibri"/>
              <a:cs typeface="Calibri"/>
              <a:sym typeface="Calibri"/>
            </a:endParaRPr>
          </a:p>
          <a:p>
            <a:pPr indent="-323850" lvl="0" marL="457200" marR="0" rtl="0" algn="l">
              <a:lnSpc>
                <a:spcPct val="100000"/>
              </a:lnSpc>
              <a:spcBef>
                <a:spcPts val="0"/>
              </a:spcBef>
              <a:spcAft>
                <a:spcPts val="0"/>
              </a:spcAft>
              <a:buSzPts val="1500"/>
              <a:buFont typeface="Calibri"/>
              <a:buAutoNum type="arabicPeriod"/>
            </a:pPr>
            <a:r>
              <a:rPr lang="en-US" sz="1500">
                <a:latin typeface="Calibri"/>
                <a:ea typeface="Calibri"/>
                <a:cs typeface="Calibri"/>
                <a:sym typeface="Calibri"/>
              </a:rPr>
              <a:t>Defina o cronómetro se tiver tempo limitado</a:t>
            </a:r>
            <a:endParaRPr sz="1500">
              <a:latin typeface="Calibri"/>
              <a:ea typeface="Calibri"/>
              <a:cs typeface="Calibri"/>
              <a:sym typeface="Calibri"/>
            </a:endParaRPr>
          </a:p>
          <a:p>
            <a:pPr indent="-323850" lvl="0" marL="457200" marR="0" rtl="0" algn="l">
              <a:lnSpc>
                <a:spcPct val="100000"/>
              </a:lnSpc>
              <a:spcBef>
                <a:spcPts val="0"/>
              </a:spcBef>
              <a:spcAft>
                <a:spcPts val="0"/>
              </a:spcAft>
              <a:buSzPts val="1500"/>
              <a:buFont typeface="Calibri"/>
              <a:buAutoNum type="arabicPeriod"/>
            </a:pPr>
            <a:r>
              <a:rPr lang="en-US" sz="1500">
                <a:latin typeface="Calibri"/>
                <a:ea typeface="Calibri"/>
                <a:cs typeface="Calibri"/>
                <a:sym typeface="Calibri"/>
              </a:rPr>
              <a:t>Usar marcadores</a:t>
            </a:r>
            <a:endParaRPr sz="1500">
              <a:latin typeface="Calibri"/>
              <a:ea typeface="Calibri"/>
              <a:cs typeface="Calibri"/>
              <a:sym typeface="Calibri"/>
            </a:endParaRPr>
          </a:p>
          <a:p>
            <a:pPr indent="-323850" lvl="0" marL="457200" marR="0" rtl="0" algn="l">
              <a:lnSpc>
                <a:spcPct val="100000"/>
              </a:lnSpc>
              <a:spcBef>
                <a:spcPts val="0"/>
              </a:spcBef>
              <a:spcAft>
                <a:spcPts val="0"/>
              </a:spcAft>
              <a:buSzPts val="1500"/>
              <a:buFont typeface="Calibri"/>
              <a:buAutoNum type="arabicPeriod"/>
            </a:pPr>
            <a:r>
              <a:rPr lang="en-US" sz="1500">
                <a:latin typeface="Calibri"/>
                <a:ea typeface="Calibri"/>
                <a:cs typeface="Calibri"/>
                <a:sym typeface="Calibri"/>
              </a:rPr>
              <a:t>Comece a escrever… tudo o que vier à mente</a:t>
            </a:r>
            <a:endParaRPr sz="1500">
              <a:latin typeface="Calibri"/>
              <a:ea typeface="Calibri"/>
              <a:cs typeface="Calibri"/>
              <a:sym typeface="Calibri"/>
            </a:endParaRPr>
          </a:p>
          <a:p>
            <a:pPr indent="-323850" lvl="0" marL="457200" marR="0" rtl="0" algn="l">
              <a:lnSpc>
                <a:spcPct val="100000"/>
              </a:lnSpc>
              <a:spcBef>
                <a:spcPts val="0"/>
              </a:spcBef>
              <a:spcAft>
                <a:spcPts val="0"/>
              </a:spcAft>
              <a:buSzPts val="1500"/>
              <a:buFont typeface="Calibri"/>
              <a:buAutoNum type="arabicPeriod"/>
            </a:pPr>
            <a:r>
              <a:rPr lang="en-US" sz="1500">
                <a:latin typeface="Calibri"/>
                <a:ea typeface="Calibri"/>
                <a:cs typeface="Calibri"/>
                <a:sym typeface="Calibri"/>
              </a:rPr>
              <a:t>Faça uma pausa, vá passear</a:t>
            </a:r>
            <a:endParaRPr sz="1500">
              <a:latin typeface="Calibri"/>
              <a:ea typeface="Calibri"/>
              <a:cs typeface="Calibri"/>
              <a:sym typeface="Calibri"/>
            </a:endParaRPr>
          </a:p>
          <a:p>
            <a:pPr indent="-323850" lvl="0" marL="457200" marR="0" rtl="0" algn="l">
              <a:lnSpc>
                <a:spcPct val="100000"/>
              </a:lnSpc>
              <a:spcBef>
                <a:spcPts val="0"/>
              </a:spcBef>
              <a:spcAft>
                <a:spcPts val="0"/>
              </a:spcAft>
              <a:buSzPts val="1500"/>
              <a:buFont typeface="Calibri"/>
              <a:buAutoNum type="arabicPeriod"/>
            </a:pPr>
            <a:r>
              <a:rPr lang="en-US" sz="1500">
                <a:latin typeface="Calibri"/>
                <a:ea typeface="Calibri"/>
                <a:cs typeface="Calibri"/>
                <a:sym typeface="Calibri"/>
              </a:rPr>
              <a:t>Adicionar à lista original</a:t>
            </a:r>
            <a:endParaRPr sz="1500">
              <a:latin typeface="Calibri"/>
              <a:ea typeface="Calibri"/>
              <a:cs typeface="Calibri"/>
              <a:sym typeface="Calibri"/>
            </a:endParaRPr>
          </a:p>
          <a:p>
            <a:pPr indent="-323850" lvl="0" marL="457200" marR="0" rtl="0" algn="l">
              <a:lnSpc>
                <a:spcPct val="100000"/>
              </a:lnSpc>
              <a:spcBef>
                <a:spcPts val="0"/>
              </a:spcBef>
              <a:spcAft>
                <a:spcPts val="0"/>
              </a:spcAft>
              <a:buSzPts val="1500"/>
              <a:buFont typeface="Calibri"/>
              <a:buAutoNum type="arabicPeriod"/>
            </a:pPr>
            <a:r>
              <a:rPr lang="en-US" sz="1500">
                <a:latin typeface="Calibri"/>
                <a:ea typeface="Calibri"/>
                <a:cs typeface="Calibri"/>
                <a:sym typeface="Calibri"/>
              </a:rPr>
              <a:t>Categorize suas ideias de despejo de cérebro</a:t>
            </a:r>
            <a:endParaRPr sz="1500">
              <a:latin typeface="Calibri"/>
              <a:ea typeface="Calibri"/>
              <a:cs typeface="Calibri"/>
              <a:sym typeface="Calibri"/>
            </a:endParaRPr>
          </a:p>
          <a:p>
            <a:pPr indent="-323850" lvl="0" marL="457200" marR="0" rtl="0" algn="l">
              <a:lnSpc>
                <a:spcPct val="100000"/>
              </a:lnSpc>
              <a:spcBef>
                <a:spcPts val="0"/>
              </a:spcBef>
              <a:spcAft>
                <a:spcPts val="0"/>
              </a:spcAft>
              <a:buSzPts val="1500"/>
              <a:buFont typeface="Calibri"/>
              <a:buAutoNum type="arabicPeriod"/>
            </a:pPr>
            <a:r>
              <a:rPr lang="en-US" sz="1500">
                <a:latin typeface="Calibri"/>
                <a:ea typeface="Calibri"/>
                <a:cs typeface="Calibri"/>
                <a:sym typeface="Calibri"/>
              </a:rPr>
              <a:t>Divida grandes projetos em tarefas</a:t>
            </a:r>
            <a:endParaRPr sz="1500">
              <a:latin typeface="Calibri"/>
              <a:ea typeface="Calibri"/>
              <a:cs typeface="Calibri"/>
              <a:sym typeface="Calibri"/>
            </a:endParaRPr>
          </a:p>
          <a:p>
            <a:pPr indent="-323850" lvl="0" marL="457200" marR="0" rtl="0" algn="l">
              <a:lnSpc>
                <a:spcPct val="100000"/>
              </a:lnSpc>
              <a:spcBef>
                <a:spcPts val="0"/>
              </a:spcBef>
              <a:spcAft>
                <a:spcPts val="0"/>
              </a:spcAft>
              <a:buSzPts val="1500"/>
              <a:buFont typeface="Calibri"/>
              <a:buAutoNum type="arabicPeriod"/>
            </a:pPr>
            <a:r>
              <a:rPr lang="en-US" sz="1500">
                <a:latin typeface="Calibri"/>
                <a:ea typeface="Calibri"/>
                <a:cs typeface="Calibri"/>
                <a:sym typeface="Calibri"/>
              </a:rPr>
              <a:t>Adicione datas de limite às suas tarefas</a:t>
            </a:r>
            <a:endParaRPr sz="1500">
              <a:latin typeface="Calibri"/>
              <a:ea typeface="Calibri"/>
              <a:cs typeface="Calibri"/>
              <a:sym typeface="Calibri"/>
            </a:endParaRPr>
          </a:p>
          <a:p>
            <a:pPr indent="-323850" lvl="0" marL="457200" marR="0" rtl="0" algn="l">
              <a:lnSpc>
                <a:spcPct val="100000"/>
              </a:lnSpc>
              <a:spcBef>
                <a:spcPts val="0"/>
              </a:spcBef>
              <a:spcAft>
                <a:spcPts val="0"/>
              </a:spcAft>
              <a:buSzPts val="1500"/>
              <a:buFont typeface="Calibri"/>
              <a:buAutoNum type="arabicPeriod"/>
            </a:pPr>
            <a:r>
              <a:rPr lang="en-US" sz="1500">
                <a:latin typeface="Calibri"/>
                <a:ea typeface="Calibri"/>
                <a:cs typeface="Calibri"/>
                <a:sym typeface="Calibri"/>
              </a:rPr>
              <a:t>Coloque as tarefas urgentes na sua lista de tarefas</a:t>
            </a:r>
            <a:endParaRPr sz="1500">
              <a:latin typeface="Calibri"/>
              <a:ea typeface="Calibri"/>
              <a:cs typeface="Calibri"/>
              <a:sym typeface="Calibri"/>
            </a:endParaRPr>
          </a:p>
          <a:p>
            <a:pPr indent="-323850" lvl="0" marL="457200" marR="0" rtl="0" algn="l">
              <a:lnSpc>
                <a:spcPct val="100000"/>
              </a:lnSpc>
              <a:spcBef>
                <a:spcPts val="0"/>
              </a:spcBef>
              <a:spcAft>
                <a:spcPts val="0"/>
              </a:spcAft>
              <a:buSzPts val="1500"/>
              <a:buFont typeface="Calibri"/>
              <a:buAutoNum type="arabicPeriod"/>
            </a:pPr>
            <a:r>
              <a:rPr lang="en-US" sz="1500">
                <a:latin typeface="Calibri"/>
                <a:ea typeface="Calibri"/>
                <a:cs typeface="Calibri"/>
                <a:sym typeface="Calibri"/>
              </a:rPr>
              <a:t>Sinta-se aliviado</a:t>
            </a:r>
            <a:endParaRPr sz="15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2022-09-21T07:19:16Z</dcterms:created>
  <dc:creator>Dideas Group</dc:creator>
</cp:coreProperties>
</file>